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15E34-6CFB-4735-976D-6879B35E840B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E7DC6E-024D-42AA-83A1-B1DBFE93A1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992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7DC6E-024D-42AA-83A1-B1DBFE93A1AD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670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69D-9E05-4A48-8F38-BAB39A10C135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C00E-5570-49EF-945D-7BDC73DA00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97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69D-9E05-4A48-8F38-BAB39A10C135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C00E-5570-49EF-945D-7BDC73DA00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832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69D-9E05-4A48-8F38-BAB39A10C135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C00E-5570-49EF-945D-7BDC73DA00C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9246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69D-9E05-4A48-8F38-BAB39A10C135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C00E-5570-49EF-945D-7BDC73DA00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502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69D-9E05-4A48-8F38-BAB39A10C135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C00E-5570-49EF-945D-7BDC73DA00C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31348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69D-9E05-4A48-8F38-BAB39A10C135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C00E-5570-49EF-945D-7BDC73DA00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6225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69D-9E05-4A48-8F38-BAB39A10C135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C00E-5570-49EF-945D-7BDC73DA00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8988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69D-9E05-4A48-8F38-BAB39A10C135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C00E-5570-49EF-945D-7BDC73DA00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443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69D-9E05-4A48-8F38-BAB39A10C135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C00E-5570-49EF-945D-7BDC73DA00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984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69D-9E05-4A48-8F38-BAB39A10C135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C00E-5570-49EF-945D-7BDC73DA00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476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69D-9E05-4A48-8F38-BAB39A10C135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C00E-5570-49EF-945D-7BDC73DA00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743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69D-9E05-4A48-8F38-BAB39A10C135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C00E-5570-49EF-945D-7BDC73DA00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97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69D-9E05-4A48-8F38-BAB39A10C135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C00E-5570-49EF-945D-7BDC73DA00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155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69D-9E05-4A48-8F38-BAB39A10C135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C00E-5570-49EF-945D-7BDC73DA00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963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69D-9E05-4A48-8F38-BAB39A10C135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C00E-5570-49EF-945D-7BDC73DA00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552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69D-9E05-4A48-8F38-BAB39A10C135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C00E-5570-49EF-945D-7BDC73DA00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030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3669D-9E05-4A48-8F38-BAB39A10C135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4E5C00E-5570-49EF-945D-7BDC73DA00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446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Кибербуллинг – травля в сети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638767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Павлова Олеся Александровна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21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200" y="267854"/>
            <a:ext cx="9365673" cy="2373745"/>
          </a:xfrm>
        </p:spPr>
        <p:txBody>
          <a:bodyPr>
            <a:normAutofit fontScale="90000"/>
          </a:bodyPr>
          <a:lstStyle/>
          <a:p>
            <a:pPr algn="just" defTabSz="0"/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              Кибербуллинг</a:t>
            </a:r>
            <a:r>
              <a:rPr lang="ru-RU" sz="2200" dirty="0" smtClean="0"/>
              <a:t> </a:t>
            </a:r>
            <a:r>
              <a:rPr lang="ru-RU" sz="2200" dirty="0"/>
              <a:t>(от английского слова </a:t>
            </a:r>
            <a:r>
              <a:rPr lang="ru-RU" sz="2200" dirty="0" err="1"/>
              <a:t>bull</a:t>
            </a:r>
            <a:r>
              <a:rPr lang="ru-RU" sz="2200" dirty="0"/>
              <a:t> — бык, с родственными значениями: агрессивно нападать, задирать, провоцировать) — это преднамеренное, систематическое агрессивное поведение со стороны одного человека или группы против жертвы, с целью нанесения психологического вреда, которые осуществляются через сервисы мгновенных сообщений, социальных сетях, на </a:t>
            </a:r>
            <a:r>
              <a:rPr lang="ru-RU" sz="2200" dirty="0" err="1"/>
              <a:t>web</a:t>
            </a:r>
            <a:r>
              <a:rPr lang="ru-RU" sz="2200" dirty="0"/>
              <a:t>-сайтах, </a:t>
            </a:r>
            <a:r>
              <a:rPr lang="ru-RU" sz="2200" dirty="0" smtClean="0"/>
              <a:t>через электронную </a:t>
            </a:r>
            <a:r>
              <a:rPr lang="ru-RU" sz="2200" dirty="0"/>
              <a:t>почту, а также посредством мобильной связи</a:t>
            </a:r>
            <a:r>
              <a:rPr lang="ru-RU" dirty="0"/>
              <a:t>.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03200" y="2752435"/>
            <a:ext cx="9799782" cy="38330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                Выделили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три особенности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кибербуллинг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а: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А – анонимность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А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– доступность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А –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низкая цена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Анонимность делает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кибербуллинг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гораздо проще для исполнителя, поскольку он не видит реальной реакции жертвы. Преступник забывает, что его послания читает реальный человек. Доступность интернета стала практически повсеместной, причем благодаря мобильным устройствам и беспроводным сетям, возможность общаться в социальных сетях пользователь получает 24 часа в сутки, 7 дней в неделю. Что дает возможность преследователю не прерывать основную деятельность, и не отвлекаться от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нее.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99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7855" y="332509"/>
            <a:ext cx="10113818" cy="182808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000" dirty="0"/>
              <a:t> Кибербуллинг может </a:t>
            </a:r>
            <a:r>
              <a:rPr lang="ru-RU" sz="2000" dirty="0" smtClean="0"/>
              <a:t>быть: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Прямым – непосредственные </a:t>
            </a:r>
            <a:r>
              <a:rPr lang="ru-RU" sz="2000" dirty="0"/>
              <a:t>нападки на жертву через письма или сообщения.  </a:t>
            </a:r>
            <a:br>
              <a:rPr lang="ru-RU" sz="2000" dirty="0"/>
            </a:br>
            <a:r>
              <a:rPr lang="ru-RU" sz="2000" dirty="0" smtClean="0"/>
              <a:t>Косвенным - </a:t>
            </a:r>
            <a:r>
              <a:rPr lang="ru-RU" sz="2000" dirty="0"/>
              <a:t>представляет </a:t>
            </a:r>
            <a:r>
              <a:rPr lang="ru-RU" sz="2000" dirty="0" smtClean="0"/>
              <a:t>собой </a:t>
            </a:r>
            <a:r>
              <a:rPr lang="ru-RU" sz="2000" dirty="0"/>
              <a:t>вовлечение в процесс других людей, обычно без их согласия. 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363" y="2160589"/>
            <a:ext cx="10649527" cy="43418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   Виды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кибербулинга: 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Флейминг (flame — «пламя») – это вид травли, который может начаться с простых унижений и переходить в более эмоционально насыщенный разговор, который обычно проходит в переписке публично (комментарии, форумы).  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Киберсталкинг (киберпреследование)- сообщения с различными угрозами, сбор личных данных для использования их во вред. 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Секстинг - рассылка личных фото и видео материала с целью навредить и подорвать вашу репутацию.  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Взлом и создание фейковых страниц - публикация недостоверной информации. 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Троллинг - провокативные сообщения или комментарии, которые должны вызвать у вас разные эмоций. 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Исключение (игнор) - исключение из групп, различных форумов, сообществ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804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334" y="203199"/>
            <a:ext cx="9464193" cy="64839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accent1"/>
                </a:solidFill>
              </a:rPr>
              <a:t>Причины кибербуллинга: </a:t>
            </a:r>
            <a:endParaRPr lang="ru-RU" sz="2000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       1. </a:t>
            </a:r>
            <a:r>
              <a:rPr lang="ru-RU" sz="2000" dirty="0" smtClean="0">
                <a:solidFill>
                  <a:schemeClr val="accent1"/>
                </a:solidFill>
              </a:rPr>
              <a:t>Стремление </a:t>
            </a:r>
            <a:r>
              <a:rPr lang="ru-RU" sz="2000" dirty="0">
                <a:solidFill>
                  <a:schemeClr val="accent1"/>
                </a:solidFill>
              </a:rPr>
              <a:t>к превосходству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. Это врожденное чувство, и мы никогда от него не освободимся, потому, что это стремление и есть сама жизнь. Превосходство может принимать и негативную и позитивную сторону. Примером стремления к превосходству у подростков может быть к примеру борьба за социальный статус в группе сверстников. </a:t>
            </a:r>
          </a:p>
          <a:p>
            <a:pPr marL="0" indent="0" algn="just">
              <a:buNone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       2. </a:t>
            </a:r>
            <a:r>
              <a:rPr lang="ru-RU" sz="2000" dirty="0" smtClean="0">
                <a:solidFill>
                  <a:schemeClr val="accent1"/>
                </a:solidFill>
              </a:rPr>
              <a:t>Зависть</a:t>
            </a:r>
            <a:r>
              <a:rPr lang="ru-RU" sz="1600" dirty="0" smtClean="0">
                <a:solidFill>
                  <a:schemeClr val="accent1"/>
                </a:solidFill>
              </a:rPr>
              <a:t> 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– то же соперничество, только скрытое: человек стремится победить, но соперничает как бы внутри себя, ведя счет уже тогда, когда воображаемый соперник об этом даже и не подозревает. </a:t>
            </a:r>
          </a:p>
          <a:p>
            <a:pPr marL="0" indent="0" algn="just">
              <a:buNone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       3. </a:t>
            </a:r>
            <a:r>
              <a:rPr lang="ru-RU" sz="2000" dirty="0" smtClean="0">
                <a:solidFill>
                  <a:schemeClr val="accent1"/>
                </a:solidFill>
              </a:rPr>
              <a:t>Субъективное </a:t>
            </a:r>
            <a:r>
              <a:rPr lang="ru-RU" sz="2000" dirty="0">
                <a:solidFill>
                  <a:schemeClr val="accent1"/>
                </a:solidFill>
              </a:rPr>
              <a:t>чувство неполноценности,  </a:t>
            </a:r>
            <a:r>
              <a:rPr lang="ru-RU" sz="1600" dirty="0">
                <a:solidFill>
                  <a:schemeClr val="accent1"/>
                </a:solidFill>
              </a:rPr>
              <a:t>или комплекс неполноценности 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– совокупность психологических и эмоциональных ощущений человека, выражающихся в чувстве собственной ущербности и иррациональной вере в превосходство окружающих над собой. </a:t>
            </a:r>
          </a:p>
          <a:p>
            <a:pPr marL="0" indent="0" algn="just">
              <a:buNone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       4. </a:t>
            </a:r>
            <a:r>
              <a:rPr lang="ru-RU" sz="2000" dirty="0" smtClean="0">
                <a:solidFill>
                  <a:schemeClr val="accent1"/>
                </a:solidFill>
              </a:rPr>
              <a:t>Развлечение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Кибербуллинг может начаться с обычной шутки, но шутки бывают разными: одни шутят безобидно, поднимая всем настроение, так сказать без жертв, другие иронично подтрунивают над окружающими, всерьез никого не обижая, а третьи шутят крайне язвительно, и объекту подобного юмора точно не до смеха. Юмор является способом возвышения себя, ведь объект смеха является смешным, а субъект считает себя остроумным. Юмор над другим человеком считается самовозвышением за счет другого [2]. </a:t>
            </a:r>
          </a:p>
          <a:p>
            <a:pPr marL="0" indent="0" algn="just">
              <a:buNone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       5. </a:t>
            </a:r>
            <a:r>
              <a:rPr lang="ru-RU" sz="2000" dirty="0" smtClean="0">
                <a:solidFill>
                  <a:schemeClr val="accent1"/>
                </a:solidFill>
              </a:rPr>
              <a:t>Месть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– действия, произведенные из побуждения адекватно ответить на реальную или мнимую несправедливость, причиненную ранее. Месть начинается с приступа возмущения, подобного внутреннему взрыву, который вызван неожиданными и несправедливыми событиями. 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98998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0145" y="240145"/>
            <a:ext cx="10095345" cy="2512291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Как правило, в виртуальных издевательствах принимают участие следующие действующие лица: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  <a:t>жертва </a:t>
            </a:r>
            <a:r>
              <a:rPr lang="ru-RU" sz="3100" dirty="0">
                <a:solidFill>
                  <a:schemeClr val="accent2">
                    <a:lumMod val="75000"/>
                  </a:schemeClr>
                </a:solidFill>
              </a:rPr>
              <a:t>кибербуллинга, </a:t>
            </a: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преследователь </a:t>
            </a:r>
            <a:r>
              <a:rPr lang="ru-RU" sz="3100" dirty="0">
                <a:solidFill>
                  <a:schemeClr val="accent2">
                    <a:lumMod val="75000"/>
                  </a:schemeClr>
                </a:solidFill>
              </a:rPr>
              <a:t>(агрессор</a:t>
            </a: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b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                   наблюдатель</a:t>
            </a:r>
            <a:endParaRPr lang="ru-RU" sz="3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799" y="2826327"/>
            <a:ext cx="10030691" cy="38330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smtClean="0">
                <a:solidFill>
                  <a:schemeClr val="accent1"/>
                </a:solidFill>
              </a:rPr>
              <a:t>Фактор </a:t>
            </a:r>
            <a:r>
              <a:rPr lang="ru-RU" sz="2000" dirty="0">
                <a:solidFill>
                  <a:schemeClr val="accent1"/>
                </a:solidFill>
              </a:rPr>
              <a:t>риска при </a:t>
            </a:r>
            <a:r>
              <a:rPr lang="ru-RU" sz="2000" dirty="0" err="1">
                <a:solidFill>
                  <a:schemeClr val="accent1"/>
                </a:solidFill>
              </a:rPr>
              <a:t>кибербуллинге</a:t>
            </a:r>
            <a:r>
              <a:rPr lang="ru-RU" sz="2000" dirty="0">
                <a:solidFill>
                  <a:schemeClr val="accent1"/>
                </a:solidFill>
              </a:rPr>
              <a:t>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чем больше ребёнок проводит времени в виртуальном мире, тем больше вероятность, что он будет участвовать в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</a:rPr>
              <a:t>кибербуллинге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sz="2000" dirty="0">
                <a:solidFill>
                  <a:schemeClr val="accent1"/>
                </a:solidFill>
              </a:rPr>
              <a:t>Так же есть рисковое онлайн-поведение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- выкладывание персональных данных, постоянное нахождение онлайн.  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accent1"/>
                </a:solidFill>
              </a:rPr>
              <a:t>Так же к факторам риска можно отнести: </a:t>
            </a:r>
          </a:p>
          <a:p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1.	Недостаточное внимание родителей к активности своих детей. </a:t>
            </a:r>
          </a:p>
          <a:p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2.	Восприятие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</a:rPr>
              <a:t>внутриколлективного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 климата как негативного. </a:t>
            </a:r>
          </a:p>
          <a:p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3.	Опыт участия в физической травле. </a:t>
            </a:r>
          </a:p>
          <a:p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4.	Отвержение сверстниками. 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6678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564" y="230909"/>
            <a:ext cx="10326254" cy="64377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900" dirty="0" smtClean="0">
                <a:solidFill>
                  <a:schemeClr val="accent1"/>
                </a:solidFill>
              </a:rPr>
              <a:t>Профилактика кибербуллинга для </a:t>
            </a:r>
            <a:r>
              <a:rPr lang="ru-RU" sz="1900" dirty="0">
                <a:solidFill>
                  <a:schemeClr val="accent2"/>
                </a:solidFill>
              </a:rPr>
              <a:t>детей</a:t>
            </a:r>
            <a:r>
              <a:rPr lang="ru-RU" sz="1900" dirty="0" smtClean="0">
                <a:solidFill>
                  <a:schemeClr val="accent1"/>
                </a:solidFill>
              </a:rPr>
              <a:t>: </a:t>
            </a:r>
            <a:endParaRPr lang="ru-RU" sz="1900" dirty="0">
              <a:solidFill>
                <a:schemeClr val="accent1"/>
              </a:solidFill>
            </a:endParaRPr>
          </a:p>
          <a:p>
            <a:r>
              <a:rPr lang="ru-RU" sz="1900" dirty="0" smtClean="0">
                <a:solidFill>
                  <a:schemeClr val="accent1"/>
                </a:solidFill>
              </a:rPr>
              <a:t>1. </a:t>
            </a:r>
            <a:r>
              <a:rPr lang="ru-RU" sz="1900" dirty="0" smtClean="0">
                <a:solidFill>
                  <a:schemeClr val="accent2"/>
                </a:solidFill>
              </a:rPr>
              <a:t>Соблюдение </a:t>
            </a:r>
            <a:r>
              <a:rPr lang="ru-RU" sz="1900" dirty="0">
                <a:solidFill>
                  <a:schemeClr val="accent2"/>
                </a:solidFill>
              </a:rPr>
              <a:t>приватности</a:t>
            </a:r>
            <a:r>
              <a:rPr lang="ru-RU" sz="1900" dirty="0">
                <a:solidFill>
                  <a:schemeClr val="accent1"/>
                </a:solidFill>
              </a:rPr>
              <a:t>. Не сообщать свои персональные данные. </a:t>
            </a:r>
          </a:p>
          <a:p>
            <a:r>
              <a:rPr lang="ru-RU" sz="1900" dirty="0" smtClean="0">
                <a:solidFill>
                  <a:schemeClr val="accent1"/>
                </a:solidFill>
              </a:rPr>
              <a:t>2. </a:t>
            </a:r>
            <a:r>
              <a:rPr lang="ru-RU" sz="1900" dirty="0" smtClean="0">
                <a:solidFill>
                  <a:schemeClr val="accent2"/>
                </a:solidFill>
              </a:rPr>
              <a:t>Не </a:t>
            </a:r>
            <a:r>
              <a:rPr lang="ru-RU" sz="1900" dirty="0">
                <a:solidFill>
                  <a:schemeClr val="accent2"/>
                </a:solidFill>
              </a:rPr>
              <a:t>открывать доступ </a:t>
            </a:r>
            <a:r>
              <a:rPr lang="ru-RU" sz="1900" dirty="0">
                <a:solidFill>
                  <a:schemeClr val="accent1"/>
                </a:solidFill>
              </a:rPr>
              <a:t>к своей странице незнакомым людям. </a:t>
            </a:r>
          </a:p>
          <a:p>
            <a:r>
              <a:rPr lang="ru-RU" sz="1900" dirty="0" smtClean="0">
                <a:solidFill>
                  <a:schemeClr val="accent1"/>
                </a:solidFill>
              </a:rPr>
              <a:t>3. </a:t>
            </a:r>
            <a:r>
              <a:rPr lang="ru-RU" sz="1900" dirty="0" smtClean="0">
                <a:solidFill>
                  <a:schemeClr val="accent2"/>
                </a:solidFill>
              </a:rPr>
              <a:t>Следить </a:t>
            </a:r>
            <a:r>
              <a:rPr lang="ru-RU" sz="1900" dirty="0">
                <a:solidFill>
                  <a:schemeClr val="accent2"/>
                </a:solidFill>
              </a:rPr>
              <a:t>за информацией</a:t>
            </a:r>
            <a:r>
              <a:rPr lang="ru-RU" sz="1900" dirty="0">
                <a:solidFill>
                  <a:schemeClr val="accent1"/>
                </a:solidFill>
              </a:rPr>
              <a:t>, которую выкладываете в Интернете. </a:t>
            </a:r>
          </a:p>
          <a:p>
            <a:r>
              <a:rPr lang="ru-RU" sz="1900" dirty="0" smtClean="0">
                <a:solidFill>
                  <a:schemeClr val="accent1"/>
                </a:solidFill>
              </a:rPr>
              <a:t>4. </a:t>
            </a:r>
            <a:r>
              <a:rPr lang="ru-RU" sz="1900" dirty="0" smtClean="0">
                <a:solidFill>
                  <a:schemeClr val="accent2"/>
                </a:solidFill>
              </a:rPr>
              <a:t>Не </a:t>
            </a:r>
            <a:r>
              <a:rPr lang="ru-RU" sz="1900" dirty="0">
                <a:solidFill>
                  <a:schemeClr val="accent2"/>
                </a:solidFill>
              </a:rPr>
              <a:t>посылать сообщения </a:t>
            </a:r>
            <a:r>
              <a:rPr lang="ru-RU" sz="1900" dirty="0">
                <a:solidFill>
                  <a:schemeClr val="accent1"/>
                </a:solidFill>
              </a:rPr>
              <a:t>с изображениями, которые могут кого-нибудь обидеть. </a:t>
            </a:r>
          </a:p>
          <a:p>
            <a:r>
              <a:rPr lang="ru-RU" sz="1900" dirty="0" smtClean="0">
                <a:solidFill>
                  <a:schemeClr val="accent1"/>
                </a:solidFill>
              </a:rPr>
              <a:t>5. </a:t>
            </a:r>
            <a:r>
              <a:rPr lang="ru-RU" sz="1900" dirty="0" smtClean="0">
                <a:solidFill>
                  <a:schemeClr val="accent2"/>
                </a:solidFill>
              </a:rPr>
              <a:t>Не </a:t>
            </a:r>
            <a:r>
              <a:rPr lang="ru-RU" sz="1900" dirty="0">
                <a:solidFill>
                  <a:schemeClr val="accent2"/>
                </a:solidFill>
              </a:rPr>
              <a:t>отвечать и не </a:t>
            </a:r>
            <a:r>
              <a:rPr lang="ru-RU" sz="1900" dirty="0" smtClean="0">
                <a:solidFill>
                  <a:schemeClr val="accent2"/>
                </a:solidFill>
              </a:rPr>
              <a:t>мстить. </a:t>
            </a:r>
            <a:endParaRPr lang="ru-RU" sz="1900" dirty="0">
              <a:solidFill>
                <a:schemeClr val="accent2"/>
              </a:solidFill>
            </a:endParaRPr>
          </a:p>
          <a:p>
            <a:r>
              <a:rPr lang="ru-RU" sz="1900" dirty="0" smtClean="0">
                <a:solidFill>
                  <a:schemeClr val="accent1"/>
                </a:solidFill>
              </a:rPr>
              <a:t>6. </a:t>
            </a:r>
            <a:r>
              <a:rPr lang="ru-RU" sz="1900" dirty="0" smtClean="0">
                <a:solidFill>
                  <a:schemeClr val="accent2"/>
                </a:solidFill>
              </a:rPr>
              <a:t>Блокировать </a:t>
            </a:r>
            <a:r>
              <a:rPr lang="ru-RU" sz="1900" dirty="0">
                <a:solidFill>
                  <a:schemeClr val="accent1"/>
                </a:solidFill>
              </a:rPr>
              <a:t>агрессора или деактивировать свой аккаунт </a:t>
            </a:r>
          </a:p>
          <a:p>
            <a:r>
              <a:rPr lang="ru-RU" sz="1900" dirty="0" smtClean="0">
                <a:solidFill>
                  <a:schemeClr val="accent1"/>
                </a:solidFill>
              </a:rPr>
              <a:t>7. Кибертравля </a:t>
            </a:r>
            <a:r>
              <a:rPr lang="ru-RU" sz="1900" dirty="0">
                <a:solidFill>
                  <a:schemeClr val="accent1"/>
                </a:solidFill>
              </a:rPr>
              <a:t>в социальных сетях: </a:t>
            </a:r>
            <a:r>
              <a:rPr lang="ru-RU" sz="1900" dirty="0">
                <a:solidFill>
                  <a:schemeClr val="accent2"/>
                </a:solidFill>
              </a:rPr>
              <a:t>сообщите</a:t>
            </a:r>
            <a:r>
              <a:rPr lang="ru-RU" sz="1900" dirty="0">
                <a:solidFill>
                  <a:schemeClr val="accent1"/>
                </a:solidFill>
              </a:rPr>
              <a:t> о ней администраторам или службе </a:t>
            </a:r>
            <a:r>
              <a:rPr lang="ru-RU" sz="1900" dirty="0" smtClean="0">
                <a:solidFill>
                  <a:schemeClr val="accent1"/>
                </a:solidFill>
              </a:rPr>
              <a:t>     поддержки </a:t>
            </a:r>
            <a:r>
              <a:rPr lang="ru-RU" sz="1900" dirty="0">
                <a:solidFill>
                  <a:schemeClr val="accent1"/>
                </a:solidFill>
              </a:rPr>
              <a:t>социальной сети. </a:t>
            </a:r>
          </a:p>
          <a:p>
            <a:r>
              <a:rPr lang="ru-RU" sz="1900" dirty="0" smtClean="0">
                <a:solidFill>
                  <a:schemeClr val="accent1"/>
                </a:solidFill>
              </a:rPr>
              <a:t>8. </a:t>
            </a:r>
            <a:r>
              <a:rPr lang="ru-RU" sz="1900" dirty="0" smtClean="0">
                <a:solidFill>
                  <a:schemeClr val="accent2"/>
                </a:solidFill>
              </a:rPr>
              <a:t>Сохраните </a:t>
            </a:r>
            <a:r>
              <a:rPr lang="ru-RU" sz="1900" dirty="0">
                <a:solidFill>
                  <a:schemeClr val="accent2"/>
                </a:solidFill>
              </a:rPr>
              <a:t>д</a:t>
            </a:r>
            <a:r>
              <a:rPr lang="ru-RU" sz="1900" dirty="0">
                <a:solidFill>
                  <a:schemeClr val="accent1"/>
                </a:solidFill>
              </a:rPr>
              <a:t>оказательства — не удаляйте </a:t>
            </a:r>
            <a:r>
              <a:rPr lang="ru-RU" sz="1900" dirty="0" err="1">
                <a:solidFill>
                  <a:schemeClr val="accent1"/>
                </a:solidFill>
              </a:rPr>
              <a:t>буллинговые</a:t>
            </a:r>
            <a:r>
              <a:rPr lang="ru-RU" sz="1900" dirty="0">
                <a:solidFill>
                  <a:schemeClr val="accent1"/>
                </a:solidFill>
              </a:rPr>
              <a:t> сообщения, фото или видео. </a:t>
            </a:r>
          </a:p>
          <a:p>
            <a:r>
              <a:rPr lang="ru-RU" sz="1900" dirty="0" smtClean="0">
                <a:solidFill>
                  <a:schemeClr val="accent1"/>
                </a:solidFill>
              </a:rPr>
              <a:t>9. </a:t>
            </a:r>
            <a:r>
              <a:rPr lang="ru-RU" sz="1900" dirty="0" smtClean="0">
                <a:solidFill>
                  <a:schemeClr val="accent2"/>
                </a:solidFill>
              </a:rPr>
              <a:t>Измените </a:t>
            </a:r>
            <a:r>
              <a:rPr lang="ru-RU" sz="1900" dirty="0">
                <a:solidFill>
                  <a:schemeClr val="accent2"/>
                </a:solidFill>
              </a:rPr>
              <a:t>настройки профиля </a:t>
            </a:r>
            <a:r>
              <a:rPr lang="ru-RU" sz="1900" dirty="0">
                <a:solidFill>
                  <a:schemeClr val="accent1"/>
                </a:solidFill>
              </a:rPr>
              <a:t>на более приватные (чтобы ваша страница была доступна только проверенным друзьям, которых вы реально знаете). </a:t>
            </a:r>
          </a:p>
          <a:p>
            <a:r>
              <a:rPr lang="ru-RU" sz="1900" dirty="0" smtClean="0">
                <a:solidFill>
                  <a:schemeClr val="accent1"/>
                </a:solidFill>
              </a:rPr>
              <a:t>10. </a:t>
            </a:r>
            <a:r>
              <a:rPr lang="ru-RU" sz="1900" dirty="0" smtClean="0">
                <a:solidFill>
                  <a:schemeClr val="accent2"/>
                </a:solidFill>
              </a:rPr>
              <a:t>Помните</a:t>
            </a:r>
            <a:r>
              <a:rPr lang="ru-RU" sz="1900" dirty="0">
                <a:solidFill>
                  <a:schemeClr val="accent1"/>
                </a:solidFill>
              </a:rPr>
              <a:t>, с незнакомцами в интернете нужно общаться как и с незнакомыми на улице. </a:t>
            </a:r>
            <a:r>
              <a:rPr lang="ru-RU" sz="1900" dirty="0">
                <a:solidFill>
                  <a:schemeClr val="accent2"/>
                </a:solidFill>
              </a:rPr>
              <a:t>Не идите на контакт</a:t>
            </a:r>
            <a:r>
              <a:rPr lang="ru-RU" sz="1900" dirty="0">
                <a:solidFill>
                  <a:schemeClr val="accent1"/>
                </a:solidFill>
              </a:rPr>
              <a:t>, если вы не уверены, кто это; не добавляйте в друзья. </a:t>
            </a:r>
          </a:p>
          <a:p>
            <a:r>
              <a:rPr lang="ru-RU" sz="1900" dirty="0" smtClean="0">
                <a:solidFill>
                  <a:schemeClr val="accent1"/>
                </a:solidFill>
              </a:rPr>
              <a:t>11. Желательно </a:t>
            </a:r>
            <a:r>
              <a:rPr lang="ru-RU" sz="1900" dirty="0">
                <a:solidFill>
                  <a:schemeClr val="accent2"/>
                </a:solidFill>
              </a:rPr>
              <a:t>игнорировать </a:t>
            </a:r>
            <a:r>
              <a:rPr lang="ru-RU" sz="1900" dirty="0">
                <a:solidFill>
                  <a:schemeClr val="accent1"/>
                </a:solidFill>
              </a:rPr>
              <a:t>звонки и подозрительные смс с неизвестных номеров; </a:t>
            </a:r>
            <a:r>
              <a:rPr lang="ru-RU" sz="1900" dirty="0">
                <a:solidFill>
                  <a:schemeClr val="accent2"/>
                </a:solidFill>
              </a:rPr>
              <a:t>пользоваться </a:t>
            </a:r>
            <a:r>
              <a:rPr lang="ru-RU" sz="1900" dirty="0">
                <a:solidFill>
                  <a:schemeClr val="accent1"/>
                </a:solidFill>
              </a:rPr>
              <a:t>программами против спама и непристойной рекламы.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779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617" y="332509"/>
            <a:ext cx="10206183" cy="631767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800" dirty="0" smtClean="0">
                <a:solidFill>
                  <a:schemeClr val="accent1"/>
                </a:solidFill>
              </a:rPr>
              <a:t>Профилактика кибербуллинга для </a:t>
            </a:r>
            <a:r>
              <a:rPr lang="ru-RU" sz="2800" dirty="0" smtClean="0">
                <a:solidFill>
                  <a:schemeClr val="accent2"/>
                </a:solidFill>
              </a:rPr>
              <a:t>родителей</a:t>
            </a:r>
            <a:r>
              <a:rPr lang="ru-RU" sz="2800" dirty="0" smtClean="0">
                <a:solidFill>
                  <a:schemeClr val="accent1"/>
                </a:solidFill>
              </a:rPr>
              <a:t>: </a:t>
            </a:r>
          </a:p>
          <a:p>
            <a:pPr marL="0" indent="0">
              <a:buNone/>
            </a:pPr>
            <a:endParaRPr lang="ru-RU" sz="2800" dirty="0" smtClean="0">
              <a:solidFill>
                <a:schemeClr val="accent1"/>
              </a:solidFill>
            </a:endParaRPr>
          </a:p>
          <a:p>
            <a:r>
              <a:rPr lang="ru-RU" sz="2800" dirty="0" smtClean="0">
                <a:solidFill>
                  <a:schemeClr val="accent1"/>
                </a:solidFill>
              </a:rPr>
              <a:t>1. Учить детей </a:t>
            </a:r>
            <a:r>
              <a:rPr lang="ru-RU" sz="2800" dirty="0" smtClean="0">
                <a:solidFill>
                  <a:schemeClr val="accent2"/>
                </a:solidFill>
              </a:rPr>
              <a:t>эмпатии</a:t>
            </a:r>
            <a:r>
              <a:rPr lang="ru-RU" sz="2800" dirty="0" smtClean="0">
                <a:solidFill>
                  <a:schemeClr val="accent1"/>
                </a:solidFill>
              </a:rPr>
              <a:t>, умению сопереживать.</a:t>
            </a:r>
          </a:p>
          <a:p>
            <a:r>
              <a:rPr lang="ru-RU" sz="2800" dirty="0" smtClean="0">
                <a:solidFill>
                  <a:schemeClr val="accent1"/>
                </a:solidFill>
              </a:rPr>
              <a:t>2. </a:t>
            </a:r>
            <a:r>
              <a:rPr lang="ru-RU" sz="2800" dirty="0" smtClean="0">
                <a:solidFill>
                  <a:schemeClr val="accent2"/>
                </a:solidFill>
              </a:rPr>
              <a:t>Быть в курсе </a:t>
            </a:r>
            <a:r>
              <a:rPr lang="ru-RU" sz="2800" dirty="0" smtClean="0">
                <a:solidFill>
                  <a:schemeClr val="accent1"/>
                </a:solidFill>
              </a:rPr>
              <a:t>их онлайн-активности и их дел. </a:t>
            </a:r>
          </a:p>
          <a:p>
            <a:r>
              <a:rPr lang="ru-RU" sz="2800" dirty="0" smtClean="0">
                <a:solidFill>
                  <a:schemeClr val="accent1"/>
                </a:solidFill>
              </a:rPr>
              <a:t>3. </a:t>
            </a:r>
            <a:r>
              <a:rPr lang="ru-RU" sz="2800" dirty="0" smtClean="0">
                <a:solidFill>
                  <a:schemeClr val="accent2"/>
                </a:solidFill>
              </a:rPr>
              <a:t>Сохранять</a:t>
            </a:r>
            <a:r>
              <a:rPr lang="ru-RU" sz="2800" dirty="0" smtClean="0">
                <a:solidFill>
                  <a:schemeClr val="accent1"/>
                </a:solidFill>
              </a:rPr>
              <a:t> всю информацию и </a:t>
            </a:r>
            <a:r>
              <a:rPr lang="ru-RU" sz="2800" dirty="0" smtClean="0">
                <a:solidFill>
                  <a:schemeClr val="accent2"/>
                </a:solidFill>
              </a:rPr>
              <a:t>передавайте</a:t>
            </a:r>
            <a:r>
              <a:rPr lang="ru-RU" sz="2800" dirty="0" smtClean="0">
                <a:solidFill>
                  <a:schemeClr val="accent1"/>
                </a:solidFill>
              </a:rPr>
              <a:t> ее администрации сайта или в полицию. </a:t>
            </a:r>
          </a:p>
          <a:p>
            <a:r>
              <a:rPr lang="ru-RU" sz="2800" dirty="0" smtClean="0">
                <a:solidFill>
                  <a:schemeClr val="accent1"/>
                </a:solidFill>
              </a:rPr>
              <a:t>4. Поддерживать </a:t>
            </a:r>
            <a:r>
              <a:rPr lang="ru-RU" sz="2800" dirty="0" smtClean="0">
                <a:solidFill>
                  <a:schemeClr val="accent2"/>
                </a:solidFill>
              </a:rPr>
              <a:t>доверительные отношения </a:t>
            </a:r>
            <a:r>
              <a:rPr lang="ru-RU" sz="2800" dirty="0" smtClean="0">
                <a:solidFill>
                  <a:schemeClr val="accent1"/>
                </a:solidFill>
              </a:rPr>
              <a:t>с ребенком, чтобы в трудной ситуации он обратился к вам за помощью.  </a:t>
            </a:r>
          </a:p>
          <a:p>
            <a:r>
              <a:rPr lang="ru-RU" sz="2800" dirty="0" smtClean="0">
                <a:solidFill>
                  <a:schemeClr val="accent1"/>
                </a:solidFill>
              </a:rPr>
              <a:t>5. </a:t>
            </a:r>
            <a:r>
              <a:rPr lang="ru-RU" sz="2800" dirty="0" smtClean="0">
                <a:solidFill>
                  <a:schemeClr val="accent2"/>
                </a:solidFill>
              </a:rPr>
              <a:t>Наблюдать </a:t>
            </a:r>
            <a:r>
              <a:rPr lang="ru-RU" sz="2800" dirty="0" smtClean="0">
                <a:solidFill>
                  <a:schemeClr val="accent1"/>
                </a:solidFill>
              </a:rPr>
              <a:t>за настроением ребенка, когда он сидит за компьютером. </a:t>
            </a:r>
          </a:p>
          <a:p>
            <a:r>
              <a:rPr lang="ru-RU" sz="2800" dirty="0" smtClean="0">
                <a:solidFill>
                  <a:schemeClr val="accent1"/>
                </a:solidFill>
              </a:rPr>
              <a:t>6. </a:t>
            </a:r>
            <a:r>
              <a:rPr lang="ru-RU" sz="2800" dirty="0" smtClean="0">
                <a:solidFill>
                  <a:schemeClr val="accent2"/>
                </a:solidFill>
              </a:rPr>
              <a:t>Убедится,</a:t>
            </a:r>
            <a:r>
              <a:rPr lang="ru-RU" sz="2800" dirty="0" smtClean="0">
                <a:solidFill>
                  <a:schemeClr val="accent1"/>
                </a:solidFill>
              </a:rPr>
              <a:t> что оскорбления в сети не перешли в реальную жизнь. </a:t>
            </a:r>
          </a:p>
          <a:p>
            <a:r>
              <a:rPr lang="ru-RU" sz="2800" dirty="0" smtClean="0">
                <a:solidFill>
                  <a:schemeClr val="accent1"/>
                </a:solidFill>
              </a:rPr>
              <a:t>7. </a:t>
            </a:r>
            <a:r>
              <a:rPr lang="ru-RU" sz="2800" dirty="0" smtClean="0">
                <a:solidFill>
                  <a:schemeClr val="accent2"/>
                </a:solidFill>
              </a:rPr>
              <a:t>Помочь</a:t>
            </a:r>
            <a:r>
              <a:rPr lang="ru-RU" sz="2800" dirty="0" smtClean="0">
                <a:solidFill>
                  <a:schemeClr val="accent1"/>
                </a:solidFill>
              </a:rPr>
              <a:t> понять разницу между смешным и обидным.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6780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873" y="692455"/>
            <a:ext cx="8868352" cy="5689872"/>
          </a:xfrm>
        </p:spPr>
      </p:pic>
    </p:spTree>
    <p:extLst>
      <p:ext uri="{BB962C8B-B14F-4D97-AF65-F5344CB8AC3E}">
        <p14:creationId xmlns:p14="http://schemas.microsoft.com/office/powerpoint/2010/main" val="883337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006" y="1200727"/>
            <a:ext cx="5534025" cy="5985164"/>
          </a:xfrm>
        </p:spPr>
      </p:pic>
      <p:sp>
        <p:nvSpPr>
          <p:cNvPr id="7" name="Прямоугольник 6"/>
          <p:cNvSpPr/>
          <p:nvPr/>
        </p:nvSpPr>
        <p:spPr>
          <a:xfrm>
            <a:off x="1283855" y="750515"/>
            <a:ext cx="80448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2"/>
                </a:solidFill>
              </a:rPr>
              <a:t>Травли</a:t>
            </a:r>
            <a:r>
              <a:rPr lang="en-US" sz="3200" dirty="0">
                <a:solidFill>
                  <a:schemeClr val="accent2"/>
                </a:solidFill>
              </a:rPr>
              <a:t>NET </a:t>
            </a:r>
            <a:r>
              <a:rPr lang="ru-RU" sz="3200" dirty="0">
                <a:solidFill>
                  <a:schemeClr val="accent2"/>
                </a:solidFill>
              </a:rPr>
              <a:t>на портале </a:t>
            </a:r>
            <a:r>
              <a:rPr lang="ru-RU" sz="3200" dirty="0" err="1">
                <a:solidFill>
                  <a:schemeClr val="accent2"/>
                </a:solidFill>
              </a:rPr>
              <a:t>травлинет.рф</a:t>
            </a:r>
            <a:endParaRPr lang="ru-RU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39039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140</TotalTime>
  <Words>872</Words>
  <Application>Microsoft Office PowerPoint</Application>
  <PresentationFormat>Широкоэкранный</PresentationFormat>
  <Paragraphs>55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 3</vt:lpstr>
      <vt:lpstr>Аспект</vt:lpstr>
      <vt:lpstr>Кибербуллинг – травля в сети</vt:lpstr>
      <vt:lpstr>               Кибербуллинг (от английского слова bull — бык, с родственными значениями: агрессивно нападать, задирать, провоцировать) — это преднамеренное, систематическое агрессивное поведение со стороны одного человека или группы против жертвы, с целью нанесения психологического вреда, которые осуществляются через сервисы мгновенных сообщений, социальных сетях, на web-сайтах, через электронную почту, а также посредством мобильной связи.</vt:lpstr>
      <vt:lpstr> Кибербуллинг может быть: Прямым – непосредственные нападки на жертву через письма или сообщения.   Косвенным - представляет собой вовлечение в процесс других людей, обычно без их согласия.  </vt:lpstr>
      <vt:lpstr>Презентация PowerPoint</vt:lpstr>
      <vt:lpstr>Как правило, в виртуальных издевательствах принимают участие следующие действующие лица:   жертва кибербуллинга,                              преследователь (агрессор)                                                                     наблюдатель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Кибербуллинг – травля в сети</dc:title>
  <dc:creator>user</dc:creator>
  <cp:lastModifiedBy>  </cp:lastModifiedBy>
  <cp:revision>9</cp:revision>
  <dcterms:created xsi:type="dcterms:W3CDTF">2024-11-20T08:20:23Z</dcterms:created>
  <dcterms:modified xsi:type="dcterms:W3CDTF">2024-11-22T07:18:28Z</dcterms:modified>
</cp:coreProperties>
</file>