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charts/colors6.xml" ContentType="application/vnd.ms-office.chartcolor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style9.xml" ContentType="application/vnd.ms-office.chartstyle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drawings/drawing7.xml" ContentType="application/vnd.openxmlformats-officedocument.drawingml.chartshapes+xml"/>
  <Override PartName="/ppt/charts/style5.xml" ContentType="application/vnd.ms-office.chart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rawings/drawing3.xml" ContentType="application/vnd.openxmlformats-officedocument.drawingml.chartshapes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charts/chart16.xml" ContentType="application/vnd.openxmlformats-officedocument.drawingml.chart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hart21.xml" ContentType="application/vnd.openxmlformats-officedocument.drawingml.char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data5.xml" ContentType="application/vnd.openxmlformats-officedocument.drawingml.diagramData+xml"/>
  <Override PartName="/ppt/charts/style8.xml" ContentType="application/vnd.ms-office.chartstyl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rawings/drawing8.xml" ContentType="application/vnd.openxmlformats-officedocument.drawingml.chartshapes+xml"/>
  <Override PartName="/ppt/diagrams/colors5.xml" ContentType="application/vnd.openxmlformats-officedocument.drawingml.diagramColors+xml"/>
  <Override PartName="/ppt/charts/style6.xml" ContentType="application/vnd.ms-office.chart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rawings/drawing6.xml" ContentType="application/vnd.openxmlformats-officedocument.drawingml.chartshapes+xml"/>
  <Override PartName="/ppt/diagrams/drawing4.xml" ContentType="application/vnd.ms-office.drawingml.diagramDrawing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diagrams/quickStyle4.xml" ContentType="application/vnd.openxmlformats-officedocument.drawingml.diagramStyle+xml"/>
  <Override PartName="/ppt/charts/style2.xml" ContentType="application/vnd.ms-office.chartstyle+xml"/>
  <Override PartName="/ppt/charts/colors8.xml" ContentType="application/vnd.ms-office.chartcolor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heme/themeOverride3.xml" ContentType="application/vnd.openxmlformats-officedocument.themeOverr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rawings/drawing9.xml" ContentType="application/vnd.openxmlformats-officedocument.drawingml.chartshapes+xml"/>
  <Override PartName="/ppt/charts/style7.xml" ContentType="application/vnd.ms-office.chartstyl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diagrams/drawing5.xml" ContentType="application/vnd.ms-office.drawingml.diagramDrawing+xml"/>
  <Override PartName="/ppt/charts/style3.xml" ContentType="application/vnd.ms-office.chartstyl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charts/colors9.xml" ContentType="application/vnd.ms-office.chartcolor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36" r:id="rId3"/>
    <p:sldId id="364" r:id="rId4"/>
    <p:sldId id="350" r:id="rId5"/>
    <p:sldId id="272" r:id="rId6"/>
    <p:sldId id="316" r:id="rId7"/>
    <p:sldId id="348" r:id="rId8"/>
    <p:sldId id="354" r:id="rId9"/>
    <p:sldId id="344" r:id="rId10"/>
    <p:sldId id="339" r:id="rId11"/>
    <p:sldId id="352" r:id="rId12"/>
    <p:sldId id="355" r:id="rId13"/>
    <p:sldId id="342" r:id="rId14"/>
    <p:sldId id="367" r:id="rId15"/>
    <p:sldId id="363" r:id="rId16"/>
    <p:sldId id="270" r:id="rId17"/>
    <p:sldId id="347" r:id="rId18"/>
    <p:sldId id="366" r:id="rId19"/>
    <p:sldId id="300" r:id="rId20"/>
    <p:sldId id="361" r:id="rId21"/>
    <p:sldId id="268" r:id="rId22"/>
    <p:sldId id="294" r:id="rId23"/>
    <p:sldId id="357" r:id="rId24"/>
    <p:sldId id="296" r:id="rId25"/>
    <p:sldId id="292" r:id="rId26"/>
    <p:sldId id="297" r:id="rId27"/>
    <p:sldId id="299" r:id="rId28"/>
    <p:sldId id="328" r:id="rId29"/>
    <p:sldId id="362" r:id="rId30"/>
    <p:sldId id="302" r:id="rId31"/>
    <p:sldId id="359" r:id="rId32"/>
    <p:sldId id="303" r:id="rId33"/>
    <p:sldId id="304" r:id="rId34"/>
    <p:sldId id="319" r:id="rId35"/>
    <p:sldId id="305" r:id="rId36"/>
    <p:sldId id="306" r:id="rId37"/>
    <p:sldId id="360" r:id="rId38"/>
    <p:sldId id="329" r:id="rId39"/>
    <p:sldId id="330" r:id="rId40"/>
    <p:sldId id="331" r:id="rId41"/>
    <p:sldId id="312" r:id="rId42"/>
    <p:sldId id="314" r:id="rId43"/>
    <p:sldId id="332" r:id="rId44"/>
    <p:sldId id="313" r:id="rId45"/>
    <p:sldId id="358" r:id="rId46"/>
    <p:sldId id="318" r:id="rId47"/>
  </p:sldIdLst>
  <p:sldSz cx="9144000" cy="6858000" type="screen4x3"/>
  <p:notesSz cx="6797675" cy="9929813"/>
  <p:custDataLst>
    <p:tags r:id="rId4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ED561"/>
    <a:srgbClr val="87CB3D"/>
    <a:srgbClr val="9FFFCA"/>
    <a:srgbClr val="03EDD7"/>
    <a:srgbClr val="5DBDC7"/>
    <a:srgbClr val="007A37"/>
    <a:srgbClr val="CCFFFF"/>
    <a:srgbClr val="37959F"/>
    <a:srgbClr val="C5E1E9"/>
    <a:srgbClr val="C8E3C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108" d="100"/>
          <a:sy n="108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_____Microsoft_Office_Excel11.xlsx"/><Relationship Id="rId1" Type="http://schemas.openxmlformats.org/officeDocument/2006/relationships/themeOverride" Target="../theme/themeOverride3.xm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12.xlsx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13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15.xlsx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Office_Excel16.xlsx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Office_Excel17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Office_Excel18.xlsx"/></Relationships>
</file>

<file path=ppt/charts/_rels/chart21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Office_Excel19.xlsx"/></Relationships>
</file>

<file path=ppt/charts/_rels/chart22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Office_Excel20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.14\finoffice\&#1041;&#1083;&#1077;&#1082;&#1083;&#1086;&#1074;&#1072;\&#1041;&#1083;&#1077;&#1082;&#1083;&#1086;&#1074;&#1072;\&#1087;&#1088;&#1086;&#1077;&#1082;&#1090;%20&#1076;&#1086;&#1093;&#1086;&#1076;&#1086;&#1074;%20&#1073;&#1102;&#1076;&#1078;&#1077;&#1090;&#1072;\2024-2026\&#1050;&#1086;&#1087;&#1080;&#1103;%20&#1090;&#1072;&#1073;&#1083;&#1080;&#1094;&#1099;%20&#1076;&#1083;&#1103;%20&#1087;&#1088;&#1077;&#1079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.14\finoffice\&#1041;&#1083;&#1077;&#1082;&#1083;&#1086;&#1074;&#1072;\&#1041;&#1083;&#1077;&#1082;&#1083;&#1086;&#1074;&#1072;\&#1087;&#1088;&#1086;&#1077;&#1082;&#1090;%20&#1076;&#1086;&#1093;&#1086;&#1076;&#1086;&#1074;%20&#1073;&#1102;&#1076;&#1078;&#1077;&#1090;&#1072;\2024-2026\&#1050;&#1086;&#1087;&#1080;&#1103;%20&#1090;&#1072;&#1073;&#1083;&#1080;&#1094;&#1099;%20&#1076;&#1083;&#1103;%20&#1087;&#1088;&#1077;&#1079;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192.168.5.14\finoffice\&#1041;&#1083;&#1077;&#1082;&#1083;&#1086;&#1074;&#1072;\&#1041;&#1083;&#1077;&#1082;&#1083;&#1086;&#1074;&#1072;\&#1087;&#1088;&#1086;&#1077;&#1082;&#1090;%20&#1076;&#1086;&#1093;&#1086;&#1076;&#1086;&#1074;%20&#1073;&#1102;&#1076;&#1078;&#1077;&#1090;&#1072;\2024-2026\&#1050;&#1086;&#1087;&#1080;&#1103;%20&#1090;&#1072;&#1073;&#1083;&#1080;&#1094;&#1099;%20&#1076;&#1083;&#1103;%20&#1087;&#1088;&#1077;&#1079;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6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2"/>
  <c:chart>
    <c:autoTitleDeleted val="1"/>
    <c:view3D>
      <c:rotX val="0"/>
      <c:rotY val="0"/>
      <c:perspective val="30"/>
    </c:view3D>
    <c:sideWall>
      <c:spPr>
        <a:noFill/>
        <a:ln w="25385">
          <a:noFill/>
        </a:ln>
      </c:spPr>
    </c:sideWall>
    <c:backWall>
      <c:spPr>
        <a:noFill/>
        <a:ln w="25385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33631748821845198"/>
          <c:w val="0.97430239451031631"/>
          <c:h val="0.4054920976467201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занятых в экономике (среднесписочная)*тыс.чел.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>
                <c:manualLayout>
                  <c:x val="1.9807279331117644E-2"/>
                  <c:y val="-1.278508473893796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64 121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820-4CA5-85FC-874C4FC1E34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204852887411361E-2"/>
                  <c:y val="-6.392542369468814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63 462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820-4CA5-85FC-874C4FC1E34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506066109264281E-3"/>
                  <c:y val="-4.47477965862819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64 251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820-4CA5-85FC-874C4FC1E34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6024264437057004E-3"/>
                  <c:y val="-3.196271184734407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65 942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820-4CA5-85FC-874C4FC1E34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8060312385749592E-2"/>
                  <c:y val="-2.557016947787593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66 141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820-4CA5-85FC-874C4FC1E34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5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отчет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64121</c:v>
                </c:pt>
                <c:pt idx="1">
                  <c:v>63462</c:v>
                </c:pt>
                <c:pt idx="2">
                  <c:v>64251</c:v>
                </c:pt>
                <c:pt idx="3">
                  <c:v>65942</c:v>
                </c:pt>
                <c:pt idx="4">
                  <c:v>66141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820-4CA5-85FC-874C4FC1E34E}"/>
            </c:ext>
          </c:extLst>
        </c:ser>
        <c:dLbls/>
        <c:shape val="cylinder"/>
        <c:axId val="109560960"/>
        <c:axId val="109562496"/>
        <c:axId val="0"/>
      </c:bar3DChart>
      <c:catAx>
        <c:axId val="109560960"/>
        <c:scaling>
          <c:orientation val="minMax"/>
        </c:scaling>
        <c:axPos val="b"/>
        <c:numFmt formatCode="General" sourceLinked="1"/>
        <c:tickLblPos val="nextTo"/>
        <c:spPr>
          <a:noFill/>
          <a:ln w="19050" cap="flat" cmpd="sng" algn="ctr">
            <a:solidFill>
              <a:schemeClr val="accent4">
                <a:lumMod val="75000"/>
              </a:schemeClr>
            </a:solidFill>
            <a:prstDash val="solid"/>
          </a:ln>
          <a:effectLst>
            <a:glow rad="70000">
              <a:schemeClr val="accent6">
                <a:tint val="30000"/>
                <a:shade val="95000"/>
                <a:satMod val="300000"/>
                <a:alpha val="50000"/>
              </a:schemeClr>
            </a:glow>
          </a:effectLst>
        </c:spPr>
        <c:txPr>
          <a:bodyPr/>
          <a:lstStyle/>
          <a:p>
            <a:pPr>
              <a:defRPr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09562496"/>
        <c:crosses val="autoZero"/>
        <c:auto val="1"/>
        <c:lblAlgn val="ctr"/>
        <c:lblOffset val="100"/>
      </c:catAx>
      <c:valAx>
        <c:axId val="109562496"/>
        <c:scaling>
          <c:orientation val="minMax"/>
        </c:scaling>
        <c:delete val="1"/>
        <c:axPos val="l"/>
        <c:numFmt formatCode="General" sourceLinked="1"/>
        <c:tickLblPos val="none"/>
        <c:crossAx val="109560960"/>
        <c:crosses val="autoZero"/>
        <c:crossBetween val="between"/>
      </c:valAx>
      <c:spPr>
        <a:ln>
          <a:noFill/>
        </a:ln>
      </c:spPr>
    </c:plotArea>
    <c:plotVisOnly val="1"/>
    <c:dispBlanksAs val="gap"/>
  </c:chart>
  <c:txPr>
    <a:bodyPr/>
    <a:lstStyle/>
    <a:p>
      <a:pPr>
        <a:defRPr sz="1797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6755213121038423E-2"/>
          <c:y val="6.2662765292631414E-2"/>
          <c:w val="0.93291872914364249"/>
          <c:h val="0.93125000000000002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11-48B7-9FE0-95541511C29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20BEA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311-48B7-9FE0-95541511C29A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1266.8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311-48B7-9FE0-95541511C29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93D-4932-A95F-AAA87F967821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311-48B7-9FE0-95541511C29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311-48B7-9FE0-95541511C29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93D-4932-A95F-AAA87F967821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311-48B7-9FE0-95541511C29A}"/>
            </c:ext>
          </c:extLst>
        </c:ser>
        <c:dLbls/>
        <c:gapWidth val="143"/>
        <c:overlap val="100"/>
        <c:axId val="183921280"/>
        <c:axId val="183935360"/>
      </c:barChart>
      <c:catAx>
        <c:axId val="183921280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83935360"/>
        <c:crosses val="autoZero"/>
        <c:auto val="1"/>
        <c:lblAlgn val="ctr"/>
        <c:lblOffset val="100"/>
      </c:catAx>
      <c:valAx>
        <c:axId val="18393536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83921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>
          <a:solidFill>
            <a:schemeClr val="bg2">
              <a:lumMod val="10000"/>
            </a:schemeClr>
          </a:solidFill>
        </a:defRPr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depthPercent val="100"/>
      <c:rAngAx val="1"/>
    </c:view3D>
    <c:floor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975312928193157E-2"/>
          <c:y val="0.10983222394062585"/>
          <c:w val="0.98302469135802473"/>
          <c:h val="0.7797344551308270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МБ (в т.ч. учреждений соц.сферы и "дорожная карта")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1"/>
              <c:layout>
                <c:manualLayout>
                  <c:x val="2.9394882050142578E-3"/>
                  <c:y val="-1.1916846310778965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2EB-468C-AD35-ECDBDA6064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697441025070738E-3"/>
                  <c:y val="-7.150107786467387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2EB-468C-AD35-ECDBDA6064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7.1501077864674694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2EB-468C-AD35-ECDBDA6064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4697441025071278E-3"/>
                  <c:y val="-7.150107786467387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2EB-468C-AD35-ECDBDA6064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Лист1!$A$2:$A$13</c:f>
              <c:numCache>
                <c:formatCode>General</c:formatCode>
                <c:ptCount val="12"/>
                <c:pt idx="1">
                  <c:v>2024</c:v>
                </c:pt>
                <c:pt idx="4">
                  <c:v>2025</c:v>
                </c:pt>
                <c:pt idx="7">
                  <c:v>2026</c:v>
                </c:pt>
                <c:pt idx="10">
                  <c:v>2027</c:v>
                </c:pt>
              </c:numCache>
            </c:numRef>
          </c:cat>
          <c:val>
            <c:numRef>
              <c:f>Лист1!$B$2:$B$13</c:f>
              <c:numCache>
                <c:formatCode>#,##0.0</c:formatCode>
                <c:ptCount val="12"/>
                <c:pt idx="0">
                  <c:v>1205.3</c:v>
                </c:pt>
                <c:pt idx="1">
                  <c:v>523.79999999999995</c:v>
                </c:pt>
                <c:pt idx="2">
                  <c:v>296.5</c:v>
                </c:pt>
                <c:pt idx="3">
                  <c:v>1368.9</c:v>
                </c:pt>
                <c:pt idx="4">
                  <c:v>560.79999999999995</c:v>
                </c:pt>
                <c:pt idx="5">
                  <c:v>315</c:v>
                </c:pt>
                <c:pt idx="6">
                  <c:v>1372.1</c:v>
                </c:pt>
                <c:pt idx="7">
                  <c:v>564</c:v>
                </c:pt>
                <c:pt idx="8">
                  <c:v>318.2</c:v>
                </c:pt>
                <c:pt idx="9">
                  <c:v>1375.7</c:v>
                </c:pt>
                <c:pt idx="10">
                  <c:v>567.5</c:v>
                </c:pt>
                <c:pt idx="11">
                  <c:v>321.8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8B-4B4B-A321-9C905939B36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 (в т.ч. учреждений соц.сферы и "дорожная карта")</c:v>
                </c:pt>
              </c:strCache>
            </c:strRef>
          </c:tx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2.6168388697552125E-3"/>
                  <c:y val="2.9639354943924206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B8B-4B4B-A321-9C905939B36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4092323075213893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2EB-468C-AD35-ECDBDA6064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531690923230752E-3"/>
                  <c:y val="-5.59174085607246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B8B-4B4B-A321-9C905939B36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4092323075213893E-3"/>
                  <c:y val="-1.6683584835090557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2EB-468C-AD35-ECDBDA6064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4092323075213347E-3"/>
                  <c:y val="-2.860043114586952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2EB-468C-AD35-ECDBDA6064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9394882050142578E-3"/>
                  <c:y val="-6.91177086025180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2EB-468C-AD35-ECDBDA6064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8789764100284072E-3"/>
                  <c:y val="-2.383369262155838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2EB-468C-AD35-ECDBDA6064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4.4092323075213893E-3"/>
                  <c:y val="9.5334770486231735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2EB-468C-AD35-ECDBDA6064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6167185127578421E-2"/>
                  <c:y val="-5.95842315538949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2EB-468C-AD35-ECDBDA6064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8.8184646150427752E-3"/>
                  <c:y val="-1.43002155729348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2EB-468C-AD35-ECDBDA6064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2.9394882050141494E-3"/>
                  <c:y val="4.7667385243115876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2EB-468C-AD35-ECDBDA6064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1757952820057031E-2"/>
                  <c:y val="-5.48174930295832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72EB-468C-AD35-ECDBDA6064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Лист1!$A$2:$A$13</c:f>
              <c:numCache>
                <c:formatCode>General</c:formatCode>
                <c:ptCount val="12"/>
                <c:pt idx="1">
                  <c:v>2024</c:v>
                </c:pt>
                <c:pt idx="4">
                  <c:v>2025</c:v>
                </c:pt>
                <c:pt idx="7">
                  <c:v>2026</c:v>
                </c:pt>
                <c:pt idx="10">
                  <c:v>2027</c:v>
                </c:pt>
              </c:numCache>
            </c:numRef>
          </c:cat>
          <c:val>
            <c:numRef>
              <c:f>Лист1!$C$2:$C$13</c:f>
              <c:numCache>
                <c:formatCode>#,##0.0</c:formatCode>
                <c:ptCount val="12"/>
                <c:pt idx="0">
                  <c:v>1157.4000000000001</c:v>
                </c:pt>
                <c:pt idx="1">
                  <c:v>1135.8</c:v>
                </c:pt>
                <c:pt idx="2">
                  <c:v>57</c:v>
                </c:pt>
                <c:pt idx="3">
                  <c:v>1215</c:v>
                </c:pt>
                <c:pt idx="4">
                  <c:v>1195</c:v>
                </c:pt>
                <c:pt idx="5">
                  <c:v>44.4</c:v>
                </c:pt>
                <c:pt idx="6">
                  <c:v>1216.5</c:v>
                </c:pt>
                <c:pt idx="7">
                  <c:v>1196.5</c:v>
                </c:pt>
                <c:pt idx="8">
                  <c:v>44.4</c:v>
                </c:pt>
                <c:pt idx="9">
                  <c:v>1215.2</c:v>
                </c:pt>
                <c:pt idx="10">
                  <c:v>1195.3</c:v>
                </c:pt>
                <c:pt idx="11">
                  <c:v>44.4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B8B-4B4B-A321-9C905939B367}"/>
            </c:ext>
          </c:extLst>
        </c:ser>
        <c:dLbls/>
        <c:shape val="box"/>
        <c:axId val="184353920"/>
        <c:axId val="184355456"/>
        <c:axId val="0"/>
      </c:bar3DChart>
      <c:catAx>
        <c:axId val="184353920"/>
        <c:scaling>
          <c:orientation val="minMax"/>
        </c:scaling>
        <c:axPos val="b"/>
        <c:numFmt formatCode="General" sourceLinked="1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7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84355456"/>
        <c:crosses val="autoZero"/>
        <c:auto val="1"/>
        <c:lblAlgn val="ctr"/>
        <c:lblOffset val="100"/>
      </c:catAx>
      <c:valAx>
        <c:axId val="184355456"/>
        <c:scaling>
          <c:orientation val="minMax"/>
        </c:scaling>
        <c:delete val="1"/>
        <c:axPos val="l"/>
        <c:numFmt formatCode="#,##0.0" sourceLinked="1"/>
        <c:tickLblPos val="none"/>
        <c:crossAx val="184353920"/>
        <c:crosses val="autoZero"/>
        <c:crossBetween val="between"/>
      </c:valAx>
      <c:spPr>
        <a:noFill/>
        <a:ln w="25390">
          <a:noFill/>
        </a:ln>
        <a:effectLst/>
      </c:spPr>
    </c:plotArea>
    <c:legend>
      <c:legendPos val="r"/>
      <c:layout>
        <c:manualLayout>
          <c:xMode val="edge"/>
          <c:yMode val="edge"/>
          <c:x val="1.2598715883420359E-2"/>
          <c:y val="2.6261351265278201E-2"/>
          <c:w val="0.86834691978669021"/>
          <c:h val="0.1234675357894798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97" b="1" i="0" u="none" strike="noStrike" kern="1200" baseline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797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Лист1!$A$2:$A$6</c:f>
              <c:strCache>
                <c:ptCount val="5"/>
                <c:pt idx="0">
                  <c:v>Дороги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Культура</c:v>
                </c:pt>
                <c:pt idx="4">
                  <c:v>Прочее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11.5</c:v>
                </c:pt>
                <c:pt idx="1">
                  <c:v>5.14</c:v>
                </c:pt>
                <c:pt idx="2">
                  <c:v>6.5</c:v>
                </c:pt>
                <c:pt idx="3">
                  <c:v>0</c:v>
                </c:pt>
                <c:pt idx="4">
                  <c:v>40.5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10-4523-BFE8-654DFCA92F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Лист1!$A$2:$A$6</c:f>
              <c:strCache>
                <c:ptCount val="5"/>
                <c:pt idx="0">
                  <c:v>Дороги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Культура</c:v>
                </c:pt>
                <c:pt idx="4">
                  <c:v>Прочее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0.5</c:v>
                </c:pt>
                <c:pt idx="1">
                  <c:v>24.7</c:v>
                </c:pt>
                <c:pt idx="2">
                  <c:v>0</c:v>
                </c:pt>
                <c:pt idx="3">
                  <c:v>2.7</c:v>
                </c:pt>
                <c:pt idx="4">
                  <c:v>25.4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210-4523-BFE8-654DFCA92F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 год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Лист1!$A$2:$A$6</c:f>
              <c:strCache>
                <c:ptCount val="5"/>
                <c:pt idx="0">
                  <c:v>Дороги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Культура</c:v>
                </c:pt>
                <c:pt idx="4">
                  <c:v>Прочее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0.55000000000000004</c:v>
                </c:pt>
                <c:pt idx="1">
                  <c:v>0</c:v>
                </c:pt>
                <c:pt idx="2">
                  <c:v>0</c:v>
                </c:pt>
                <c:pt idx="3">
                  <c:v>1.8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210-4523-BFE8-654DFCA92F55}"/>
            </c:ext>
          </c:extLst>
        </c:ser>
        <c:dLbls/>
        <c:shape val="box"/>
        <c:axId val="185921920"/>
        <c:axId val="185923456"/>
        <c:axId val="0"/>
      </c:bar3DChart>
      <c:catAx>
        <c:axId val="185921920"/>
        <c:scaling>
          <c:orientation val="minMax"/>
        </c:scaling>
        <c:axPos val="b"/>
        <c:numFmt formatCode="General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5923456"/>
        <c:crosses val="autoZero"/>
        <c:auto val="1"/>
        <c:lblAlgn val="ctr"/>
        <c:lblOffset val="100"/>
      </c:catAx>
      <c:valAx>
        <c:axId val="18592345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8592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084716111501187"/>
          <c:y val="4.2048069725997797E-2"/>
          <c:w val="0.14530549346331137"/>
          <c:h val="0.29493442236385364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5135278105523052"/>
          <c:y val="2.5237275654861637E-2"/>
          <c:w val="0.5328058548411696"/>
          <c:h val="0.86786199648268836"/>
        </c:manualLayout>
      </c:layout>
      <c:barChart>
        <c:barDir val="bar"/>
        <c:grouping val="percentStacked"/>
        <c:ser>
          <c:idx val="1"/>
          <c:order val="0"/>
          <c:tx>
            <c:strRef>
              <c:f>Лист1!$C$1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gradFill flip="none" rotWithShape="1">
              <a:gsLst>
                <a:gs pos="0">
                  <a:srgbClr val="0070C0"/>
                </a:gs>
                <a:gs pos="80000">
                  <a:srgbClr val="D9E5EF"/>
                </a:gs>
                <a:gs pos="100000">
                  <a:srgbClr val="548BB7">
                    <a:lumMod val="5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/>
              <a:lightRig rig="contrasting" dir="t">
                <a:rot lat="0" lon="0" rev="7800000"/>
              </a:lightRig>
            </a:scene3d>
            <a:sp3d>
              <a:bevelT w="254000" h="254000"/>
              <a:bevelB w="254000" h="254000"/>
            </a:sp3d>
          </c:spPr>
          <c:cat>
            <c:strRef>
              <c:f>Лист1!$A$2:$A$13</c:f>
              <c:strCache>
                <c:ptCount val="11"/>
                <c:pt idx="0">
                  <c:v>Стимулирование экономической активности малого и среднего предпринимательства</c:v>
                </c:pt>
                <c:pt idx="1">
                  <c:v>Молодежная политика</c:v>
                </c:pt>
                <c:pt idx="2">
                  <c:v>Медико-социальная поддержка отдельных категорий граждан</c:v>
                </c:pt>
                <c:pt idx="3">
                  <c:v>Развитие информационного общества</c:v>
                </c:pt>
                <c:pt idx="4">
                  <c:v>Управление муниципальным имуществом</c:v>
                </c:pt>
                <c:pt idx="5">
                  <c:v>Жилище</c:v>
                </c:pt>
                <c:pt idx="6">
                  <c:v>Безопасность жизнедеятельности населения</c:v>
                </c:pt>
                <c:pt idx="7">
                  <c:v>Физическая культура и  спорт</c:v>
                </c:pt>
                <c:pt idx="8">
                  <c:v>Развитие культуры</c:v>
                </c:pt>
                <c:pt idx="9">
                  <c:v>Городское хозяйство</c:v>
                </c:pt>
                <c:pt idx="10">
                  <c:v>Современное образование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60</c:v>
                </c:pt>
                <c:pt idx="1">
                  <c:v>120</c:v>
                </c:pt>
                <c:pt idx="2">
                  <c:v>135</c:v>
                </c:pt>
                <c:pt idx="3">
                  <c:v>150</c:v>
                </c:pt>
                <c:pt idx="4">
                  <c:v>165</c:v>
                </c:pt>
                <c:pt idx="5">
                  <c:v>180</c:v>
                </c:pt>
                <c:pt idx="6">
                  <c:v>185</c:v>
                </c:pt>
                <c:pt idx="7">
                  <c:v>280</c:v>
                </c:pt>
                <c:pt idx="8">
                  <c:v>400</c:v>
                </c:pt>
                <c:pt idx="9">
                  <c:v>546.5</c:v>
                </c:pt>
                <c:pt idx="10">
                  <c:v>504.4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7C-4CBC-9F6F-80A9DED5B363}"/>
            </c:ext>
          </c:extLst>
        </c:ser>
        <c:ser>
          <c:idx val="0"/>
          <c:order val="1"/>
          <c:tx>
            <c:strRef>
              <c:f>Лист1!$B$1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80000">
                  <a:srgbClr val="89FFBE"/>
                </a:gs>
                <a:gs pos="100000">
                  <a:srgbClr val="00B050">
                    <a:lumMod val="50000"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contrasting" dir="t">
                <a:rot lat="0" lon="0" rev="7800000"/>
              </a:lightRig>
            </a:scene3d>
            <a:sp3d>
              <a:bevelT w="139700" h="139700"/>
            </a:sp3d>
          </c:spPr>
          <c:cat>
            <c:strRef>
              <c:f>Лист1!$A$2:$A$13</c:f>
              <c:strCache>
                <c:ptCount val="11"/>
                <c:pt idx="0">
                  <c:v>Стимулирование экономической активности малого и среднего предпринимательства</c:v>
                </c:pt>
                <c:pt idx="1">
                  <c:v>Молодежная политика</c:v>
                </c:pt>
                <c:pt idx="2">
                  <c:v>Медико-социальная поддержка отдельных категорий граждан</c:v>
                </c:pt>
                <c:pt idx="3">
                  <c:v>Развитие информационного общества</c:v>
                </c:pt>
                <c:pt idx="4">
                  <c:v>Управление муниципальным имуществом</c:v>
                </c:pt>
                <c:pt idx="5">
                  <c:v>Жилище</c:v>
                </c:pt>
                <c:pt idx="6">
                  <c:v>Безопасность жизнедеятельности населения</c:v>
                </c:pt>
                <c:pt idx="7">
                  <c:v>Физическая культура и  спорт</c:v>
                </c:pt>
                <c:pt idx="8">
                  <c:v>Развитие культуры</c:v>
                </c:pt>
                <c:pt idx="9">
                  <c:v>Городское хозяйство</c:v>
                </c:pt>
                <c:pt idx="10">
                  <c:v>Современное образование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15</c:v>
                </c:pt>
                <c:pt idx="8">
                  <c:v>42</c:v>
                </c:pt>
                <c:pt idx="9">
                  <c:v>19</c:v>
                </c:pt>
                <c:pt idx="10">
                  <c:v>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7C-4CBC-9F6F-80A9DED5B3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noFill/>
            <a:ln>
              <a:noFill/>
            </a:ln>
            <a:effectLst/>
          </c:spPr>
          <c:cat>
            <c:strRef>
              <c:f>Лист1!$A$2:$A$13</c:f>
              <c:strCache>
                <c:ptCount val="11"/>
                <c:pt idx="0">
                  <c:v>Стимулирование экономической активности малого и среднего предпринимательства</c:v>
                </c:pt>
                <c:pt idx="1">
                  <c:v>Молодежная политика</c:v>
                </c:pt>
                <c:pt idx="2">
                  <c:v>Медико-социальная поддержка отдельных категорий граждан</c:v>
                </c:pt>
                <c:pt idx="3">
                  <c:v>Развитие информационного общества</c:v>
                </c:pt>
                <c:pt idx="4">
                  <c:v>Управление муниципальным имуществом</c:v>
                </c:pt>
                <c:pt idx="5">
                  <c:v>Жилище</c:v>
                </c:pt>
                <c:pt idx="6">
                  <c:v>Безопасность жизнедеятельности населения</c:v>
                </c:pt>
                <c:pt idx="7">
                  <c:v>Физическая культура и  спорт</c:v>
                </c:pt>
                <c:pt idx="8">
                  <c:v>Развитие культуры</c:v>
                </c:pt>
                <c:pt idx="9">
                  <c:v>Городское хозяйство</c:v>
                </c:pt>
                <c:pt idx="10">
                  <c:v>Современное образование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834.4</c:v>
                </c:pt>
                <c:pt idx="1">
                  <c:v>784.4</c:v>
                </c:pt>
                <c:pt idx="2">
                  <c:v>769.4</c:v>
                </c:pt>
                <c:pt idx="3">
                  <c:v>754.4</c:v>
                </c:pt>
                <c:pt idx="4">
                  <c:v>739.4</c:v>
                </c:pt>
                <c:pt idx="5">
                  <c:v>724.4</c:v>
                </c:pt>
                <c:pt idx="6">
                  <c:v>504.4</c:v>
                </c:pt>
                <c:pt idx="7">
                  <c:v>609.4</c:v>
                </c:pt>
                <c:pt idx="8">
                  <c:v>462.4</c:v>
                </c:pt>
                <c:pt idx="9">
                  <c:v>338.9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87C-4CBC-9F6F-80A9DED5B363}"/>
            </c:ext>
          </c:extLst>
        </c:ser>
        <c:dLbls/>
        <c:gapWidth val="50"/>
        <c:overlap val="100"/>
        <c:axId val="110459136"/>
        <c:axId val="110465024"/>
      </c:barChart>
      <c:catAx>
        <c:axId val="110459136"/>
        <c:scaling>
          <c:orientation val="minMax"/>
        </c:scaling>
        <c:axPos val="l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3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0465024"/>
        <c:crosses val="autoZero"/>
        <c:auto val="1"/>
        <c:lblAlgn val="ctr"/>
        <c:lblOffset val="100"/>
      </c:catAx>
      <c:valAx>
        <c:axId val="110465024"/>
        <c:scaling>
          <c:orientation val="minMax"/>
        </c:scaling>
        <c:delete val="1"/>
        <c:axPos val="b"/>
        <c:numFmt formatCode="0%" sourceLinked="1"/>
        <c:tickLblPos val="none"/>
        <c:crossAx val="11045913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6350"/>
        </a:sp3d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53746720741244258"/>
          <c:y val="0.91113943392691032"/>
          <c:w val="0.36712639129303987"/>
          <c:h val="5.3622034813309523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>
      <a:softEdge rad="0"/>
    </a:effectLst>
  </c:spPr>
  <c:txPr>
    <a:bodyPr anchor="t" anchorCtr="0"/>
    <a:lstStyle/>
    <a:p>
      <a:pPr>
        <a:defRPr/>
      </a:pPr>
      <a:endParaRPr lang="ru-RU"/>
    </a:p>
  </c:txPr>
  <c:externalData r:id="rId2"/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Дошкольное образование</a:t>
            </a:r>
          </a:p>
        </c:rich>
      </c:tx>
      <c:layout>
        <c:manualLayout>
          <c:xMode val="edge"/>
          <c:yMode val="edge"/>
          <c:x val="0.22411359138159279"/>
          <c:y val="0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1884829719056257"/>
          <c:y val="0.13840513697152693"/>
          <c:w val="0.71566353738473565"/>
          <c:h val="0.680009264615903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6BB5AE"/>
            </a:solidFill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explosion val="29"/>
            <c:spPr>
              <a:solidFill>
                <a:srgbClr val="6BB5AE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CBD-4D4E-A7A9-FF16F9421F73}"/>
              </c:ext>
            </c:extLst>
          </c:dPt>
          <c:dPt>
            <c:idx val="1"/>
            <c:explosion val="0"/>
            <c:spPr>
              <a:solidFill>
                <a:schemeClr val="accent4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BD-4D4E-A7A9-FF16F9421F73}"/>
              </c:ext>
            </c:extLst>
          </c:dPt>
          <c:dLbls>
            <c:dLbl>
              <c:idx val="0"/>
              <c:layout>
                <c:manualLayout>
                  <c:x val="-0.23337446614891783"/>
                  <c:y val="-0.22128185547766321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CBD-4D4E-A7A9-FF16F9421F73}"/>
                </c:ext>
                <c:ext xmlns:c15="http://schemas.microsoft.com/office/drawing/2012/chart" uri="{CE6537A1-D6FC-4f65-9D91-7224C49458BB}">
                  <c15:layout>
                    <c:manualLayout>
                      <c:w val="0.24225284257849622"/>
                      <c:h val="0.2315333970844197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5.1500575446625334E-3"/>
                  <c:y val="0.11610517553334219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206,8</a:t>
                    </a:r>
                    <a:endParaRPr lang="en-US" sz="16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CBD-4D4E-A7A9-FF16F9421F73}"/>
                </c:ext>
                <c:ext xmlns:c15="http://schemas.microsoft.com/office/drawing/2012/chart" uri="{CE6537A1-D6FC-4f65-9D91-7224C49458BB}">
                  <c15:layout>
                    <c:manualLayout>
                      <c:w val="0.26381461390747235"/>
                      <c:h val="0.2318246340618843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600.29999999999995</c:v>
                </c:pt>
                <c:pt idx="1">
                  <c:v>208.6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CBD-4D4E-A7A9-FF16F9421F73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Общее </a:t>
            </a:r>
          </a:p>
          <a:p>
            <a:pPr>
              <a:defRPr sz="14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образование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c:rich>
      </c:tx>
      <c:layout>
        <c:manualLayout>
          <c:xMode val="edge"/>
          <c:yMode val="edge"/>
          <c:x val="0.26194759469206808"/>
          <c:y val="0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7822086909894888"/>
          <c:y val="0.14439324406455681"/>
          <c:w val="0.61847126049420065"/>
          <c:h val="0.6697661739151913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6BB5AE"/>
            </a:solidFill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19"/>
          <c:dPt>
            <c:idx val="0"/>
            <c:explosion val="25"/>
            <c:spPr>
              <a:solidFill>
                <a:schemeClr val="accent1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383-4A37-9253-CBCE29A18F69}"/>
              </c:ext>
            </c:extLst>
          </c:dPt>
          <c:dPt>
            <c:idx val="1"/>
            <c:explosion val="0"/>
            <c:spPr>
              <a:solidFill>
                <a:schemeClr val="accent5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83-4A37-9253-CBCE29A18F69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383-4A37-9253-CBCE29A18F6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4994090162821441"/>
                  <c:y val="1.128763470725474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endParaRPr lang="en-US" sz="16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383-4A37-9253-CBCE29A18F6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746.7</c:v>
                </c:pt>
                <c:pt idx="1">
                  <c:v>126.9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383-4A37-9253-CBCE29A18F69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Дополнительное </a:t>
            </a:r>
          </a:p>
          <a:p>
            <a:pPr>
              <a:defRPr sz="14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образование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c:rich>
      </c:tx>
      <c:layout>
        <c:manualLayout>
          <c:xMode val="edge"/>
          <c:yMode val="edge"/>
          <c:x val="0.31396934924397657"/>
          <c:y val="7.1700805202462026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1391889149349927"/>
          <c:y val="0.24083485868932741"/>
          <c:w val="0.71566353738473565"/>
          <c:h val="0.680009264615903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explosion val="29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AA5-4A63-85A7-3904684C592D}"/>
              </c:ext>
            </c:extLst>
          </c:dPt>
          <c:dPt>
            <c:idx val="1"/>
            <c:explosion val="0"/>
            <c:spPr>
              <a:solidFill>
                <a:schemeClr val="accent5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AA5-4A63-85A7-3904684C592D}"/>
              </c:ext>
            </c:extLst>
          </c:dPt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172.7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AA5-4A63-85A7-3904684C592D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Укрепление материально-технической базы,</a:t>
            </a:r>
            <a:r>
              <a:rPr lang="ru-RU" sz="1200" baseline="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000" baseline="0" dirty="0" smtClean="0">
                <a:solidFill>
                  <a:schemeClr val="bg2">
                    <a:lumMod val="10000"/>
                  </a:schemeClr>
                </a:solidFill>
              </a:rPr>
              <a:t>обеспечение содержания зданий и сооружений, обустройство прилегающих территорий МО</a:t>
            </a:r>
            <a:endParaRPr lang="ru-RU" sz="1000" dirty="0">
              <a:solidFill>
                <a:schemeClr val="bg2">
                  <a:lumMod val="10000"/>
                </a:schemeClr>
              </a:solidFill>
            </a:endParaRPr>
          </a:p>
        </c:rich>
      </c:tx>
      <c:layout>
        <c:manualLayout>
          <c:xMode val="edge"/>
          <c:yMode val="edge"/>
          <c:x val="0.12007008227778576"/>
          <c:y val="0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4722379967342294"/>
          <c:y val="0.31253566389178938"/>
          <c:w val="0.71566353738473565"/>
          <c:h val="0.680009264615903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24"/>
          <c:dPt>
            <c:idx val="0"/>
            <c:explosion val="7"/>
            <c:spPr>
              <a:solidFill>
                <a:schemeClr val="accent1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0F6-4613-A107-C9CDAEA3AEBA}"/>
              </c:ext>
            </c:extLst>
          </c:dPt>
          <c:dPt>
            <c:idx val="1"/>
            <c:spPr>
              <a:solidFill>
                <a:schemeClr val="accent5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0F6-4613-A107-C9CDAEA3AEB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</c:dLbl>
            <c:dLbl>
              <c:idx val="1"/>
              <c:layout>
                <c:manualLayout>
                  <c:x val="0.11558072976937478"/>
                  <c:y val="-0.163756297623742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0F6-4613-A107-C9CDAEA3AE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10.200000000000001</c:v>
                </c:pt>
                <c:pt idx="1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0F6-4613-A107-C9CDAEA3AEBA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Развитие системы отдыха, оздоровления,</a:t>
            </a:r>
            <a:r>
              <a:rPr lang="ru-RU" sz="1200" baseline="0" dirty="0" smtClean="0">
                <a:solidFill>
                  <a:schemeClr val="bg2">
                    <a:lumMod val="10000"/>
                  </a:schemeClr>
                </a:solidFill>
              </a:rPr>
              <a:t> занятости детей, подростков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c:rich>
      </c:tx>
      <c:layout>
        <c:manualLayout>
          <c:xMode val="edge"/>
          <c:yMode val="edge"/>
          <c:x val="9.169457979493123E-2"/>
          <c:y val="0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4722379967342294"/>
          <c:y val="0.31765714997768435"/>
          <c:w val="0.71566353738473565"/>
          <c:h val="0.680009264615903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0070C0"/>
            </a:solidFill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explosion val="0"/>
            <c:spPr>
              <a:solidFill>
                <a:schemeClr val="accent1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ED8-4712-891E-DBAA6746CD09}"/>
              </c:ext>
            </c:extLst>
          </c:dPt>
          <c:dPt>
            <c:idx val="1"/>
            <c:explosion val="19"/>
            <c:spPr>
              <a:solidFill>
                <a:schemeClr val="accent5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D8-4712-891E-DBAA6746CD09}"/>
              </c:ext>
            </c:extLst>
          </c:dPt>
          <c:dLbls>
            <c:dLbl>
              <c:idx val="0"/>
              <c:layout>
                <c:manualLayout>
                  <c:x val="-0.18298400805834494"/>
                  <c:y val="1.95467363834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ED8-4712-891E-DBAA6746CD0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952340699668394"/>
                  <c:y val="-6.75201401432161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600" dirty="0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3,1</a:t>
                    </a:r>
                    <a:endParaRPr lang="en-US" sz="16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ED8-4712-891E-DBAA6746CD0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2.1</c:v>
                </c:pt>
                <c:pt idx="1">
                  <c:v>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ED8-4712-891E-DBAA6746CD09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Реализация проектов по инициативному бюджетированию </a:t>
            </a:r>
          </a:p>
          <a:p>
            <a:pPr>
              <a:defRPr sz="14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</a:rPr>
              <a:t>"Я планирую бюджет"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c:rich>
      </c:tx>
      <c:layout>
        <c:manualLayout>
          <c:xMode val="edge"/>
          <c:yMode val="edge"/>
          <c:x val="0.26672972333885514"/>
          <c:y val="0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5778585432791584"/>
          <c:y val="0.24083485868932741"/>
          <c:w val="0.71566353738473565"/>
          <c:h val="0.680009264615903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chemeClr val="accent5"/>
            </a:solidFill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explosion val="29"/>
            <c:spPr>
              <a:solidFill>
                <a:schemeClr val="accent5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96F-4175-A18B-542E875ACF21}"/>
              </c:ext>
            </c:extLst>
          </c:dPt>
          <c:dPt>
            <c:idx val="1"/>
            <c:explosion val="26"/>
            <c:spPr>
              <a:solidFill>
                <a:schemeClr val="accent5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6F-4175-A18B-542E875ACF21}"/>
              </c:ext>
            </c:extLst>
          </c:dPt>
          <c:dLbls>
            <c:dLbl>
              <c:idx val="1"/>
              <c:layout>
                <c:manualLayout>
                  <c:x val="-8.8626897518722308E-5"/>
                  <c:y val="-0.3323683163094399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600" dirty="0" smtClean="0"/>
                      <a:t>3,3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6F-4175-A18B-542E875ACF2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6F-4175-A18B-542E875ACF21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2"/>
  <c:chart>
    <c:autoTitleDeleted val="1"/>
    <c:view3D>
      <c:rotX val="0"/>
      <c:rotY val="0"/>
      <c:perspective val="30"/>
    </c:view3D>
    <c:sideWall>
      <c:spPr>
        <a:noFill/>
        <a:ln w="25395">
          <a:noFill/>
        </a:ln>
      </c:spPr>
    </c:sideWall>
    <c:backWall>
      <c:spPr>
        <a:noFill/>
        <a:ln w="25395">
          <a:noFill/>
        </a:ln>
      </c:spPr>
    </c:backWall>
    <c:plotArea>
      <c:layout>
        <c:manualLayout>
          <c:layoutTarget val="inner"/>
          <c:xMode val="edge"/>
          <c:yMode val="edge"/>
          <c:x val="1.5888385965175781E-3"/>
          <c:y val="0.33406316711369516"/>
          <c:w val="0.9650455508766137"/>
          <c:h val="0.4922681883684671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заработной платы списочного состава*,млн.руб.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42995473686581E-2"/>
                  <c:y val="-6.2756828408253792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dirty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29 485,7</a:t>
                    </a:r>
                    <a:endParaRPr lang="en-US" dirty="0"/>
                  </a:p>
                </c:rich>
              </c:tx>
              <c:spPr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CC2-4E1C-BE6E-6275525243B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5330315791055248E-3"/>
                  <c:y val="-2.614867850343909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32 509</a:t>
                    </a:r>
                    <a:r>
                      <a:rPr lang="en-US" b="1" dirty="0" smtClean="0"/>
                      <a:t>,9</a:t>
                    </a:r>
                    <a:endParaRPr lang="en-US" b="1" dirty="0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CC2-4E1C-BE6E-6275525243B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3.1378414204126882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dirty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 37 576,5</a:t>
                    </a:r>
                    <a:endParaRPr lang="en-US" dirty="0"/>
                  </a:p>
                </c:rich>
              </c:tx>
              <c:spPr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CC2-4E1C-BE6E-6275525243B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9441929825879113E-3"/>
                  <c:y val="-2.0918942802751254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dirty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 44 546,9</a:t>
                    </a:r>
                    <a:endParaRPr lang="en-US" dirty="0"/>
                  </a:p>
                </c:rich>
              </c:tx>
              <c:spPr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CC2-4E1C-BE6E-6275525243B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42995473686581E-2"/>
                  <c:y val="4.7693788902368673E-4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49 121,0</a:t>
                    </a:r>
                    <a:endParaRPr lang="en-US" b="1" dirty="0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CC2-4E1C-BE6E-6275525243B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accent5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отчет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29485.7</c:v>
                </c:pt>
                <c:pt idx="1">
                  <c:v>32509.9</c:v>
                </c:pt>
                <c:pt idx="2">
                  <c:v>37576.5</c:v>
                </c:pt>
                <c:pt idx="3">
                  <c:v>44546.9</c:v>
                </c:pt>
                <c:pt idx="4">
                  <c:v>49121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CC2-4E1C-BE6E-6275525243BB}"/>
            </c:ext>
          </c:extLst>
        </c:ser>
        <c:dLbls/>
        <c:shape val="cylinder"/>
        <c:axId val="112733568"/>
        <c:axId val="112752128"/>
        <c:axId val="0"/>
      </c:bar3DChart>
      <c:catAx>
        <c:axId val="112733568"/>
        <c:scaling>
          <c:orientation val="minMax"/>
        </c:scaling>
        <c:axPos val="b"/>
        <c:numFmt formatCode="General" sourceLinked="1"/>
        <c:tickLblPos val="nextTo"/>
        <c:spPr>
          <a:noFill/>
          <a:ln w="19050" cap="flat" cmpd="sng" algn="ctr">
            <a:solidFill>
              <a:schemeClr val="accent4">
                <a:lumMod val="75000"/>
              </a:schemeClr>
            </a:solidFill>
            <a:prstDash val="solid"/>
          </a:ln>
          <a:effectLst>
            <a:glow rad="63500">
              <a:schemeClr val="accent6">
                <a:tint val="30000"/>
                <a:shade val="95000"/>
                <a:satMod val="300000"/>
                <a:alpha val="50000"/>
              </a:schemeClr>
            </a:glow>
          </a:effectLst>
        </c:spPr>
        <c:txPr>
          <a:bodyPr/>
          <a:lstStyle/>
          <a:p>
            <a:pPr>
              <a:defRPr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12752128"/>
        <c:crosses val="autoZero"/>
        <c:auto val="1"/>
        <c:lblAlgn val="ctr"/>
        <c:lblOffset val="100"/>
      </c:catAx>
      <c:valAx>
        <c:axId val="112752128"/>
        <c:scaling>
          <c:orientation val="minMax"/>
        </c:scaling>
        <c:delete val="1"/>
        <c:axPos val="l"/>
        <c:numFmt formatCode="0.0" sourceLinked="1"/>
        <c:tickLblPos val="none"/>
        <c:crossAx val="1127335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Управление</a:t>
            </a:r>
            <a:r>
              <a:rPr lang="ru-RU" sz="1200" baseline="0" dirty="0" smtClean="0">
                <a:solidFill>
                  <a:schemeClr val="bg2">
                    <a:lumMod val="10000"/>
                  </a:schemeClr>
                </a:solidFill>
              </a:rPr>
              <a:t> ресурсами и качеством системы образования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c:rich>
      </c:tx>
      <c:layout>
        <c:manualLayout>
          <c:xMode val="edge"/>
          <c:yMode val="edge"/>
          <c:x val="0.16708248118127242"/>
          <c:y val="5.1214186219759742E-3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6315572016649321"/>
          <c:y val="0.16263249703019991"/>
          <c:w val="0.71566353738473565"/>
          <c:h val="0.680009264615903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6BB5AE"/>
            </a:solidFill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explosion val="0"/>
            <c:spPr>
              <a:solidFill>
                <a:srgbClr val="6BB5AE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25E-4697-86A4-7BD1402F9B41}"/>
              </c:ext>
            </c:extLst>
          </c:dPt>
          <c:dPt>
            <c:idx val="1"/>
            <c:explosion val="41"/>
            <c:spPr>
              <a:solidFill>
                <a:schemeClr val="accent5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5E-4697-86A4-7BD1402F9B41}"/>
              </c:ext>
            </c:extLst>
          </c:dPt>
          <c:dLbls>
            <c:dLbl>
              <c:idx val="1"/>
              <c:layout>
                <c:manualLayout>
                  <c:x val="1.3498679448916865E-2"/>
                  <c:y val="-0.34773297604208431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25E-4697-86A4-7BD1402F9B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5E-4697-86A4-7BD1402F9B41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baseline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dirty="0" smtClean="0">
                <a:solidFill>
                  <a:schemeClr val="tx1"/>
                </a:solidFill>
              </a:rPr>
              <a:t>Отраслевой проект  </a:t>
            </a:r>
            <a:r>
              <a:rPr lang="ru-RU" sz="1050" dirty="0" smtClean="0">
                <a:solidFill>
                  <a:schemeClr val="tx1"/>
                </a:solidFill>
              </a:rPr>
              <a:t>«Сохранение и развитие материально-технической базы общего и дополнительного образования»</a:t>
            </a:r>
            <a:endParaRPr lang="ru-RU" sz="105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985719485112625"/>
          <c:y val="0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5778585432791584"/>
          <c:y val="0.24083485868932741"/>
          <c:w val="0.71566353738473565"/>
          <c:h val="0.680009264615903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explosion val="29"/>
            <c:spPr>
              <a:solidFill>
                <a:srgbClr val="6BB5AE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96F-4175-A18B-542E875ACF21}"/>
              </c:ext>
            </c:extLst>
          </c:dPt>
          <c:dPt>
            <c:idx val="1"/>
            <c:explosion val="9"/>
            <c:spPr>
              <a:solidFill>
                <a:schemeClr val="accent5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6F-4175-A18B-542E875ACF21}"/>
              </c:ext>
            </c:extLst>
          </c:dPt>
          <c:dLbls>
            <c:dLbl>
              <c:idx val="1"/>
              <c:layout>
                <c:manualLayout>
                  <c:x val="-8.8626897518722308E-5"/>
                  <c:y val="-0.3323683163094399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600" dirty="0" smtClean="0"/>
                      <a:t>3,1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6F-4175-A18B-542E875ACF2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6F-4175-A18B-542E875ACF21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1.8820442639980121E-2"/>
          <c:y val="0.86923446033973362"/>
          <c:w val="0.66580489329486392"/>
          <c:h val="0.1307655396602669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noFill/>
    <a:ln w="9525" cap="flat" cmpd="sng" algn="ctr">
      <a:noFill/>
      <a:prstDash val="solid"/>
    </a:ln>
    <a:effectLst/>
  </c:spPr>
  <c:txPr>
    <a:bodyPr/>
    <a:lstStyle/>
    <a:p>
      <a:pPr algn="just"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400" dirty="0">
                <a:solidFill>
                  <a:schemeClr val="tx1"/>
                </a:solidFill>
              </a:rPr>
              <a:t>Дошкольное образование</a:t>
            </a:r>
          </a:p>
        </c:rich>
      </c:tx>
      <c:layout>
        <c:manualLayout>
          <c:xMode val="edge"/>
          <c:yMode val="edge"/>
          <c:x val="0.22411359138159279"/>
          <c:y val="0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1884829719056336"/>
          <c:y val="0.13840513697152582"/>
          <c:w val="0.71566353738473565"/>
          <c:h val="0.680009264615903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6BB5AE"/>
            </a:solidFill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explosion val="29"/>
            <c:spPr>
              <a:solidFill>
                <a:schemeClr val="accent1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CBD-4D4E-A7A9-FF16F9421F73}"/>
              </c:ext>
            </c:extLst>
          </c:dPt>
          <c:dPt>
            <c:idx val="1"/>
            <c:explosion val="0"/>
            <c:spPr>
              <a:solidFill>
                <a:schemeClr val="accent5"/>
              </a:solidFill>
              <a:ln>
                <a:noFill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BD-4D4E-A7A9-FF16F9421F73}"/>
              </c:ext>
            </c:extLst>
          </c:dPt>
          <c:dLbls>
            <c:dLbl>
              <c:idx val="0"/>
              <c:layout>
                <c:manualLayout>
                  <c:x val="-0.23337446614891783"/>
                  <c:y val="-0.2212818554776631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CBD-4D4E-A7A9-FF16F9421F73}"/>
                </c:ext>
                <c:ext xmlns:c15="http://schemas.microsoft.com/office/drawing/2012/chart" uri="{CE6537A1-D6FC-4f65-9D91-7224C49458BB}">
                  <c15:layout>
                    <c:manualLayout>
                      <c:w val="0.24225284257849622"/>
                      <c:h val="0.2315333970844197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5.1500575446625299E-3"/>
                  <c:y val="0.11610517553334207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208,7</a:t>
                    </a:r>
                    <a:endParaRPr lang="en-US" sz="16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CBD-4D4E-A7A9-FF16F9421F73}"/>
                </c:ext>
                <c:ext xmlns:c15="http://schemas.microsoft.com/office/drawing/2012/chart" uri="{CE6537A1-D6FC-4f65-9D91-7224C49458BB}">
                  <c15:layout>
                    <c:manualLayout>
                      <c:w val="0.26381461390747235"/>
                      <c:h val="0.2318246340618843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600.29999999999995</c:v>
                </c:pt>
                <c:pt idx="1">
                  <c:v>208.7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CBD-4D4E-A7A9-FF16F9421F73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floor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055555555555479E-2"/>
          <c:y val="0"/>
          <c:w val="0.90555555555555567"/>
          <c:h val="0.62018764349045974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52400" h="152400"/>
              <a:bevelB w="152400"/>
            </a:sp3d>
          </c:spPr>
          <c:explosion val="25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152400"/>
                <a:bevelB w="152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96E-4572-8B28-3186AAEAA089}"/>
              </c:ext>
            </c:extLst>
          </c:dPt>
          <c:dPt>
            <c:idx val="1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152400"/>
                <a:bevelB w="152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96E-4572-8B28-3186AAEAA089}"/>
              </c:ext>
            </c:extLst>
          </c:dPt>
          <c:dPt>
            <c:idx val="2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152400"/>
                <a:bevelB w="152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96E-4572-8B28-3186AAEAA089}"/>
              </c:ext>
            </c:extLst>
          </c:dPt>
          <c:dPt>
            <c:idx val="3"/>
            <c:spPr>
              <a:solidFill>
                <a:srgbClr val="5DBDC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152400"/>
                <a:bevelB w="152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96E-4572-8B28-3186AAEAA089}"/>
              </c:ext>
            </c:extLst>
          </c:dPt>
          <c:dPt>
            <c:idx val="4"/>
            <c:spPr>
              <a:solidFill>
                <a:srgbClr val="BAE9F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152400"/>
                <a:bevelB w="152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96E-4572-8B28-3186AAEAA089}"/>
              </c:ext>
            </c:extLst>
          </c:dPt>
          <c:dPt>
            <c:idx val="5"/>
            <c:spPr>
              <a:solidFill>
                <a:srgbClr val="007A3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152400"/>
                <a:bevelB w="152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96E-4572-8B28-3186AAEAA089}"/>
              </c:ext>
            </c:extLst>
          </c:dPt>
          <c:dPt>
            <c:idx val="6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152400"/>
                <a:bevelB w="152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96E-4572-8B28-3186AAEAA089}"/>
              </c:ext>
            </c:extLst>
          </c:dPt>
          <c:dPt>
            <c:idx val="7"/>
            <c:spPr>
              <a:solidFill>
                <a:srgbClr val="358E9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152400"/>
                <a:bevelB w="152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96E-4572-8B28-3186AAEAA089}"/>
              </c:ext>
            </c:extLst>
          </c:dPt>
          <c:dLbls>
            <c:dLbl>
              <c:idx val="0"/>
              <c:layout>
                <c:manualLayout>
                  <c:x val="-9.4201115485564299E-2"/>
                  <c:y val="1.6794929567371962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96E-4572-8B28-3186AAEAA08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9274496937882828E-2"/>
                  <c:y val="-9.6714292407718214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96E-4572-8B28-3186AAEAA08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6306089766198703E-2"/>
                  <c:y val="2.2427631241135945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796E-4572-8B28-3186AAEAA08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Лист3!$I$2:$I$9</c:f>
              <c:strCache>
                <c:ptCount val="8"/>
                <c:pt idx="0">
                  <c:v>Строительство/реконструкция теплоэнергетики</c:v>
                </c:pt>
                <c:pt idx="1">
                  <c:v>Концессия по водоснабжению и водопотреблению</c:v>
                </c:pt>
                <c:pt idx="2">
                  <c:v>Лизинг</c:v>
                </c:pt>
                <c:pt idx="3">
                  <c:v>Капитальный ремонт многоквартирных домов</c:v>
                </c:pt>
                <c:pt idx="4">
                  <c:v>Ремонт и содержание квартир</c:v>
                </c:pt>
                <c:pt idx="5">
                  <c:v>Найм жилых помещений</c:v>
                </c:pt>
                <c:pt idx="6">
                  <c:v>Строительство объектов коммунального хозяйства</c:v>
                </c:pt>
                <c:pt idx="7">
                  <c:v>Прочие</c:v>
                </c:pt>
              </c:strCache>
            </c:strRef>
          </c:cat>
          <c:val>
            <c:numRef>
              <c:f>Лист3!$J$2:$J$9</c:f>
              <c:numCache>
                <c:formatCode>General</c:formatCode>
                <c:ptCount val="8"/>
                <c:pt idx="0">
                  <c:v>25.7</c:v>
                </c:pt>
                <c:pt idx="1">
                  <c:v>15.7</c:v>
                </c:pt>
                <c:pt idx="2">
                  <c:v>3.9</c:v>
                </c:pt>
                <c:pt idx="3">
                  <c:v>10.9</c:v>
                </c:pt>
                <c:pt idx="4">
                  <c:v>3.4</c:v>
                </c:pt>
                <c:pt idx="5">
                  <c:v>7.7</c:v>
                </c:pt>
                <c:pt idx="6">
                  <c:v>5.0999999999999996</c:v>
                </c:pt>
                <c:pt idx="7">
                  <c:v>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796E-4572-8B28-3186AAEAA089}"/>
            </c:ext>
          </c:extLst>
        </c:ser>
        <c:dLbls/>
      </c:pie3DChart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plotArea>
    <c:legend>
      <c:legendPos val="b"/>
      <c:layout>
        <c:manualLayout>
          <c:xMode val="edge"/>
          <c:yMode val="edge"/>
          <c:x val="0.12100634295713054"/>
          <c:y val="0.6333074602636507"/>
          <c:w val="0.78193514873140857"/>
          <c:h val="0.3506376808001686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2.3608950857312152E-2"/>
          <c:y val="9.5280238222689148E-2"/>
          <c:w val="0.64965582527867982"/>
          <c:h val="0.87072038292041665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explosion val="0"/>
            <c:spPr>
              <a:solidFill>
                <a:srgbClr val="51A1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575-4A51-BE5B-0837BCEEF426}"/>
              </c:ext>
            </c:extLst>
          </c:dPt>
          <c:dPt>
            <c:idx val="1"/>
            <c:explosion val="29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575-4A51-BE5B-0837BCEEF426}"/>
              </c:ext>
            </c:extLst>
          </c:dPt>
          <c:dPt>
            <c:idx val="2"/>
            <c:explosion val="22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FCE-476F-BF5E-C47A759D8C5E}"/>
              </c:ext>
            </c:extLst>
          </c:dPt>
          <c:dLbls>
            <c:dLbl>
              <c:idx val="0"/>
              <c:layout>
                <c:manualLayout>
                  <c:x val="-0.13382124208421289"/>
                  <c:y val="-0.17221466133392591"/>
                </c:manualLayout>
              </c:layout>
              <c:tx>
                <c:rich>
                  <a:bodyPr/>
                  <a:lstStyle/>
                  <a:p>
                    <a:pPr>
                      <a:defRPr lang="ru-RU" sz="1600" b="1" i="0" u="none" strike="noStrike" kern="1200" baseline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1 670,9</a:t>
                    </a:r>
                  </a:p>
                  <a:p>
                    <a:pPr>
                      <a:defRPr lang="ru-RU" sz="1600" b="1" i="0" u="none" strike="noStrike" kern="1200" baseline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51,3%</a:t>
                    </a:r>
                    <a:endParaRPr lang="en-US" sz="1800" b="1" dirty="0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Val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575-4A51-BE5B-0837BCEEF42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lang="ru-RU" sz="1600" b="1" i="0" u="none" strike="noStrike" kern="1200" baseline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6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212,0</a:t>
                    </a:r>
                  </a:p>
                  <a:p>
                    <a:pPr>
                      <a:defRPr lang="ru-RU" sz="1600" b="1" i="0" u="none" strike="noStrike" kern="1200" baseline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6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6,5%</a:t>
                    </a:r>
                    <a:endParaRPr lang="en-US" sz="1600" baseline="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575-4A51-BE5B-0837BCEEF42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2"/>
              <c:layout>
                <c:manualLayout>
                  <c:x val="3.554790208495389E-2"/>
                  <c:y val="-0.10166526109893564"/>
                </c:manualLayout>
              </c:layout>
              <c:tx>
                <c:rich>
                  <a:bodyPr/>
                  <a:lstStyle/>
                  <a:p>
                    <a:pPr>
                      <a:defRPr lang="ru-RU" sz="1600" b="1" i="0" u="none" strike="noStrike" kern="1200" baseline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</a:p>
                  <a:p>
                    <a:pPr>
                      <a:defRPr lang="ru-RU" sz="1600" b="1" i="0" u="none" strike="noStrike" kern="1200" baseline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1 749,1</a:t>
                    </a:r>
                  </a:p>
                  <a:p>
                    <a:pPr>
                      <a:defRPr lang="ru-RU" sz="1600" b="1" i="0" u="none" strike="noStrike" kern="1200" baseline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42,2%</a:t>
                    </a:r>
                    <a:endParaRPr lang="en-US" sz="1800" b="1" dirty="0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Val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FCE-476F-BF5E-C47A759D8C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16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Лист4!$A$8:$A$10</c:f>
              <c:strCache>
                <c:ptCount val="3"/>
                <c:pt idx="0">
                  <c:v>налоговые </c:v>
                </c:pt>
                <c:pt idx="1">
                  <c:v>неналоговые 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Лист4!$B$8:$B$10</c:f>
              <c:numCache>
                <c:formatCode>#\ ##0.0</c:formatCode>
                <c:ptCount val="3"/>
                <c:pt idx="0">
                  <c:v>1670.9</c:v>
                </c:pt>
                <c:pt idx="1">
                  <c:v>212</c:v>
                </c:pt>
                <c:pt idx="2">
                  <c:v>1376.6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575-4A51-BE5B-0837BCEEF426}"/>
            </c:ext>
          </c:extLst>
        </c:ser>
        <c:dLbls/>
      </c:pie3DChart>
    </c:plotArea>
    <c:legend>
      <c:legendPos val="r"/>
      <c:legendEntry>
        <c:idx val="0"/>
        <c:txPr>
          <a:bodyPr/>
          <a:lstStyle/>
          <a:p>
            <a:pPr>
              <a:defRPr lang="ru-RU" sz="1600" b="1" i="0" u="none" strike="noStrike" kern="1200" baseline="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lang="ru-RU" sz="1600" b="1" i="0" u="none" strike="noStrike" kern="1200" baseline="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2905163315187339"/>
          <c:y val="0.62212784438092761"/>
          <c:w val="0.55642521201348705"/>
          <c:h val="0.37227303026936431"/>
        </c:manualLayout>
      </c:layout>
      <c:txPr>
        <a:bodyPr/>
        <a:lstStyle/>
        <a:p>
          <a:pPr>
            <a:defRPr lang="ru-RU" sz="1600" b="1" i="0" u="none" strike="noStrike" kern="1200" baseline="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1.240577737739286E-2"/>
          <c:y val="4.3535188635577746E-2"/>
          <c:w val="0.88838257751221072"/>
          <c:h val="0.8590658908929395"/>
        </c:manualLayout>
      </c:layout>
      <c:pie3DChart>
        <c:varyColors val="1"/>
        <c:ser>
          <c:idx val="0"/>
          <c:order val="0"/>
          <c:explosion val="25"/>
          <c:dPt>
            <c:idx val="0"/>
            <c:explosion val="4"/>
            <c:spPr>
              <a:solidFill>
                <a:srgbClr val="51A1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33C-4FF4-B410-B5536121FF19}"/>
              </c:ext>
            </c:extLst>
          </c:dPt>
          <c:dPt>
            <c:idx val="1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332-4796-99BB-35D8D57DA2A0}"/>
              </c:ext>
            </c:extLst>
          </c:dPt>
          <c:dPt>
            <c:idx val="2"/>
            <c:explosion val="21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DA4-4C6B-901C-BC0E34AD390D}"/>
              </c:ext>
            </c:extLst>
          </c:dPt>
          <c:dLbls>
            <c:dLbl>
              <c:idx val="0"/>
              <c:layout>
                <c:manualLayout>
                  <c:x val="-0.26163851890413575"/>
                  <c:y val="-0.1772349368588686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2 121,0</a:t>
                    </a:r>
                  </a:p>
                  <a:p>
                    <a:r>
                      <a:rPr lang="en-US" dirty="0" smtClean="0"/>
                      <a:t>54,2%</a:t>
                    </a:r>
                    <a:endParaRPr lang="en-US" dirty="0"/>
                  </a:p>
                </c:rich>
              </c:tx>
              <c:showVal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33C-4FF4-B410-B5536121FF1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225,3</a:t>
                    </a:r>
                  </a:p>
                  <a:p>
                    <a:r>
                      <a:rPr lang="en-US" dirty="0" smtClean="0"/>
                      <a:t>5,7%</a:t>
                    </a:r>
                    <a:endParaRPr lang="en-US" dirty="0"/>
                  </a:p>
                </c:rich>
              </c:tx>
              <c:showVal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332-4796-99BB-35D8D57DA2A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1377513999597109"/>
                  <c:y val="8.870773617746176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570,3 </a:t>
                    </a:r>
                  </a:p>
                  <a:p>
                    <a:r>
                      <a:rPr lang="en-US" dirty="0" smtClean="0"/>
                      <a:t>40,1%</a:t>
                    </a:r>
                    <a:endParaRPr lang="en-US" dirty="0"/>
                  </a:p>
                </c:rich>
              </c:tx>
              <c:showVal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DA4-4C6B-901C-BC0E34AD390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Лист4!$A$2:$A$4</c:f>
              <c:strCache>
                <c:ptCount val="3"/>
                <c:pt idx="0">
                  <c:v>налоговые </c:v>
                </c:pt>
                <c:pt idx="1">
                  <c:v>неналоговые 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Лист4!$B$2:$B$4</c:f>
              <c:numCache>
                <c:formatCode>#,##0.0</c:formatCode>
                <c:ptCount val="3"/>
                <c:pt idx="0">
                  <c:v>2121</c:v>
                </c:pt>
                <c:pt idx="1">
                  <c:v>225.3</c:v>
                </c:pt>
                <c:pt idx="2">
                  <c:v>1570.3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33C-4FF4-B410-B5536121FF19}"/>
            </c:ext>
          </c:extLst>
        </c:ser>
        <c:dLbls/>
      </c:pie3DChart>
    </c:plotArea>
    <c:plotVisOnly val="1"/>
    <c:dispBlanksAs val="zero"/>
  </c:chart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autoTitleDeleted val="1"/>
    <c:plotArea>
      <c:layout>
        <c:manualLayout>
          <c:layoutTarget val="inner"/>
          <c:xMode val="edge"/>
          <c:yMode val="edge"/>
          <c:x val="3.1827079599851232E-2"/>
          <c:y val="0.18813719279418181"/>
          <c:w val="0.79064946889959431"/>
          <c:h val="0.773827139774067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chemeClr val="accent5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D7-4D8A-AA3D-CFD17FDBB24B}"/>
              </c:ext>
            </c:extLst>
          </c:dPt>
          <c:dPt>
            <c:idx val="1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D7-4D8A-AA3D-CFD17FDBB24B}"/>
              </c:ext>
            </c:extLst>
          </c:dPt>
          <c:dPt>
            <c:idx val="2"/>
            <c:spPr>
              <a:solidFill>
                <a:schemeClr val="accent1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D7-4D8A-AA3D-CFD17FDBB24B}"/>
              </c:ext>
            </c:extLst>
          </c:dPt>
          <c:dPt>
            <c:idx val="3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8D7-4D8A-AA3D-CFD17FDBB24B}"/>
              </c:ext>
            </c:extLst>
          </c:dPt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Налоги на имущество</c:v>
                </c:pt>
                <c:pt idx="3">
                  <c:v>Прочие налоговые доходы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0.64600000000000379</c:v>
                </c:pt>
                <c:pt idx="1">
                  <c:v>0.16500000000000001</c:v>
                </c:pt>
                <c:pt idx="2">
                  <c:v>6.9000000000000034E-2</c:v>
                </c:pt>
                <c:pt idx="3">
                  <c:v>0.12000000000000002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8D7-4D8A-AA3D-CFD17FDBB24B}"/>
            </c:ext>
          </c:extLst>
        </c:ser>
        <c:dLbls>
          <c:showVal val="1"/>
          <c:showCatName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title>
      <c:tx>
        <c:rich>
          <a:bodyPr/>
          <a:lstStyle/>
          <a:p>
            <a:pPr>
              <a:defRPr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 smtClean="0"/>
              <a:t>2025</a:t>
            </a:r>
            <a:endParaRPr lang="ru-RU" sz="2000" dirty="0"/>
          </a:p>
        </c:rich>
      </c:tx>
      <c:layout>
        <c:manualLayout>
          <c:xMode val="edge"/>
          <c:yMode val="edge"/>
          <c:x val="0.5729291290520766"/>
          <c:y val="2.771517450442039E-2"/>
        </c:manualLayout>
      </c:layout>
    </c:title>
    <c:plotArea>
      <c:layout>
        <c:manualLayout>
          <c:layoutTarget val="inner"/>
          <c:xMode val="edge"/>
          <c:yMode val="edge"/>
          <c:x val="0.29816700838205523"/>
          <c:y val="0.12819309759233202"/>
          <c:w val="0.68140847831335771"/>
          <c:h val="0.848247813734986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chemeClr val="accent5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DF-4026-A46E-1BEF2EAC5D5E}"/>
              </c:ext>
            </c:extLst>
          </c:dPt>
          <c:dPt>
            <c:idx val="1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6DF-4026-A46E-1BEF2EAC5D5E}"/>
              </c:ext>
            </c:extLst>
          </c:dPt>
          <c:dPt>
            <c:idx val="2"/>
            <c:spPr>
              <a:solidFill>
                <a:schemeClr val="accent1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6DF-4026-A46E-1BEF2EAC5D5E}"/>
              </c:ext>
            </c:extLst>
          </c:dPt>
          <c:dPt>
            <c:idx val="3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6DF-4026-A46E-1BEF2EAC5D5E}"/>
              </c:ext>
            </c:extLst>
          </c:dPt>
          <c:dLbls>
            <c:dLbl>
              <c:idx val="0"/>
              <c:layout/>
              <c:tx>
                <c:rich>
                  <a:bodyPr anchor="t" anchorCtr="0"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600" dirty="0" smtClean="0"/>
                      <a:t>1</a:t>
                    </a:r>
                    <a:r>
                      <a:rPr lang="en-US" sz="1600" baseline="0" dirty="0" smtClean="0"/>
                      <a:t> 583,9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600" dirty="0" smtClean="0"/>
                      <a:t>67,5%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6DF-4026-A46E-1BEF2EAC5D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 anchor="t" anchorCtr="0"/>
                  <a:lstStyle/>
                  <a:p>
                    <a:pPr>
                      <a:defRPr sz="1600" b="1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600" dirty="0" smtClean="0"/>
                      <a:t>395,4</a:t>
                    </a:r>
                  </a:p>
                  <a:p>
                    <a:pPr>
                      <a:defRPr sz="1600" b="1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600" dirty="0" smtClean="0"/>
                      <a:t>16,9%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6DF-4026-A46E-1BEF2EAC5D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5127985892586767E-2"/>
                  <c:y val="-7.55868395575095E-2"/>
                </c:manualLayout>
              </c:layout>
              <c:tx>
                <c:rich>
                  <a:bodyPr anchor="t" anchorCtr="0"/>
                  <a:lstStyle/>
                  <a:p>
                    <a:pPr>
                      <a:defRPr sz="1600" b="1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600" dirty="0" smtClean="0"/>
                      <a:t>127,3</a:t>
                    </a:r>
                  </a:p>
                  <a:p>
                    <a:pPr>
                      <a:defRPr sz="1600" b="1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600" dirty="0" smtClean="0"/>
                      <a:t>5,4%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6DF-4026-A46E-1BEF2EAC5D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3730537750961725E-4"/>
                  <c:y val="-4.0356235635659862E-2"/>
                </c:manualLayout>
              </c:layout>
              <c:tx>
                <c:rich>
                  <a:bodyPr anchor="t" anchorCtr="0"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239,7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10,2%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6DF-4026-A46E-1BEF2EAC5D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065637065637081E-2"/>
                  <c:y val="-0.11981611893583725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6DF-4026-A46E-1BEF2EAC5D5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4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Налоги на имущество</c:v>
                </c:pt>
                <c:pt idx="3">
                  <c:v>Прочие налоговые и неналоговые доходы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4"/>
                <c:pt idx="0">
                  <c:v>0.67500000000000016</c:v>
                </c:pt>
                <c:pt idx="1">
                  <c:v>0.16900000000000001</c:v>
                </c:pt>
                <c:pt idx="2">
                  <c:v>5.3999999999999999E-2</c:v>
                </c:pt>
                <c:pt idx="3">
                  <c:v>0.10199999999999998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6DF-4026-A46E-1BEF2EAC5D5E}"/>
            </c:ext>
          </c:extLst>
        </c:ser>
        <c:dLbls/>
        <c:firstSliceAng val="0"/>
        <c:holeSize val="50"/>
      </c:doughnutChart>
    </c:plotArea>
    <c:legend>
      <c:legendPos val="l"/>
      <c:legendEntry>
        <c:idx val="0"/>
        <c:txPr>
          <a:bodyPr/>
          <a:lstStyle/>
          <a:p>
            <a:pPr>
              <a:defRPr sz="1600" b="1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 b="1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4797494722808594"/>
          <c:w val="0.33272147531446539"/>
          <c:h val="0.52025048563627607"/>
        </c:manualLayout>
      </c:layout>
      <c:txPr>
        <a:bodyPr/>
        <a:lstStyle/>
        <a:p>
          <a:pPr>
            <a:defRPr sz="1600" b="1" baseline="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plotArea>
      <c:layout>
        <c:manualLayout>
          <c:layoutTarget val="inner"/>
          <c:xMode val="edge"/>
          <c:yMode val="edge"/>
          <c:x val="0.1161005463503072"/>
          <c:y val="3.9162500462911531E-2"/>
          <c:w val="0.862048390886755"/>
          <c:h val="0.6800377735807136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 w="88900">
              <a:solidFill>
                <a:schemeClr val="accent5"/>
              </a:solidFill>
            </a:ln>
          </c:spPr>
          <c:marker>
            <c:spPr>
              <a:solidFill>
                <a:schemeClr val="accent5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6.8038777402314191E-2"/>
                  <c:y val="5.1471711476502653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A82-4B90-8EE6-C4BCDB9F8EE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5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2022 год</c:v>
                </c:pt>
                <c:pt idx="1">
                  <c:v>2023 год</c:v>
                </c:pt>
                <c:pt idx="2">
                  <c:v>2024 год (прогноз)</c:v>
                </c:pt>
                <c:pt idx="3">
                  <c:v>2025 год</c:v>
                </c:pt>
                <c:pt idx="4">
                  <c:v>2026 год</c:v>
                </c:pt>
                <c:pt idx="5">
                  <c:v>2027 год</c:v>
                </c:pt>
              </c:strCache>
            </c:str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1525</c:v>
                </c:pt>
                <c:pt idx="1">
                  <c:v>1671.4</c:v>
                </c:pt>
                <c:pt idx="2">
                  <c:v>1670.9</c:v>
                </c:pt>
                <c:pt idx="3">
                  <c:v>2121</c:v>
                </c:pt>
                <c:pt idx="4">
                  <c:v>2240.4</c:v>
                </c:pt>
                <c:pt idx="5">
                  <c:v>2343.6999999999998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A82-4B90-8EE6-C4BCDB9F8E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 w="88900">
              <a:solidFill>
                <a:srgbClr val="358E97"/>
              </a:solidFill>
            </a:ln>
          </c:spPr>
          <c:marker>
            <c:spPr>
              <a:solidFill>
                <a:srgbClr val="358E97"/>
              </a:solidFill>
              <a:ln>
                <a:solidFill>
                  <a:srgbClr val="358E97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256369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2022 год</c:v>
                </c:pt>
                <c:pt idx="1">
                  <c:v>2023 год</c:v>
                </c:pt>
                <c:pt idx="2">
                  <c:v>2024 год (прогноз)</c:v>
                </c:pt>
                <c:pt idx="3">
                  <c:v>2025 год</c:v>
                </c:pt>
                <c:pt idx="4">
                  <c:v>2026 год</c:v>
                </c:pt>
                <c:pt idx="5">
                  <c:v>2027 год</c:v>
                </c:pt>
              </c:strCache>
            </c:strRef>
          </c:cat>
          <c:val>
            <c:numRef>
              <c:f>Лист1!$C$2:$C$7</c:f>
              <c:numCache>
                <c:formatCode>#\ ##0.0</c:formatCode>
                <c:ptCount val="6"/>
                <c:pt idx="0">
                  <c:v>468.2</c:v>
                </c:pt>
                <c:pt idx="1">
                  <c:v>389.4</c:v>
                </c:pt>
                <c:pt idx="2">
                  <c:v>212</c:v>
                </c:pt>
                <c:pt idx="3">
                  <c:v>225.3</c:v>
                </c:pt>
                <c:pt idx="4">
                  <c:v>224.3</c:v>
                </c:pt>
                <c:pt idx="5">
                  <c:v>222.7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A82-4B90-8EE6-C4BCDB9F8E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 w="88900"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dLbls>
            <c:dLbl>
              <c:idx val="1"/>
              <c:layout>
                <c:manualLayout>
                  <c:x val="-6.9599567599666901E-2"/>
                  <c:y val="7.3517873014109544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A82-4B90-8EE6-C4BCDB9F8EE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4917197007608909E-2"/>
                  <c:y val="6.6169152501573847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A82-4B90-8EE6-C4BCDB9F8EE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4917197007608909E-2"/>
                  <c:y val="6.3719578997395304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A82-4B90-8EE6-C4BCDB9F8EE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8038777402314191E-2"/>
                  <c:y val="6.8618533125949024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A82-4B90-8EE6-C4BCDB9F8EE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8916521566433625E-2"/>
                  <c:y val="6.3719578997395304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A82-4B90-8EE6-C4BCDB9F8EE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639828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2022 год</c:v>
                </c:pt>
                <c:pt idx="1">
                  <c:v>2023 год</c:v>
                </c:pt>
                <c:pt idx="2">
                  <c:v>2024 год (прогноз)</c:v>
                </c:pt>
                <c:pt idx="3">
                  <c:v>2025 год</c:v>
                </c:pt>
                <c:pt idx="4">
                  <c:v>2026 год</c:v>
                </c:pt>
                <c:pt idx="5">
                  <c:v>2027 год</c:v>
                </c:pt>
              </c:strCache>
            </c:strRef>
          </c:cat>
          <c:val>
            <c:numRef>
              <c:f>Лист1!$D$2:$D$7</c:f>
              <c:numCache>
                <c:formatCode>#\ ##0.0</c:formatCode>
                <c:ptCount val="6"/>
                <c:pt idx="0">
                  <c:v>1825.3</c:v>
                </c:pt>
                <c:pt idx="1">
                  <c:v>1552</c:v>
                </c:pt>
                <c:pt idx="2">
                  <c:v>1376.6</c:v>
                </c:pt>
                <c:pt idx="3">
                  <c:v>1570.3</c:v>
                </c:pt>
                <c:pt idx="4">
                  <c:v>1485.6</c:v>
                </c:pt>
                <c:pt idx="5">
                  <c:v>1467.4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A82-4B90-8EE6-C4BCDB9F8EE1}"/>
            </c:ext>
          </c:extLst>
        </c:ser>
        <c:dLbls>
          <c:showVal val="1"/>
        </c:dLbls>
        <c:marker val="1"/>
        <c:axId val="183303168"/>
        <c:axId val="183448320"/>
      </c:lineChart>
      <c:catAx>
        <c:axId val="18330316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3448320"/>
        <c:crosses val="autoZero"/>
        <c:auto val="1"/>
        <c:lblAlgn val="ctr"/>
        <c:lblOffset val="100"/>
      </c:catAx>
      <c:valAx>
        <c:axId val="183448320"/>
        <c:scaling>
          <c:orientation val="minMax"/>
        </c:scaling>
        <c:axPos val="l"/>
        <c:numFmt formatCode="#\ ##0.0" sourceLinked="1"/>
        <c:maj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3303168"/>
        <c:crosses val="autoZero"/>
        <c:crossBetween val="between"/>
      </c:valAx>
      <c:spPr>
        <a:scene3d>
          <a:camera prst="orthographicFront"/>
          <a:lightRig rig="threePt" dir="t"/>
        </a:scene3d>
        <a:sp3d>
          <a:bevelT/>
        </a:sp3d>
      </c:spPr>
    </c:plotArea>
    <c:legend>
      <c:legendPos val="b"/>
      <c:layout>
        <c:manualLayout>
          <c:xMode val="edge"/>
          <c:yMode val="edge"/>
          <c:x val="0.13131013958134469"/>
          <c:y val="0.83803021886457163"/>
          <c:w val="0.82966936810364222"/>
          <c:h val="0.11751175795282012"/>
        </c:manualLayout>
      </c:layout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explosion val="20"/>
          <c:dPt>
            <c:idx val="0"/>
            <c:spPr>
              <a:solidFill>
                <a:schemeClr val="accent1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37-49B6-9CC4-A2A2932DECF9}"/>
              </c:ext>
            </c:extLst>
          </c:dPt>
          <c:dPt>
            <c:idx val="1"/>
            <c:spPr>
              <a:solidFill>
                <a:schemeClr val="accent1">
                  <a:lumMod val="5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37-49B6-9CC4-A2A2932DECF9}"/>
              </c:ext>
            </c:extLst>
          </c:dPt>
          <c:dPt>
            <c:idx val="2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B37-49B6-9CC4-A2A2932DECF9}"/>
              </c:ext>
            </c:extLst>
          </c:dPt>
          <c:dPt>
            <c:idx val="3"/>
            <c:spPr>
              <a:solidFill>
                <a:srgbClr val="9FFFCA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B37-49B6-9CC4-A2A2932DECF9}"/>
              </c:ext>
            </c:extLst>
          </c:dPt>
          <c:dPt>
            <c:idx val="4"/>
            <c:spPr>
              <a:solidFill>
                <a:schemeClr val="accent5">
                  <a:lumMod val="5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B37-49B6-9CC4-A2A2932DECF9}"/>
              </c:ext>
            </c:extLst>
          </c:dPt>
          <c:dPt>
            <c:idx val="5"/>
            <c:explosion val="19"/>
            <c:spPr>
              <a:solidFill>
                <a:srgbClr val="9ED561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B37-49B6-9CC4-A2A2932DECF9}"/>
              </c:ext>
            </c:extLst>
          </c:dPt>
          <c:dPt>
            <c:idx val="6"/>
            <c:spPr>
              <a:solidFill>
                <a:srgbClr val="5DBDC7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B37-49B6-9CC4-A2A2932DECF9}"/>
              </c:ext>
            </c:extLst>
          </c:dPt>
          <c:dPt>
            <c:idx val="7"/>
            <c:spPr>
              <a:solidFill>
                <a:srgbClr val="00B0F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B37-49B6-9CC4-A2A2932DECF9}"/>
              </c:ext>
            </c:extLst>
          </c:dPt>
          <c:dPt>
            <c:idx val="8"/>
            <c:spPr>
              <a:solidFill>
                <a:srgbClr val="0070C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9B37-49B6-9CC4-A2A2932DECF9}"/>
              </c:ext>
            </c:extLst>
          </c:dPt>
          <c:dPt>
            <c:idx val="9"/>
            <c:spPr>
              <a:solidFill>
                <a:srgbClr val="007A37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9B37-49B6-9CC4-A2A2932DECF9}"/>
              </c:ext>
            </c:extLst>
          </c:dPt>
          <c:dPt>
            <c:idx val="10"/>
            <c:spPr>
              <a:solidFill>
                <a:schemeClr val="accent5">
                  <a:lumMod val="6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9B37-49B6-9CC4-A2A2932DECF9}"/>
              </c:ext>
            </c:extLst>
          </c:dPt>
          <c:dLbls>
            <c:dLbl>
              <c:idx val="0"/>
              <c:layout>
                <c:manualLayout>
                  <c:x val="3.5511081948089822E-2"/>
                  <c:y val="2.2823430063392037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B37-49B6-9CC4-A2A2932DECF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4789092251859513E-3"/>
                  <c:y val="1.9866515967495089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B37-49B6-9CC4-A2A2932DECF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373821327889574E-2"/>
                  <c:y val="-3.8424308815604553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B37-49B6-9CC4-A2A2932DECF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416539078448528E-2"/>
                  <c:y val="9.81757915387289E-3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B37-49B6-9CC4-A2A2932DECF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6464165937591139E-2"/>
                  <c:y val="-8.2868551952368901E-3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9B37-49B6-9CC4-A2A2932DECF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6.6673957421988922E-3"/>
                  <c:y val="4.7702555235206318E-4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9B37-49B6-9CC4-A2A2932DECF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 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муниципального долга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529.79999999999995</c:v>
                </c:pt>
                <c:pt idx="1">
                  <c:v>40.9</c:v>
                </c:pt>
                <c:pt idx="2">
                  <c:v>411.9</c:v>
                </c:pt>
                <c:pt idx="3">
                  <c:v>464.6</c:v>
                </c:pt>
                <c:pt idx="4">
                  <c:v>1.2</c:v>
                </c:pt>
                <c:pt idx="5">
                  <c:v>2033.7</c:v>
                </c:pt>
                <c:pt idx="6">
                  <c:v>262.5</c:v>
                </c:pt>
                <c:pt idx="7">
                  <c:v>252.4</c:v>
                </c:pt>
                <c:pt idx="8">
                  <c:v>15.1</c:v>
                </c:pt>
                <c:pt idx="9">
                  <c:v>15</c:v>
                </c:pt>
                <c:pt idx="10">
                  <c:v>7.3999999999999996E-2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9B37-49B6-9CC4-A2A2932DECF9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5853327049680413"/>
          <c:y val="5.7241594800649914E-2"/>
          <c:w val="0.58554752331119408"/>
          <c:h val="0.7603242414870289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594-4380-B5F4-C187C5DA758D}"/>
              </c:ext>
            </c:extLst>
          </c:dPt>
          <c:dPt>
            <c:idx val="1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594-4380-B5F4-C187C5DA758D}"/>
              </c:ext>
            </c:extLst>
          </c:dPt>
          <c:dPt>
            <c:idx val="2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594-4380-B5F4-C187C5DA758D}"/>
              </c:ext>
            </c:extLst>
          </c:dPt>
          <c:cat>
            <c:strRef>
              <c:f>Лист1!$A$2:$A$4</c:f>
              <c:strCache>
                <c:ptCount val="3"/>
                <c:pt idx="0">
                  <c:v>Процессная часть</c:v>
                </c:pt>
                <c:pt idx="1">
                  <c:v>Проектная часть</c:v>
                </c:pt>
                <c:pt idx="2">
                  <c:v>Непрограммная часть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1303.3</c:v>
                </c:pt>
                <c:pt idx="1">
                  <c:v>178.9</c:v>
                </c:pt>
                <c:pt idx="2">
                  <c:v>452.2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594-4380-B5F4-C187C5DA758D}"/>
            </c:ext>
          </c:extLst>
        </c:ser>
        <c:dLbls/>
        <c:firstSliceAng val="28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8262943598770105"/>
          <c:w val="1"/>
          <c:h val="5.4140211521805592E-2"/>
        </c:manualLayout>
      </c:layout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AB371B-3A6B-4CF6-8611-40C6D23BA8B7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F1B6C3-8712-4827-934A-288E3713B39C}">
      <dgm:prSet phldrT="[Текст]" custT="1"/>
      <dgm:spPr>
        <a:solidFill>
          <a:srgbClr val="9ED561"/>
        </a:solidFill>
      </dgm:spPr>
      <dgm:t>
        <a:bodyPr/>
        <a:lstStyle/>
        <a:p>
          <a:r>
            <a:rPr lang="ru-RU" sz="28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Территория 88,4 км2</a:t>
          </a:r>
          <a:endParaRPr lang="ru-RU" sz="28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86131D-2F5A-4B80-BD96-E421B7E3A26F}" type="parTrans" cxnId="{C5CB454F-685A-4D44-9978-4BBA03644E38}">
      <dgm:prSet/>
      <dgm:spPr/>
      <dgm:t>
        <a:bodyPr/>
        <a:lstStyle/>
        <a:p>
          <a:endParaRPr lang="ru-RU"/>
        </a:p>
      </dgm:t>
    </dgm:pt>
    <dgm:pt modelId="{8A219FE9-4B54-4352-987E-FCFCE8836720}" type="sibTrans" cxnId="{C5CB454F-685A-4D44-9978-4BBA03644E38}">
      <dgm:prSet/>
      <dgm:spPr/>
      <dgm:t>
        <a:bodyPr/>
        <a:lstStyle/>
        <a:p>
          <a:endParaRPr lang="ru-RU"/>
        </a:p>
      </dgm:t>
    </dgm:pt>
    <dgm:pt modelId="{E5DD21DF-77B3-47E5-AE28-96EF075A9E04}">
      <dgm:prSet phldrT="[Текст]" custT="1"/>
      <dgm:spPr>
        <a:solidFill>
          <a:srgbClr val="9ED561"/>
        </a:solidFill>
      </dgm:spPr>
      <dgm:t>
        <a:bodyPr/>
        <a:lstStyle/>
        <a:p>
          <a:r>
            <a:rPr lang="ru-RU" sz="28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Население 63 462 чел.</a:t>
          </a:r>
          <a:endParaRPr lang="ru-RU" sz="28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6A9399-FB23-420D-B6E1-A721D524789C}" type="parTrans" cxnId="{BCD60141-DCA7-470D-BADC-662EC7A6820B}">
      <dgm:prSet/>
      <dgm:spPr/>
      <dgm:t>
        <a:bodyPr/>
        <a:lstStyle/>
        <a:p>
          <a:endParaRPr lang="ru-RU"/>
        </a:p>
      </dgm:t>
    </dgm:pt>
    <dgm:pt modelId="{325C1736-9E20-4E25-9E73-CC67F05DD449}" type="sibTrans" cxnId="{BCD60141-DCA7-470D-BADC-662EC7A6820B}">
      <dgm:prSet/>
      <dgm:spPr/>
      <dgm:t>
        <a:bodyPr/>
        <a:lstStyle/>
        <a:p>
          <a:endParaRPr lang="ru-RU"/>
        </a:p>
      </dgm:t>
    </dgm:pt>
    <dgm:pt modelId="{988AAE45-5F1A-4E58-A0DA-8EC28EA36AB7}">
      <dgm:prSet phldrT="[Текст]" custT="1"/>
      <dgm:spPr>
        <a:solidFill>
          <a:srgbClr val="9ED561"/>
        </a:solidFill>
      </dgm:spPr>
      <dgm:t>
        <a:bodyPr/>
        <a:lstStyle/>
        <a:p>
          <a:r>
            <a:rPr lang="ru-RU" sz="28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Основан в 1958 году (статус города с 1973 года) </a:t>
          </a:r>
          <a:endParaRPr lang="ru-RU" sz="28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6C7E41-8FF4-434E-B44F-6A4DF55BBBFA}" type="parTrans" cxnId="{AF92C4CB-3966-4FF6-BB4A-5C632B1FF631}">
      <dgm:prSet/>
      <dgm:spPr/>
      <dgm:t>
        <a:bodyPr/>
        <a:lstStyle/>
        <a:p>
          <a:endParaRPr lang="ru-RU"/>
        </a:p>
      </dgm:t>
    </dgm:pt>
    <dgm:pt modelId="{A7CB09A7-2C01-4B8E-A3BA-24DB4456EB6F}" type="sibTrans" cxnId="{AF92C4CB-3966-4FF6-BB4A-5C632B1FF631}">
      <dgm:prSet/>
      <dgm:spPr/>
      <dgm:t>
        <a:bodyPr/>
        <a:lstStyle/>
        <a:p>
          <a:endParaRPr lang="ru-RU"/>
        </a:p>
      </dgm:t>
    </dgm:pt>
    <dgm:pt modelId="{BA6168E8-96AB-4C67-A5BA-C28017577F2A}" type="pres">
      <dgm:prSet presAssocID="{CEAB371B-3A6B-4CF6-8611-40C6D23BA8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0333AA-094E-421F-927C-A6E2451BA651}" type="pres">
      <dgm:prSet presAssocID="{988AAE45-5F1A-4E58-A0DA-8EC28EA36AB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861515-82C8-4892-8B25-76B5D78F385B}" type="pres">
      <dgm:prSet presAssocID="{A7CB09A7-2C01-4B8E-A3BA-24DB4456EB6F}" presName="spacer" presStyleCnt="0"/>
      <dgm:spPr/>
    </dgm:pt>
    <dgm:pt modelId="{C3A78877-C2F2-4ABB-A3D8-275112425678}" type="pres">
      <dgm:prSet presAssocID="{2AF1B6C3-8712-4827-934A-288E3713B39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158CA6-6E98-4994-8E04-4FA4EAFF0DA7}" type="pres">
      <dgm:prSet presAssocID="{8A219FE9-4B54-4352-987E-FCFCE8836720}" presName="spacer" presStyleCnt="0"/>
      <dgm:spPr/>
    </dgm:pt>
    <dgm:pt modelId="{3166F541-32B2-4D08-AFC4-7623C0CA4000}" type="pres">
      <dgm:prSet presAssocID="{E5DD21DF-77B3-47E5-AE28-96EF075A9E04}" presName="parentText" presStyleLbl="node1" presStyleIdx="2" presStyleCnt="3" custLinFactNeighborX="-225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CB454F-685A-4D44-9978-4BBA03644E38}" srcId="{CEAB371B-3A6B-4CF6-8611-40C6D23BA8B7}" destId="{2AF1B6C3-8712-4827-934A-288E3713B39C}" srcOrd="1" destOrd="0" parTransId="{DC86131D-2F5A-4B80-BD96-E421B7E3A26F}" sibTransId="{8A219FE9-4B54-4352-987E-FCFCE8836720}"/>
    <dgm:cxn modelId="{C2CE057C-AC18-4100-8124-4B3CBAFD9407}" type="presOf" srcId="{E5DD21DF-77B3-47E5-AE28-96EF075A9E04}" destId="{3166F541-32B2-4D08-AFC4-7623C0CA4000}" srcOrd="0" destOrd="0" presId="urn:microsoft.com/office/officeart/2005/8/layout/vList2"/>
    <dgm:cxn modelId="{BCD60141-DCA7-470D-BADC-662EC7A6820B}" srcId="{CEAB371B-3A6B-4CF6-8611-40C6D23BA8B7}" destId="{E5DD21DF-77B3-47E5-AE28-96EF075A9E04}" srcOrd="2" destOrd="0" parTransId="{E66A9399-FB23-420D-B6E1-A721D524789C}" sibTransId="{325C1736-9E20-4E25-9E73-CC67F05DD449}"/>
    <dgm:cxn modelId="{627AD27B-A1F2-406E-9D76-7A72CDA0FA96}" type="presOf" srcId="{988AAE45-5F1A-4E58-A0DA-8EC28EA36AB7}" destId="{2F0333AA-094E-421F-927C-A6E2451BA651}" srcOrd="0" destOrd="0" presId="urn:microsoft.com/office/officeart/2005/8/layout/vList2"/>
    <dgm:cxn modelId="{D4EB7D81-BC44-4C79-B0E6-4485987761DD}" type="presOf" srcId="{2AF1B6C3-8712-4827-934A-288E3713B39C}" destId="{C3A78877-C2F2-4ABB-A3D8-275112425678}" srcOrd="0" destOrd="0" presId="urn:microsoft.com/office/officeart/2005/8/layout/vList2"/>
    <dgm:cxn modelId="{CC7A242F-C04D-4FDF-B6CA-2833B087F503}" type="presOf" srcId="{CEAB371B-3A6B-4CF6-8611-40C6D23BA8B7}" destId="{BA6168E8-96AB-4C67-A5BA-C28017577F2A}" srcOrd="0" destOrd="0" presId="urn:microsoft.com/office/officeart/2005/8/layout/vList2"/>
    <dgm:cxn modelId="{AF92C4CB-3966-4FF6-BB4A-5C632B1FF631}" srcId="{CEAB371B-3A6B-4CF6-8611-40C6D23BA8B7}" destId="{988AAE45-5F1A-4E58-A0DA-8EC28EA36AB7}" srcOrd="0" destOrd="0" parTransId="{1D6C7E41-8FF4-434E-B44F-6A4DF55BBBFA}" sibTransId="{A7CB09A7-2C01-4B8E-A3BA-24DB4456EB6F}"/>
    <dgm:cxn modelId="{36FA9DC2-46A3-4AEE-B0F9-6875D964150F}" type="presParOf" srcId="{BA6168E8-96AB-4C67-A5BA-C28017577F2A}" destId="{2F0333AA-094E-421F-927C-A6E2451BA651}" srcOrd="0" destOrd="0" presId="urn:microsoft.com/office/officeart/2005/8/layout/vList2"/>
    <dgm:cxn modelId="{A4F968F1-37E8-421A-AC13-D5BDE8C06E8A}" type="presParOf" srcId="{BA6168E8-96AB-4C67-A5BA-C28017577F2A}" destId="{28861515-82C8-4892-8B25-76B5D78F385B}" srcOrd="1" destOrd="0" presId="urn:microsoft.com/office/officeart/2005/8/layout/vList2"/>
    <dgm:cxn modelId="{3558A73B-F267-4F7E-895B-AF315BF67381}" type="presParOf" srcId="{BA6168E8-96AB-4C67-A5BA-C28017577F2A}" destId="{C3A78877-C2F2-4ABB-A3D8-275112425678}" srcOrd="2" destOrd="0" presId="urn:microsoft.com/office/officeart/2005/8/layout/vList2"/>
    <dgm:cxn modelId="{05FB7D43-BA73-422D-BB77-3D9F7391324F}" type="presParOf" srcId="{BA6168E8-96AB-4C67-A5BA-C28017577F2A}" destId="{60158CA6-6E98-4994-8E04-4FA4EAFF0DA7}" srcOrd="3" destOrd="0" presId="urn:microsoft.com/office/officeart/2005/8/layout/vList2"/>
    <dgm:cxn modelId="{885F32C1-C6C1-4CA5-BA5A-9CC2F72E919A}" type="presParOf" srcId="{BA6168E8-96AB-4C67-A5BA-C28017577F2A}" destId="{3166F541-32B2-4D08-AFC4-7623C0CA400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BBAC76-41CA-4D6D-9EC7-CFD510E28FCA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ED9C36-0C0F-4FA6-AC89-C91A2D13DA2D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effectLst>
          <a:glow rad="635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444500" h="50800" prst="softRound"/>
        </a:sp3d>
      </dgm:spPr>
      <dgm:t>
        <a:bodyPr/>
        <a:lstStyle/>
        <a:p>
          <a:endParaRPr lang="ru-RU" dirty="0"/>
        </a:p>
      </dgm:t>
    </dgm:pt>
    <dgm:pt modelId="{04AF858E-261C-47B2-B93A-E7000F99BC59}" type="parTrans" cxnId="{336AECE8-6CDC-4D95-966D-AFFDBC112A4C}">
      <dgm:prSet/>
      <dgm:spPr/>
      <dgm:t>
        <a:bodyPr/>
        <a:lstStyle/>
        <a:p>
          <a:endParaRPr lang="ru-RU"/>
        </a:p>
      </dgm:t>
    </dgm:pt>
    <dgm:pt modelId="{AAADE742-0A0B-46BA-AE60-A3BA4AD61FAE}" type="sibTrans" cxnId="{336AECE8-6CDC-4D95-966D-AFFDBC112A4C}">
      <dgm:prSet/>
      <dgm:spPr/>
      <dgm:t>
        <a:bodyPr/>
        <a:lstStyle/>
        <a:p>
          <a:endParaRPr lang="ru-RU"/>
        </a:p>
      </dgm:t>
    </dgm:pt>
    <dgm:pt modelId="{530AC3C5-7468-4DAB-88B7-559EE3C387EA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C08E"/>
        </a:solidFill>
        <a:effectLst>
          <a:glow rad="635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444500" h="50800" prst="softRound"/>
        </a:sp3d>
      </dgm:spPr>
      <dgm:t>
        <a:bodyPr/>
        <a:lstStyle/>
        <a:p>
          <a:endParaRPr lang="ru-RU" dirty="0"/>
        </a:p>
      </dgm:t>
    </dgm:pt>
    <dgm:pt modelId="{6150A956-C5CB-46E7-BD23-343503A33949}" type="parTrans" cxnId="{21248CFA-5A31-4FFE-A54A-74560B9783EC}">
      <dgm:prSet/>
      <dgm:spPr/>
      <dgm:t>
        <a:bodyPr/>
        <a:lstStyle/>
        <a:p>
          <a:endParaRPr lang="ru-RU"/>
        </a:p>
      </dgm:t>
    </dgm:pt>
    <dgm:pt modelId="{4BDA5275-A49B-45AE-9604-E05EA5093227}" type="sibTrans" cxnId="{21248CFA-5A31-4FFE-A54A-74560B9783EC}">
      <dgm:prSet/>
      <dgm:spPr/>
      <dgm:t>
        <a:bodyPr/>
        <a:lstStyle/>
        <a:p>
          <a:endParaRPr lang="ru-RU"/>
        </a:p>
      </dgm:t>
    </dgm:pt>
    <dgm:pt modelId="{1DE5D72A-9376-4DAE-B100-8AC66A127D28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5">
            <a:lumMod val="60000"/>
            <a:lumOff val="40000"/>
          </a:schemeClr>
        </a:solidFill>
        <a:effectLst>
          <a:glow rad="635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444500" h="50800" prst="softRound"/>
        </a:sp3d>
      </dgm:spPr>
      <dgm:t>
        <a:bodyPr/>
        <a:lstStyle/>
        <a:p>
          <a:endParaRPr lang="ru-RU" dirty="0"/>
        </a:p>
      </dgm:t>
    </dgm:pt>
    <dgm:pt modelId="{6EDC7B85-5DCE-4104-BF2E-9F0C2EBEB141}" type="parTrans" cxnId="{2B52E304-8FB1-4B69-8DE1-A37BA29FE14B}">
      <dgm:prSet/>
      <dgm:spPr/>
      <dgm:t>
        <a:bodyPr/>
        <a:lstStyle/>
        <a:p>
          <a:endParaRPr lang="ru-RU"/>
        </a:p>
      </dgm:t>
    </dgm:pt>
    <dgm:pt modelId="{1A5E8CDD-EBF1-4E49-9B13-4A7C4579ED05}" type="sibTrans" cxnId="{2B52E304-8FB1-4B69-8DE1-A37BA29FE14B}">
      <dgm:prSet/>
      <dgm:spPr/>
      <dgm:t>
        <a:bodyPr/>
        <a:lstStyle/>
        <a:p>
          <a:endParaRPr lang="ru-RU"/>
        </a:p>
      </dgm:t>
    </dgm:pt>
    <dgm:pt modelId="{5036BFDB-C422-4520-AF18-C61467DF6381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24D2BD"/>
        </a:solidFill>
        <a:effectLst>
          <a:glow rad="635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444500" h="25400" prst="softRound"/>
        </a:sp3d>
      </dgm:spPr>
      <dgm:t>
        <a:bodyPr/>
        <a:lstStyle/>
        <a:p>
          <a:endParaRPr lang="ru-RU" dirty="0"/>
        </a:p>
      </dgm:t>
    </dgm:pt>
    <dgm:pt modelId="{09CF95E4-156C-40FC-8B70-C78774088E22}" type="parTrans" cxnId="{69021F81-719E-4FA9-BC01-C37A56C4AE87}">
      <dgm:prSet/>
      <dgm:spPr/>
      <dgm:t>
        <a:bodyPr/>
        <a:lstStyle/>
        <a:p>
          <a:endParaRPr lang="ru-RU"/>
        </a:p>
      </dgm:t>
    </dgm:pt>
    <dgm:pt modelId="{65511DC4-E042-42CF-88F4-004E2B3E3744}" type="sibTrans" cxnId="{69021F81-719E-4FA9-BC01-C37A56C4AE87}">
      <dgm:prSet/>
      <dgm:spPr/>
      <dgm:t>
        <a:bodyPr/>
        <a:lstStyle/>
        <a:p>
          <a:endParaRPr lang="ru-RU"/>
        </a:p>
      </dgm:t>
    </dgm:pt>
    <dgm:pt modelId="{406750C4-BF1E-4D85-AAC1-2819094C3666}" type="pres">
      <dgm:prSet presAssocID="{63BBAC76-41CA-4D6D-9EC7-CFD510E28FCA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C06235-70FF-4859-B2F6-0C2FA9F9BF07}" type="pres">
      <dgm:prSet presAssocID="{63BBAC76-41CA-4D6D-9EC7-CFD510E28FCA}" presName="triangle1" presStyleLbl="node1" presStyleIdx="0" presStyleCnt="4" custScaleX="121034" custLinFactNeighborX="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DBA0E-418F-4DF4-BD22-D5B466654062}" type="pres">
      <dgm:prSet presAssocID="{63BBAC76-41CA-4D6D-9EC7-CFD510E28FCA}" presName="triangle2" presStyleLbl="node1" presStyleIdx="1" presStyleCnt="4" custScaleX="121981" custScaleY="100000" custLinFactNeighborX="-10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462E4-B030-4944-ACBD-1EC5C0712E09}" type="pres">
      <dgm:prSet presAssocID="{63BBAC76-41CA-4D6D-9EC7-CFD510E28FCA}" presName="triangle3" presStyleLbl="node1" presStyleIdx="2" presStyleCnt="4" custScaleX="120044" custLinFactNeighborX="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032055-3611-4C55-97E4-55A0705FA8CA}" type="pres">
      <dgm:prSet presAssocID="{63BBAC76-41CA-4D6D-9EC7-CFD510E28FCA}" presName="triangle4" presStyleLbl="node1" presStyleIdx="3" presStyleCnt="4" custScaleX="120044" custLinFactNeighborX="11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5D4EAF-66EF-4B5F-A216-26AE7D98115A}" type="presOf" srcId="{1DE5D72A-9376-4DAE-B100-8AC66A127D28}" destId="{CFA462E4-B030-4944-ACBD-1EC5C0712E09}" srcOrd="0" destOrd="0" presId="urn:microsoft.com/office/officeart/2005/8/layout/pyramid4"/>
    <dgm:cxn modelId="{26909D56-6D8E-4183-B0A5-DE9660AEA6DF}" type="presOf" srcId="{A1ED9C36-0C0F-4FA6-AC89-C91A2D13DA2D}" destId="{C3C06235-70FF-4859-B2F6-0C2FA9F9BF07}" srcOrd="0" destOrd="0" presId="urn:microsoft.com/office/officeart/2005/8/layout/pyramid4"/>
    <dgm:cxn modelId="{AA51A212-87A4-453B-AD4C-B5B57BCC3C70}" type="presOf" srcId="{63BBAC76-41CA-4D6D-9EC7-CFD510E28FCA}" destId="{406750C4-BF1E-4D85-AAC1-2819094C3666}" srcOrd="0" destOrd="0" presId="urn:microsoft.com/office/officeart/2005/8/layout/pyramid4"/>
    <dgm:cxn modelId="{336AECE8-6CDC-4D95-966D-AFFDBC112A4C}" srcId="{63BBAC76-41CA-4D6D-9EC7-CFD510E28FCA}" destId="{A1ED9C36-0C0F-4FA6-AC89-C91A2D13DA2D}" srcOrd="0" destOrd="0" parTransId="{04AF858E-261C-47B2-B93A-E7000F99BC59}" sibTransId="{AAADE742-0A0B-46BA-AE60-A3BA4AD61FAE}"/>
    <dgm:cxn modelId="{2B52E304-8FB1-4B69-8DE1-A37BA29FE14B}" srcId="{63BBAC76-41CA-4D6D-9EC7-CFD510E28FCA}" destId="{1DE5D72A-9376-4DAE-B100-8AC66A127D28}" srcOrd="2" destOrd="0" parTransId="{6EDC7B85-5DCE-4104-BF2E-9F0C2EBEB141}" sibTransId="{1A5E8CDD-EBF1-4E49-9B13-4A7C4579ED05}"/>
    <dgm:cxn modelId="{69021F81-719E-4FA9-BC01-C37A56C4AE87}" srcId="{63BBAC76-41CA-4D6D-9EC7-CFD510E28FCA}" destId="{5036BFDB-C422-4520-AF18-C61467DF6381}" srcOrd="3" destOrd="0" parTransId="{09CF95E4-156C-40FC-8B70-C78774088E22}" sibTransId="{65511DC4-E042-42CF-88F4-004E2B3E3744}"/>
    <dgm:cxn modelId="{77BF6EA0-39FB-4464-94CF-5282D20D6385}" type="presOf" srcId="{530AC3C5-7468-4DAB-88B7-559EE3C387EA}" destId="{AA4DBA0E-418F-4DF4-BD22-D5B466654062}" srcOrd="0" destOrd="0" presId="urn:microsoft.com/office/officeart/2005/8/layout/pyramid4"/>
    <dgm:cxn modelId="{8080BB8D-45EF-4683-8F51-B164ADFC22D1}" type="presOf" srcId="{5036BFDB-C422-4520-AF18-C61467DF6381}" destId="{3F032055-3611-4C55-97E4-55A0705FA8CA}" srcOrd="0" destOrd="0" presId="urn:microsoft.com/office/officeart/2005/8/layout/pyramid4"/>
    <dgm:cxn modelId="{21248CFA-5A31-4FFE-A54A-74560B9783EC}" srcId="{63BBAC76-41CA-4D6D-9EC7-CFD510E28FCA}" destId="{530AC3C5-7468-4DAB-88B7-559EE3C387EA}" srcOrd="1" destOrd="0" parTransId="{6150A956-C5CB-46E7-BD23-343503A33949}" sibTransId="{4BDA5275-A49B-45AE-9604-E05EA5093227}"/>
    <dgm:cxn modelId="{D23663A0-5363-445F-9495-E1F4AFBF3ABC}" type="presParOf" srcId="{406750C4-BF1E-4D85-AAC1-2819094C3666}" destId="{C3C06235-70FF-4859-B2F6-0C2FA9F9BF07}" srcOrd="0" destOrd="0" presId="urn:microsoft.com/office/officeart/2005/8/layout/pyramid4"/>
    <dgm:cxn modelId="{51BA95E8-C910-4A16-9181-BC54730F2206}" type="presParOf" srcId="{406750C4-BF1E-4D85-AAC1-2819094C3666}" destId="{AA4DBA0E-418F-4DF4-BD22-D5B466654062}" srcOrd="1" destOrd="0" presId="urn:microsoft.com/office/officeart/2005/8/layout/pyramid4"/>
    <dgm:cxn modelId="{48555E10-3E7B-4721-86C4-77B2656C8D2E}" type="presParOf" srcId="{406750C4-BF1E-4D85-AAC1-2819094C3666}" destId="{CFA462E4-B030-4944-ACBD-1EC5C0712E09}" srcOrd="2" destOrd="0" presId="urn:microsoft.com/office/officeart/2005/8/layout/pyramid4"/>
    <dgm:cxn modelId="{DEA380CE-4FC7-4571-BB11-222761FEEED1}" type="presParOf" srcId="{406750C4-BF1E-4D85-AAC1-2819094C3666}" destId="{3F032055-3611-4C55-97E4-55A0705FA8CA}" srcOrd="3" destOrd="0" presId="urn:microsoft.com/office/officeart/2005/8/layout/pyramid4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0E7914-FB5D-4D4C-A170-4EBE1DCB4B13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207B40E-4A58-4E2B-9E74-9CC27EE462C5}">
      <dgm:prSet phldrT="[Текст]"/>
      <dgm:spPr>
        <a:gradFill flip="none" rotWithShape="1">
          <a:gsLst>
            <a:gs pos="0">
              <a:srgbClr val="5E9EFF"/>
            </a:gs>
            <a:gs pos="39999">
              <a:srgbClr val="CCFFFF"/>
            </a:gs>
            <a:gs pos="70000">
              <a:schemeClr val="accent1">
                <a:lumMod val="20000"/>
                <a:lumOff val="80000"/>
              </a:schemeClr>
            </a:gs>
            <a:gs pos="100000">
              <a:srgbClr val="6699FF"/>
            </a:gs>
          </a:gsLst>
          <a:lin ang="16200000" scaled="0"/>
          <a:tileRect/>
        </a:grad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85DDEE0A-147C-4931-9178-12A366F3266E}" type="parTrans" cxnId="{D684AD45-FC95-4F43-9CAA-43A144667690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5A5EA2E0-1EC8-46AA-9009-79A932880F7D}" type="sibTrans" cxnId="{D684AD45-FC95-4F43-9CAA-43A144667690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C707045F-CDD6-4B43-824C-577E97597A0A}">
      <dgm:prSet phldrT="[Текст]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chemeClr val="accent1">
                <a:lumMod val="20000"/>
                <a:lumOff val="80000"/>
              </a:schemeClr>
            </a:gs>
            <a:gs pos="61000">
              <a:srgbClr val="CCFFFF"/>
            </a:gs>
            <a:gs pos="82001">
              <a:srgbClr val="99CCFF"/>
            </a:gs>
            <a:gs pos="100000">
              <a:schemeClr val="accent1"/>
            </a:gs>
          </a:gsLst>
          <a:lin ang="5400000" scaled="0"/>
        </a:gra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исполнения бюджетных ассигнований</a:t>
          </a:r>
          <a:endParaRPr lang="ru-RU" b="1" dirty="0">
            <a:solidFill>
              <a:schemeClr val="tx1"/>
            </a:solidFill>
          </a:endParaRPr>
        </a:p>
      </dgm:t>
    </dgm:pt>
    <dgm:pt modelId="{FA895B17-1AAC-4D6B-8D82-ACC949D73042}" type="parTrans" cxnId="{55951B94-727F-4634-B2B0-F9D947B83CD9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DAE052EC-EE43-46CC-A2A8-4C91A0CE8DDC}" type="sibTrans" cxnId="{55951B94-727F-4634-B2B0-F9D947B83CD9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5C7D376F-CC29-4E77-A84B-86C1755B8B49}">
      <dgm:prSet phldrT="[Текст]"/>
      <dgm:spPr>
        <a:gradFill rotWithShape="0">
          <a:gsLst>
            <a:gs pos="0">
              <a:schemeClr val="accent5">
                <a:lumMod val="75000"/>
              </a:schemeClr>
            </a:gs>
            <a:gs pos="7001">
              <a:schemeClr val="accent5">
                <a:lumMod val="20000"/>
                <a:lumOff val="80000"/>
              </a:schemeClr>
            </a:gs>
            <a:gs pos="32001">
              <a:srgbClr val="CDFFE4"/>
            </a:gs>
            <a:gs pos="47000">
              <a:schemeClr val="accent5">
                <a:lumMod val="20000"/>
                <a:lumOff val="80000"/>
              </a:schemeClr>
            </a:gs>
            <a:gs pos="85001">
              <a:schemeClr val="accent5">
                <a:lumMod val="40000"/>
                <a:lumOff val="60000"/>
              </a:schemeClr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ln>
          <a:solidFill>
            <a:schemeClr val="accent5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Открытие </a:t>
          </a:r>
          <a:r>
            <a:rPr lang="ru-RU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всех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лицевых счетов муниципальных учреждений в комитете финансов</a:t>
          </a:r>
          <a:endParaRPr lang="ru-RU" b="1" dirty="0">
            <a:solidFill>
              <a:schemeClr val="tx1"/>
            </a:solidFill>
          </a:endParaRPr>
        </a:p>
      </dgm:t>
    </dgm:pt>
    <dgm:pt modelId="{FE528B9A-79CB-40BD-A533-84B7090B26A1}" type="parTrans" cxnId="{3EBE8167-3D61-487B-BF37-DDC173231D10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2A6FCBF0-F8F9-44C6-A35E-03341599A436}" type="sibTrans" cxnId="{3EBE8167-3D61-487B-BF37-DDC173231D10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F8030858-1D77-4C7E-8B95-DC139B43B6B4}">
      <dgm:prSet phldrT="[Текст]"/>
      <dgm:spPr>
        <a:gradFill rotWithShape="0">
          <a:gsLst>
            <a:gs pos="0">
              <a:schemeClr val="accent1">
                <a:lumMod val="75000"/>
              </a:schemeClr>
            </a:gs>
            <a:gs pos="39999">
              <a:schemeClr val="accent1">
                <a:lumMod val="20000"/>
                <a:lumOff val="80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</a:schemeClr>
            </a:gs>
          </a:gsLst>
          <a:lin ang="5400000" scaled="0"/>
        </a:gradFill>
        <a:ln>
          <a:solidFill>
            <a:schemeClr val="accent1"/>
          </a:solidFill>
        </a:ln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Совместные закупки для нужд муниципальных учреждений Сосновоборского городского округа</a:t>
          </a:r>
          <a:endParaRPr lang="ru-RU" b="1" dirty="0">
            <a:solidFill>
              <a:schemeClr val="tx1"/>
            </a:solidFill>
          </a:endParaRPr>
        </a:p>
      </dgm:t>
    </dgm:pt>
    <dgm:pt modelId="{F87CEBFE-766D-41BC-BB31-AA41BD68347E}" type="parTrans" cxnId="{60692BD3-F9B8-49FA-8429-41CAFFAE382D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61A80426-CC34-4AA8-A195-70BC52ED56CF}" type="sibTrans" cxnId="{60692BD3-F9B8-49FA-8429-41CAFFAE382D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9E47239C-9F5E-46FE-BA7F-D101809A3526}">
      <dgm:prSet/>
      <dgm:spPr>
        <a:gradFill rotWithShape="0">
          <a:gsLst>
            <a:gs pos="0">
              <a:schemeClr val="accent5">
                <a:lumMod val="75000"/>
              </a:schemeClr>
            </a:gs>
            <a:gs pos="39999">
              <a:srgbClr val="9FFFCA"/>
            </a:gs>
            <a:gs pos="70000">
              <a:srgbClr val="B7FFD8"/>
            </a:gs>
            <a:gs pos="100000">
              <a:schemeClr val="accent5">
                <a:lumMod val="50000"/>
              </a:schemeClr>
            </a:gs>
          </a:gsLst>
          <a:lin ang="21594000" scaled="0"/>
        </a:gradFill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C96406C5-1600-4108-BBC2-D4096C9613BA}" type="parTrans" cxnId="{D9F0C489-36B8-49CA-A6F5-AC4E8B65E3F5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D7CA21BF-4B6C-41F4-B49F-4CF5B04E8ED4}" type="sibTrans" cxnId="{D9F0C489-36B8-49CA-A6F5-AC4E8B65E3F5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DFE03571-9F05-44EC-9BF0-EDE6C1B5500E}">
      <dgm:prSet/>
      <dgm:spPr>
        <a:gradFill rotWithShape="0">
          <a:gsLst>
            <a:gs pos="0">
              <a:srgbClr val="76B531"/>
            </a:gs>
            <a:gs pos="39999">
              <a:srgbClr val="DFF1CB"/>
            </a:gs>
            <a:gs pos="70000">
              <a:srgbClr val="EEF8E4"/>
            </a:gs>
            <a:gs pos="100000">
              <a:srgbClr val="76B531"/>
            </a:gs>
          </a:gsLst>
          <a:lin ang="5400000" scaled="0"/>
        </a:gradFill>
        <a:ln>
          <a:solidFill>
            <a:srgbClr val="7ABC32"/>
          </a:solidFill>
        </a:ln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Заключение муниципальных контрактов (договоров) до 01 июля</a:t>
          </a:r>
          <a:endParaRPr lang="ru-RU" b="1" dirty="0">
            <a:solidFill>
              <a:schemeClr val="tx1"/>
            </a:solidFill>
          </a:endParaRPr>
        </a:p>
      </dgm:t>
    </dgm:pt>
    <dgm:pt modelId="{531E06F0-1C81-432B-8292-026B83048453}" type="parTrans" cxnId="{AE4F3576-09C4-4B82-A915-5FBC2EE799CC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A44F3C9C-F7E8-43C2-891F-ACDDAE8FEBC2}" type="sibTrans" cxnId="{AE4F3576-09C4-4B82-A915-5FBC2EE799CC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4117FBAE-0408-4642-9AB8-04AD3951BDBB}">
      <dgm:prSet/>
      <dgm:spPr>
        <a:gradFill rotWithShape="0">
          <a:gsLst>
            <a:gs pos="0">
              <a:schemeClr val="accent5">
                <a:lumMod val="75000"/>
              </a:schemeClr>
            </a:gs>
            <a:gs pos="39999">
              <a:srgbClr val="9FFFCA"/>
            </a:gs>
            <a:gs pos="70000">
              <a:srgbClr val="B7FFD8"/>
            </a:gs>
            <a:gs pos="100000">
              <a:schemeClr val="accent5">
                <a:lumMod val="50000"/>
              </a:schemeClr>
            </a:gs>
          </a:gsLst>
          <a:lin ang="16200000" scaled="0"/>
        </a:gradFill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объектов незавершенного строительства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4C51C713-1C20-4354-97F8-B35D3C71EE03}" type="parTrans" cxnId="{61A68A42-AD2D-4CDE-9E34-77B2001B98CC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110CA44A-024E-4BED-B1AF-218969931A3C}" type="sibTrans" cxnId="{61A68A42-AD2D-4CDE-9E34-77B2001B98CC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EE256BEC-E134-4E05-8522-60FE2E3EA6B6}">
      <dgm:prSet phldrT="[Текст]"/>
      <dgm:spPr>
        <a:gradFill rotWithShape="0">
          <a:gsLst>
            <a:gs pos="0">
              <a:schemeClr val="accent1">
                <a:lumMod val="75000"/>
              </a:schemeClr>
            </a:gs>
            <a:gs pos="39999">
              <a:schemeClr val="accent1">
                <a:lumMod val="40000"/>
                <a:lumOff val="60000"/>
              </a:schemeClr>
            </a:gs>
            <a:gs pos="70000">
              <a:schemeClr val="accent1">
                <a:lumMod val="20000"/>
                <a:lumOff val="80000"/>
                <a:alpha val="99000"/>
              </a:schemeClr>
            </a:gs>
            <a:gs pos="100000">
              <a:schemeClr val="accent1">
                <a:lumMod val="75000"/>
              </a:schemeClr>
            </a:gs>
          </a:gsLst>
          <a:lin ang="0" scaled="0"/>
        </a:gradFill>
        <a:ln>
          <a:solidFill>
            <a:schemeClr val="accent1"/>
          </a:solidFill>
        </a:ln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78E6CE64-135E-4610-9289-BEC388331037}" type="sibTrans" cxnId="{E27C0963-1B47-44BA-8AC3-90932910595F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569D17F9-511F-4ECB-B795-1ACC7E0926DD}" type="parTrans" cxnId="{E27C0963-1B47-44BA-8AC3-90932910595F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C0A30867-C90A-4CAC-8417-81E75D0878A1}">
      <dgm:prSet phldrT="[Текст]"/>
      <dgm:spPr>
        <a:gradFill rotWithShape="0">
          <a:gsLst>
            <a:gs pos="0">
              <a:srgbClr val="03D4A8"/>
            </a:gs>
            <a:gs pos="25000">
              <a:schemeClr val="accent5">
                <a:lumMod val="20000"/>
                <a:lumOff val="80000"/>
              </a:schemeClr>
            </a:gs>
            <a:gs pos="75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75000"/>
              </a:schemeClr>
            </a:gs>
          </a:gsLst>
          <a:lin ang="10800000" scaled="0"/>
        </a:gradFill>
        <a:ln>
          <a:solidFill>
            <a:schemeClr val="accent5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endParaRPr lang="ru-RU" dirty="0">
            <a:solidFill>
              <a:schemeClr val="accent5">
                <a:lumMod val="75000"/>
              </a:schemeClr>
            </a:solidFill>
          </a:endParaRPr>
        </a:p>
      </dgm:t>
    </dgm:pt>
    <dgm:pt modelId="{2234D497-1406-4168-8740-E0DEB5F01346}" type="sibTrans" cxnId="{DDAB45D0-6230-494D-90F5-1DDDD8708289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257ED394-9A79-4D1C-BBD5-5F3903621826}" type="parTrans" cxnId="{DDAB45D0-6230-494D-90F5-1DDDD8708289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731772E3-F182-43E0-8A70-F0FFD75BF885}">
      <dgm:prSet/>
      <dgm:spPr>
        <a:gradFill rotWithShape="0">
          <a:gsLst>
            <a:gs pos="0">
              <a:srgbClr val="679E2A"/>
            </a:gs>
            <a:gs pos="39999">
              <a:srgbClr val="DDF0C8"/>
            </a:gs>
            <a:gs pos="70000">
              <a:srgbClr val="EEF8E4"/>
            </a:gs>
            <a:gs pos="100000">
              <a:srgbClr val="7ABC32"/>
            </a:gs>
          </a:gsLst>
          <a:lin ang="21594000" scaled="0"/>
        </a:gradFill>
        <a:ln>
          <a:solidFill>
            <a:srgbClr val="7ABC32"/>
          </a:solidFill>
        </a:ln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01108AA1-76EF-4871-9CAE-3B517BE24D0B}" type="sibTrans" cxnId="{8C7F240A-6E23-4C87-9F5F-03040F03F050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CD939CDE-45B7-42B9-8418-BDD53920B4D7}" type="parTrans" cxnId="{8C7F240A-6E23-4C87-9F5F-03040F03F050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6CC2362D-15F8-43CD-8F96-87345C2163F7}" type="pres">
      <dgm:prSet presAssocID="{490E7914-FB5D-4D4C-A170-4EBE1DCB4B1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BA6550-FAC9-4F67-929E-36A59E2F442D}" type="pres">
      <dgm:prSet presAssocID="{8207B40E-4A58-4E2B-9E74-9CC27EE462C5}" presName="composite" presStyleCnt="0"/>
      <dgm:spPr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endParaRPr lang="ru-RU"/>
        </a:p>
      </dgm:t>
    </dgm:pt>
    <dgm:pt modelId="{876C555B-A474-43E2-9B4A-DFDB8246DA3C}" type="pres">
      <dgm:prSet presAssocID="{8207B40E-4A58-4E2B-9E74-9CC27EE462C5}" presName="parentText" presStyleLbl="alignNode1" presStyleIdx="0" presStyleCnt="5" custScaleX="98715" custScaleY="1003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7951D4-9357-480C-87FC-763D108AF858}" type="pres">
      <dgm:prSet presAssocID="{8207B40E-4A58-4E2B-9E74-9CC27EE462C5}" presName="descendantText" presStyleLbl="alignAcc1" presStyleIdx="0" presStyleCnt="5" custScaleX="99658" custScaleY="101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9B5C1A-FAA3-4874-B397-379417647DB5}" type="pres">
      <dgm:prSet presAssocID="{5A5EA2E0-1EC8-46AA-9009-79A932880F7D}" presName="sp" presStyleCnt="0"/>
      <dgm:spPr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endParaRPr lang="ru-RU"/>
        </a:p>
      </dgm:t>
    </dgm:pt>
    <dgm:pt modelId="{3F423F8B-43FA-4FEA-A7A4-D7585C62E352}" type="pres">
      <dgm:prSet presAssocID="{C0A30867-C90A-4CAC-8417-81E75D0878A1}" presName="composite" presStyleCnt="0"/>
      <dgm:spPr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endParaRPr lang="ru-RU"/>
        </a:p>
      </dgm:t>
    </dgm:pt>
    <dgm:pt modelId="{0A96F409-65CC-41DA-879F-78732E61B199}" type="pres">
      <dgm:prSet presAssocID="{C0A30867-C90A-4CAC-8417-81E75D0878A1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4A8F32-8A5E-4B6D-A90B-FC1F65ABEBF3}" type="pres">
      <dgm:prSet presAssocID="{C0A30867-C90A-4CAC-8417-81E75D0878A1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13AEA6-C190-436D-A52B-7D15353D74BB}" type="pres">
      <dgm:prSet presAssocID="{2234D497-1406-4168-8740-E0DEB5F01346}" presName="sp" presStyleCnt="0"/>
      <dgm:spPr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endParaRPr lang="ru-RU"/>
        </a:p>
      </dgm:t>
    </dgm:pt>
    <dgm:pt modelId="{4AC457EE-420F-4824-9408-F7BD98D61D42}" type="pres">
      <dgm:prSet presAssocID="{EE256BEC-E134-4E05-8522-60FE2E3EA6B6}" presName="composite" presStyleCnt="0"/>
      <dgm:spPr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endParaRPr lang="ru-RU"/>
        </a:p>
      </dgm:t>
    </dgm:pt>
    <dgm:pt modelId="{B5694F5E-C660-46FC-B662-6A0D8D99D580}" type="pres">
      <dgm:prSet presAssocID="{EE256BEC-E134-4E05-8522-60FE2E3EA6B6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16D654-8EA2-4BDD-9DAF-89F13C46A9E2}" type="pres">
      <dgm:prSet presAssocID="{EE256BEC-E134-4E05-8522-60FE2E3EA6B6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D061C-0821-46DB-BC51-46CA912A6AC0}" type="pres">
      <dgm:prSet presAssocID="{78E6CE64-135E-4610-9289-BEC388331037}" presName="sp" presStyleCnt="0"/>
      <dgm:spPr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endParaRPr lang="ru-RU"/>
        </a:p>
      </dgm:t>
    </dgm:pt>
    <dgm:pt modelId="{990D22A0-8D08-4F2D-9306-8DCA57210980}" type="pres">
      <dgm:prSet presAssocID="{731772E3-F182-43E0-8A70-F0FFD75BF885}" presName="composite" presStyleCnt="0"/>
      <dgm:spPr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endParaRPr lang="ru-RU"/>
        </a:p>
      </dgm:t>
    </dgm:pt>
    <dgm:pt modelId="{199A9FCB-ED00-4842-8575-DDB7CC4AD5FD}" type="pres">
      <dgm:prSet presAssocID="{731772E3-F182-43E0-8A70-F0FFD75BF88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1B1EF0-EE59-48BD-8B92-64DB94D96E94}" type="pres">
      <dgm:prSet presAssocID="{731772E3-F182-43E0-8A70-F0FFD75BF885}" presName="descendantText" presStyleLbl="alignAcc1" presStyleIdx="3" presStyleCnt="5" custLinFactNeighborX="228" custLinFactNeighborY="4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EEFDFE-F9D4-4680-B838-050925C3C8EA}" type="pres">
      <dgm:prSet presAssocID="{01108AA1-76EF-4871-9CAE-3B517BE24D0B}" presName="sp" presStyleCnt="0"/>
      <dgm:spPr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endParaRPr lang="ru-RU"/>
        </a:p>
      </dgm:t>
    </dgm:pt>
    <dgm:pt modelId="{31C39BBE-147E-40DA-B222-63AB6A5A09EE}" type="pres">
      <dgm:prSet presAssocID="{9E47239C-9F5E-46FE-BA7F-D101809A3526}" presName="composite" presStyleCnt="0"/>
      <dgm:spPr>
        <a:scene3d>
          <a:camera prst="orthographicFront"/>
          <a:lightRig rig="threePt" dir="t"/>
        </a:scene3d>
        <a:sp3d>
          <a:bevelT w="190500" h="190500"/>
        </a:sp3d>
      </dgm:spPr>
      <dgm:t>
        <a:bodyPr/>
        <a:lstStyle/>
        <a:p>
          <a:endParaRPr lang="ru-RU"/>
        </a:p>
      </dgm:t>
    </dgm:pt>
    <dgm:pt modelId="{DC2DC2D7-2895-4B00-8E55-69815E3DD6F7}" type="pres">
      <dgm:prSet presAssocID="{9E47239C-9F5E-46FE-BA7F-D101809A3526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B47401-E45D-4CBF-8736-097B434F605A}" type="pres">
      <dgm:prSet presAssocID="{9E47239C-9F5E-46FE-BA7F-D101809A3526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A68A42-AD2D-4CDE-9E34-77B2001B98CC}" srcId="{9E47239C-9F5E-46FE-BA7F-D101809A3526}" destId="{4117FBAE-0408-4642-9AB8-04AD3951BDBB}" srcOrd="0" destOrd="0" parTransId="{4C51C713-1C20-4354-97F8-B35D3C71EE03}" sibTransId="{110CA44A-024E-4BED-B1AF-218969931A3C}"/>
    <dgm:cxn modelId="{9FE060FF-1518-40FC-99F8-170762EC383F}" type="presOf" srcId="{DFE03571-9F05-44EC-9BF0-EDE6C1B5500E}" destId="{BE1B1EF0-EE59-48BD-8B92-64DB94D96E94}" srcOrd="0" destOrd="0" presId="urn:microsoft.com/office/officeart/2005/8/layout/chevron2"/>
    <dgm:cxn modelId="{E9CC33AA-F232-413B-9355-6E5B2C749442}" type="presOf" srcId="{EE256BEC-E134-4E05-8522-60FE2E3EA6B6}" destId="{B5694F5E-C660-46FC-B662-6A0D8D99D580}" srcOrd="0" destOrd="0" presId="urn:microsoft.com/office/officeart/2005/8/layout/chevron2"/>
    <dgm:cxn modelId="{D58B4AF5-EC7D-43DB-970D-E72F525ABB26}" type="presOf" srcId="{C707045F-CDD6-4B43-824C-577E97597A0A}" destId="{1E7951D4-9357-480C-87FC-763D108AF858}" srcOrd="0" destOrd="0" presId="urn:microsoft.com/office/officeart/2005/8/layout/chevron2"/>
    <dgm:cxn modelId="{D9F0C489-36B8-49CA-A6F5-AC4E8B65E3F5}" srcId="{490E7914-FB5D-4D4C-A170-4EBE1DCB4B13}" destId="{9E47239C-9F5E-46FE-BA7F-D101809A3526}" srcOrd="4" destOrd="0" parTransId="{C96406C5-1600-4108-BBC2-D4096C9613BA}" sibTransId="{D7CA21BF-4B6C-41F4-B49F-4CF5B04E8ED4}"/>
    <dgm:cxn modelId="{60692BD3-F9B8-49FA-8429-41CAFFAE382D}" srcId="{EE256BEC-E134-4E05-8522-60FE2E3EA6B6}" destId="{F8030858-1D77-4C7E-8B95-DC139B43B6B4}" srcOrd="0" destOrd="0" parTransId="{F87CEBFE-766D-41BC-BB31-AA41BD68347E}" sibTransId="{61A80426-CC34-4AA8-A195-70BC52ED56CF}"/>
    <dgm:cxn modelId="{DDAB45D0-6230-494D-90F5-1DDDD8708289}" srcId="{490E7914-FB5D-4D4C-A170-4EBE1DCB4B13}" destId="{C0A30867-C90A-4CAC-8417-81E75D0878A1}" srcOrd="1" destOrd="0" parTransId="{257ED394-9A79-4D1C-BBD5-5F3903621826}" sibTransId="{2234D497-1406-4168-8740-E0DEB5F01346}"/>
    <dgm:cxn modelId="{7F762A42-797C-4C1F-8844-71ECF528BF34}" type="presOf" srcId="{8207B40E-4A58-4E2B-9E74-9CC27EE462C5}" destId="{876C555B-A474-43E2-9B4A-DFDB8246DA3C}" srcOrd="0" destOrd="0" presId="urn:microsoft.com/office/officeart/2005/8/layout/chevron2"/>
    <dgm:cxn modelId="{E27C0963-1B47-44BA-8AC3-90932910595F}" srcId="{490E7914-FB5D-4D4C-A170-4EBE1DCB4B13}" destId="{EE256BEC-E134-4E05-8522-60FE2E3EA6B6}" srcOrd="2" destOrd="0" parTransId="{569D17F9-511F-4ECB-B795-1ACC7E0926DD}" sibTransId="{78E6CE64-135E-4610-9289-BEC388331037}"/>
    <dgm:cxn modelId="{D684AD45-FC95-4F43-9CAA-43A144667690}" srcId="{490E7914-FB5D-4D4C-A170-4EBE1DCB4B13}" destId="{8207B40E-4A58-4E2B-9E74-9CC27EE462C5}" srcOrd="0" destOrd="0" parTransId="{85DDEE0A-147C-4931-9178-12A366F3266E}" sibTransId="{5A5EA2E0-1EC8-46AA-9009-79A932880F7D}"/>
    <dgm:cxn modelId="{AE4F3576-09C4-4B82-A915-5FBC2EE799CC}" srcId="{731772E3-F182-43E0-8A70-F0FFD75BF885}" destId="{DFE03571-9F05-44EC-9BF0-EDE6C1B5500E}" srcOrd="0" destOrd="0" parTransId="{531E06F0-1C81-432B-8292-026B83048453}" sibTransId="{A44F3C9C-F7E8-43C2-891F-ACDDAE8FEBC2}"/>
    <dgm:cxn modelId="{08C73EED-D7C6-4348-BE9B-687E417FCF93}" type="presOf" srcId="{C0A30867-C90A-4CAC-8417-81E75D0878A1}" destId="{0A96F409-65CC-41DA-879F-78732E61B199}" srcOrd="0" destOrd="0" presId="urn:microsoft.com/office/officeart/2005/8/layout/chevron2"/>
    <dgm:cxn modelId="{8C7F240A-6E23-4C87-9F5F-03040F03F050}" srcId="{490E7914-FB5D-4D4C-A170-4EBE1DCB4B13}" destId="{731772E3-F182-43E0-8A70-F0FFD75BF885}" srcOrd="3" destOrd="0" parTransId="{CD939CDE-45B7-42B9-8418-BDD53920B4D7}" sibTransId="{01108AA1-76EF-4871-9CAE-3B517BE24D0B}"/>
    <dgm:cxn modelId="{1C075B87-411D-4CA4-9AE9-A81BDED2B470}" type="presOf" srcId="{9E47239C-9F5E-46FE-BA7F-D101809A3526}" destId="{DC2DC2D7-2895-4B00-8E55-69815E3DD6F7}" srcOrd="0" destOrd="0" presId="urn:microsoft.com/office/officeart/2005/8/layout/chevron2"/>
    <dgm:cxn modelId="{CE3BA126-99B5-4AEE-8423-C2EB39536ECF}" type="presOf" srcId="{F8030858-1D77-4C7E-8B95-DC139B43B6B4}" destId="{1216D654-8EA2-4BDD-9DAF-89F13C46A9E2}" srcOrd="0" destOrd="0" presId="urn:microsoft.com/office/officeart/2005/8/layout/chevron2"/>
    <dgm:cxn modelId="{3EBE8167-3D61-487B-BF37-DDC173231D10}" srcId="{C0A30867-C90A-4CAC-8417-81E75D0878A1}" destId="{5C7D376F-CC29-4E77-A84B-86C1755B8B49}" srcOrd="0" destOrd="0" parTransId="{FE528B9A-79CB-40BD-A533-84B7090B26A1}" sibTransId="{2A6FCBF0-F8F9-44C6-A35E-03341599A436}"/>
    <dgm:cxn modelId="{F02D1036-B38A-4836-9451-09F4E1288C9C}" type="presOf" srcId="{5C7D376F-CC29-4E77-A84B-86C1755B8B49}" destId="{664A8F32-8A5E-4B6D-A90B-FC1F65ABEBF3}" srcOrd="0" destOrd="0" presId="urn:microsoft.com/office/officeart/2005/8/layout/chevron2"/>
    <dgm:cxn modelId="{55951B94-727F-4634-B2B0-F9D947B83CD9}" srcId="{8207B40E-4A58-4E2B-9E74-9CC27EE462C5}" destId="{C707045F-CDD6-4B43-824C-577E97597A0A}" srcOrd="0" destOrd="0" parTransId="{FA895B17-1AAC-4D6B-8D82-ACC949D73042}" sibTransId="{DAE052EC-EE43-46CC-A2A8-4C91A0CE8DDC}"/>
    <dgm:cxn modelId="{6AFDCCC3-4350-47FF-91B3-3F524AFAF40C}" type="presOf" srcId="{731772E3-F182-43E0-8A70-F0FFD75BF885}" destId="{199A9FCB-ED00-4842-8575-DDB7CC4AD5FD}" srcOrd="0" destOrd="0" presId="urn:microsoft.com/office/officeart/2005/8/layout/chevron2"/>
    <dgm:cxn modelId="{8552567E-241E-4941-8811-D1C202C7A108}" type="presOf" srcId="{490E7914-FB5D-4D4C-A170-4EBE1DCB4B13}" destId="{6CC2362D-15F8-43CD-8F96-87345C2163F7}" srcOrd="0" destOrd="0" presId="urn:microsoft.com/office/officeart/2005/8/layout/chevron2"/>
    <dgm:cxn modelId="{027735CE-F36A-44D0-A341-C19717E96A44}" type="presOf" srcId="{4117FBAE-0408-4642-9AB8-04AD3951BDBB}" destId="{7CB47401-E45D-4CBF-8736-097B434F605A}" srcOrd="0" destOrd="0" presId="urn:microsoft.com/office/officeart/2005/8/layout/chevron2"/>
    <dgm:cxn modelId="{FCBF0E47-78A0-4651-BB55-E17172C69D09}" type="presParOf" srcId="{6CC2362D-15F8-43CD-8F96-87345C2163F7}" destId="{C1BA6550-FAC9-4F67-929E-36A59E2F442D}" srcOrd="0" destOrd="0" presId="urn:microsoft.com/office/officeart/2005/8/layout/chevron2"/>
    <dgm:cxn modelId="{7C700A92-230D-42F7-9C5D-48A34109A2C3}" type="presParOf" srcId="{C1BA6550-FAC9-4F67-929E-36A59E2F442D}" destId="{876C555B-A474-43E2-9B4A-DFDB8246DA3C}" srcOrd="0" destOrd="0" presId="urn:microsoft.com/office/officeart/2005/8/layout/chevron2"/>
    <dgm:cxn modelId="{CF507273-5C68-46FB-B132-2C0AA7AEE1E1}" type="presParOf" srcId="{C1BA6550-FAC9-4F67-929E-36A59E2F442D}" destId="{1E7951D4-9357-480C-87FC-763D108AF858}" srcOrd="1" destOrd="0" presId="urn:microsoft.com/office/officeart/2005/8/layout/chevron2"/>
    <dgm:cxn modelId="{185FCCEC-9063-4F21-825E-7C3EF02F50A3}" type="presParOf" srcId="{6CC2362D-15F8-43CD-8F96-87345C2163F7}" destId="{4E9B5C1A-FAA3-4874-B397-379417647DB5}" srcOrd="1" destOrd="0" presId="urn:microsoft.com/office/officeart/2005/8/layout/chevron2"/>
    <dgm:cxn modelId="{17EE90A2-C63E-4CB6-BC18-B1984AF29418}" type="presParOf" srcId="{6CC2362D-15F8-43CD-8F96-87345C2163F7}" destId="{3F423F8B-43FA-4FEA-A7A4-D7585C62E352}" srcOrd="2" destOrd="0" presId="urn:microsoft.com/office/officeart/2005/8/layout/chevron2"/>
    <dgm:cxn modelId="{E8D3BDD1-6F72-4679-96F6-7B31392CB93C}" type="presParOf" srcId="{3F423F8B-43FA-4FEA-A7A4-D7585C62E352}" destId="{0A96F409-65CC-41DA-879F-78732E61B199}" srcOrd="0" destOrd="0" presId="urn:microsoft.com/office/officeart/2005/8/layout/chevron2"/>
    <dgm:cxn modelId="{E33848FD-2A7D-4CDB-B410-56358042E8E0}" type="presParOf" srcId="{3F423F8B-43FA-4FEA-A7A4-D7585C62E352}" destId="{664A8F32-8A5E-4B6D-A90B-FC1F65ABEBF3}" srcOrd="1" destOrd="0" presId="urn:microsoft.com/office/officeart/2005/8/layout/chevron2"/>
    <dgm:cxn modelId="{829FF1E6-EABA-4C32-B92F-24643F4416E9}" type="presParOf" srcId="{6CC2362D-15F8-43CD-8F96-87345C2163F7}" destId="{1513AEA6-C190-436D-A52B-7D15353D74BB}" srcOrd="3" destOrd="0" presId="urn:microsoft.com/office/officeart/2005/8/layout/chevron2"/>
    <dgm:cxn modelId="{48985A75-427E-4D30-9D80-AF1369F3AEE6}" type="presParOf" srcId="{6CC2362D-15F8-43CD-8F96-87345C2163F7}" destId="{4AC457EE-420F-4824-9408-F7BD98D61D42}" srcOrd="4" destOrd="0" presId="urn:microsoft.com/office/officeart/2005/8/layout/chevron2"/>
    <dgm:cxn modelId="{2D88F766-8D3F-4E71-8ED2-5589BBEE06EC}" type="presParOf" srcId="{4AC457EE-420F-4824-9408-F7BD98D61D42}" destId="{B5694F5E-C660-46FC-B662-6A0D8D99D580}" srcOrd="0" destOrd="0" presId="urn:microsoft.com/office/officeart/2005/8/layout/chevron2"/>
    <dgm:cxn modelId="{A954101F-54D5-493B-8C1A-480DFAB3FFA7}" type="presParOf" srcId="{4AC457EE-420F-4824-9408-F7BD98D61D42}" destId="{1216D654-8EA2-4BDD-9DAF-89F13C46A9E2}" srcOrd="1" destOrd="0" presId="urn:microsoft.com/office/officeart/2005/8/layout/chevron2"/>
    <dgm:cxn modelId="{E1B18F0B-C99B-4482-842F-D3A2705DA4A3}" type="presParOf" srcId="{6CC2362D-15F8-43CD-8F96-87345C2163F7}" destId="{C72D061C-0821-46DB-BC51-46CA912A6AC0}" srcOrd="5" destOrd="0" presId="urn:microsoft.com/office/officeart/2005/8/layout/chevron2"/>
    <dgm:cxn modelId="{AA0B607A-6CB4-4F4E-BAAF-4E75E19F345C}" type="presParOf" srcId="{6CC2362D-15F8-43CD-8F96-87345C2163F7}" destId="{990D22A0-8D08-4F2D-9306-8DCA57210980}" srcOrd="6" destOrd="0" presId="urn:microsoft.com/office/officeart/2005/8/layout/chevron2"/>
    <dgm:cxn modelId="{75EE6B30-1893-4A4E-80F9-9918D6188510}" type="presParOf" srcId="{990D22A0-8D08-4F2D-9306-8DCA57210980}" destId="{199A9FCB-ED00-4842-8575-DDB7CC4AD5FD}" srcOrd="0" destOrd="0" presId="urn:microsoft.com/office/officeart/2005/8/layout/chevron2"/>
    <dgm:cxn modelId="{604C30D8-877C-4015-9251-92AF058A788E}" type="presParOf" srcId="{990D22A0-8D08-4F2D-9306-8DCA57210980}" destId="{BE1B1EF0-EE59-48BD-8B92-64DB94D96E94}" srcOrd="1" destOrd="0" presId="urn:microsoft.com/office/officeart/2005/8/layout/chevron2"/>
    <dgm:cxn modelId="{FDC31D76-24FD-459A-A4DD-B891C71F4103}" type="presParOf" srcId="{6CC2362D-15F8-43CD-8F96-87345C2163F7}" destId="{16EEFDFE-F9D4-4680-B838-050925C3C8EA}" srcOrd="7" destOrd="0" presId="urn:microsoft.com/office/officeart/2005/8/layout/chevron2"/>
    <dgm:cxn modelId="{D7F60241-4C7C-4DAD-BDE3-234A2AB01D2D}" type="presParOf" srcId="{6CC2362D-15F8-43CD-8F96-87345C2163F7}" destId="{31C39BBE-147E-40DA-B222-63AB6A5A09EE}" srcOrd="8" destOrd="0" presId="urn:microsoft.com/office/officeart/2005/8/layout/chevron2"/>
    <dgm:cxn modelId="{578DDF73-351D-42E7-986C-9917B98E2735}" type="presParOf" srcId="{31C39BBE-147E-40DA-B222-63AB6A5A09EE}" destId="{DC2DC2D7-2895-4B00-8E55-69815E3DD6F7}" srcOrd="0" destOrd="0" presId="urn:microsoft.com/office/officeart/2005/8/layout/chevron2"/>
    <dgm:cxn modelId="{A8D5A975-269B-44F5-8864-1B5077363B1C}" type="presParOf" srcId="{31C39BBE-147E-40DA-B222-63AB6A5A09EE}" destId="{7CB47401-E45D-4CBF-8736-097B434F605A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4D0B8D-A22D-4FFA-80BA-7122B4FD4AB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ru-RU"/>
        </a:p>
      </dgm:t>
    </dgm:pt>
    <dgm:pt modelId="{29CB231D-B88F-44D4-8C5F-9FB1C44B9862}">
      <dgm:prSet phldrT="[Текст]" custT="1"/>
      <dgm:spPr>
        <a:gradFill flip="none" rotWithShape="0">
          <a:gsLst>
            <a:gs pos="0">
              <a:srgbClr val="65BCD1">
                <a:shade val="30000"/>
                <a:satMod val="115000"/>
              </a:srgbClr>
            </a:gs>
            <a:gs pos="50000">
              <a:srgbClr val="65BCD1">
                <a:shade val="67500"/>
                <a:satMod val="115000"/>
              </a:srgbClr>
            </a:gs>
            <a:gs pos="100000">
              <a:srgbClr val="65BCD1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20,0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E3ED1E-259A-4DAC-848A-3929D201563B}" type="parTrans" cxnId="{9000576D-045D-42E9-9B86-64C1B521C0D9}">
      <dgm:prSet/>
      <dgm:spPr/>
      <dgm:t>
        <a:bodyPr/>
        <a:lstStyle/>
        <a:p>
          <a:endParaRPr lang="ru-RU"/>
        </a:p>
      </dgm:t>
    </dgm:pt>
    <dgm:pt modelId="{0C9427FC-C779-402B-A55F-78064C1D4AD8}" type="sibTrans" cxnId="{9000576D-045D-42E9-9B86-64C1B521C0D9}">
      <dgm:prSet/>
      <dgm:spPr/>
      <dgm:t>
        <a:bodyPr/>
        <a:lstStyle/>
        <a:p>
          <a:endParaRPr lang="ru-RU"/>
        </a:p>
      </dgm:t>
    </dgm:pt>
    <dgm:pt modelId="{46652AEA-FAF3-463E-A116-8BABD7DBC1A8}">
      <dgm:prSet phldrT="[Текст]" custT="1"/>
      <dgm:spPr>
        <a:gradFill flip="none" rotWithShape="0">
          <a:gsLst>
            <a:gs pos="0">
              <a:srgbClr val="65BCD1">
                <a:tint val="66000"/>
                <a:satMod val="160000"/>
              </a:srgbClr>
            </a:gs>
            <a:gs pos="50000">
              <a:srgbClr val="65BCD1">
                <a:tint val="44500"/>
                <a:satMod val="160000"/>
              </a:srgbClr>
            </a:gs>
            <a:gs pos="100000">
              <a:srgbClr val="65BCD1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500" b="1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Строительство внутриквартальных проездов с канализационными и водопроводными сетями в районе ГК «Искра». Этап №2 </a:t>
          </a:r>
          <a:endParaRPr lang="ru-RU" sz="1500" b="1" dirty="0">
            <a:solidFill>
              <a:schemeClr val="accent1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4B38678A-DCCE-4A30-B6BC-5E6F72D1EFF7}" type="parTrans" cxnId="{C2E58783-9B62-419B-AEF2-B015D527CF77}">
      <dgm:prSet/>
      <dgm:spPr/>
      <dgm:t>
        <a:bodyPr/>
        <a:lstStyle/>
        <a:p>
          <a:endParaRPr lang="ru-RU"/>
        </a:p>
      </dgm:t>
    </dgm:pt>
    <dgm:pt modelId="{79D05EC3-7DAA-4CDB-8E39-BF1B990F851A}" type="sibTrans" cxnId="{C2E58783-9B62-419B-AEF2-B015D527CF77}">
      <dgm:prSet/>
      <dgm:spPr/>
      <dgm:t>
        <a:bodyPr/>
        <a:lstStyle/>
        <a:p>
          <a:endParaRPr lang="ru-RU"/>
        </a:p>
      </dgm:t>
    </dgm:pt>
    <dgm:pt modelId="{68D1D91D-FB65-47EA-8E3F-8496729A3E13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0800000" scaled="1"/>
          <a:tileRect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19,5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55855C-1AD6-4E74-A519-56F4EDA1F179}" type="parTrans" cxnId="{37C5E94A-97DC-4685-8A6B-6F5345B6FA57}">
      <dgm:prSet/>
      <dgm:spPr/>
      <dgm:t>
        <a:bodyPr/>
        <a:lstStyle/>
        <a:p>
          <a:endParaRPr lang="ru-RU"/>
        </a:p>
      </dgm:t>
    </dgm:pt>
    <dgm:pt modelId="{A3A1B69A-3615-4269-8724-6DFC87D8CBC1}" type="sibTrans" cxnId="{37C5E94A-97DC-4685-8A6B-6F5345B6FA57}">
      <dgm:prSet/>
      <dgm:spPr/>
      <dgm:t>
        <a:bodyPr/>
        <a:lstStyle/>
        <a:p>
          <a:endParaRPr lang="ru-RU"/>
        </a:p>
      </dgm:t>
    </dgm:pt>
    <dgm:pt modelId="{5D4B734B-86B3-4063-B675-F895232CD924}">
      <dgm:prSet phldrT="[Текст]" custT="1"/>
      <dgm:sp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5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Строительство внутриквартальных проездов к земельным участкам в Восточном районе </a:t>
          </a:r>
          <a:endParaRPr lang="ru-RU" sz="15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261BA01-6272-4F16-BBE7-CDD9DD190F2B}" type="parTrans" cxnId="{D477BF52-5BD9-449F-995F-0AEC618B2B09}">
      <dgm:prSet/>
      <dgm:spPr/>
      <dgm:t>
        <a:bodyPr/>
        <a:lstStyle/>
        <a:p>
          <a:endParaRPr lang="ru-RU"/>
        </a:p>
      </dgm:t>
    </dgm:pt>
    <dgm:pt modelId="{11B09F3F-B2DD-4E6B-8D9F-4F244B6E6F3E}" type="sibTrans" cxnId="{D477BF52-5BD9-449F-995F-0AEC618B2B09}">
      <dgm:prSet/>
      <dgm:spPr/>
      <dgm:t>
        <a:bodyPr/>
        <a:lstStyle/>
        <a:p>
          <a:endParaRPr lang="ru-RU"/>
        </a:p>
      </dgm:t>
    </dgm:pt>
    <dgm:pt modelId="{6E01C4C2-133B-4451-AF28-C7BC855E182E}">
      <dgm:prSet phldrT="[Текст]" custT="1"/>
      <dgm:spPr>
        <a:gradFill flip="none" rotWithShape="0">
          <a:gsLst>
            <a:gs pos="0">
              <a:srgbClr val="60CEA4">
                <a:shade val="30000"/>
                <a:satMod val="115000"/>
              </a:srgbClr>
            </a:gs>
            <a:gs pos="50000">
              <a:srgbClr val="60CEA4">
                <a:shade val="67500"/>
                <a:satMod val="115000"/>
              </a:srgbClr>
            </a:gs>
            <a:gs pos="100000">
              <a:srgbClr val="60CEA4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6,5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1D7CA3B-DA56-44FB-A8A3-8E095738638C}" type="parTrans" cxnId="{8257C921-32CB-41BF-886C-718512549B68}">
      <dgm:prSet/>
      <dgm:spPr/>
      <dgm:t>
        <a:bodyPr/>
        <a:lstStyle/>
        <a:p>
          <a:endParaRPr lang="ru-RU"/>
        </a:p>
      </dgm:t>
    </dgm:pt>
    <dgm:pt modelId="{8C158D87-E777-40A1-AE6F-7197701383A7}" type="sibTrans" cxnId="{8257C921-32CB-41BF-886C-718512549B68}">
      <dgm:prSet/>
      <dgm:spPr/>
      <dgm:t>
        <a:bodyPr/>
        <a:lstStyle/>
        <a:p>
          <a:endParaRPr lang="ru-RU"/>
        </a:p>
      </dgm:t>
    </dgm:pt>
    <dgm:pt modelId="{6B6DEEC9-D373-403B-8169-E7E53FB10DD6}">
      <dgm:prSet phldrT="[Текст]" custT="1"/>
      <dgm:spPr>
        <a:gradFill flip="none" rotWithShape="0">
          <a:gsLst>
            <a:gs pos="0">
              <a:srgbClr val="60CEA4">
                <a:tint val="66000"/>
                <a:satMod val="160000"/>
              </a:srgbClr>
            </a:gs>
            <a:gs pos="50000">
              <a:srgbClr val="60CEA4">
                <a:tint val="44500"/>
                <a:satMod val="160000"/>
              </a:srgbClr>
            </a:gs>
            <a:gs pos="100000">
              <a:srgbClr val="60CEA4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5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ПИР на строительство внутриквартальных проездов и инженерных сетей </a:t>
          </a:r>
          <a:r>
            <a:rPr lang="ru-RU" sz="1500" b="1" dirty="0" err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мкр</a:t>
          </a:r>
          <a:r>
            <a:rPr lang="ru-RU" sz="15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. Искра-2 </a:t>
          </a:r>
          <a:endParaRPr lang="ru-RU" sz="15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914B1F1-2EDC-4B56-9C1A-6A0B0E6731F8}" type="parTrans" cxnId="{309CA70E-0F50-4C98-998A-70563796CFEC}">
      <dgm:prSet/>
      <dgm:spPr/>
      <dgm:t>
        <a:bodyPr/>
        <a:lstStyle/>
        <a:p>
          <a:endParaRPr lang="ru-RU"/>
        </a:p>
      </dgm:t>
    </dgm:pt>
    <dgm:pt modelId="{5D11A6C0-6A76-4CB8-838E-F74354EEBCB4}" type="sibTrans" cxnId="{309CA70E-0F50-4C98-998A-70563796CFEC}">
      <dgm:prSet/>
      <dgm:spPr/>
      <dgm:t>
        <a:bodyPr/>
        <a:lstStyle/>
        <a:p>
          <a:endParaRPr lang="ru-RU"/>
        </a:p>
      </dgm:t>
    </dgm:pt>
    <dgm:pt modelId="{F629C8DD-F85F-48D1-B55F-703126EF8300}">
      <dgm:prSet phldrT="[Текст]" custT="1"/>
      <dgm:spPr>
        <a:gradFill flip="none" rotWithShape="0">
          <a:gsLst>
            <a:gs pos="0">
              <a:srgbClr val="92D050">
                <a:shade val="30000"/>
                <a:satMod val="115000"/>
              </a:srgbClr>
            </a:gs>
            <a:gs pos="50000">
              <a:srgbClr val="92D050">
                <a:shade val="67500"/>
                <a:satMod val="115000"/>
              </a:srgbClr>
            </a:gs>
            <a:gs pos="100000">
              <a:srgbClr val="92D050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6,2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769EE1-AD55-4B4F-8B15-2DAE6122B5B0}" type="parTrans" cxnId="{EC64326D-167D-4A49-8939-BB14F2884A20}">
      <dgm:prSet/>
      <dgm:spPr/>
      <dgm:t>
        <a:bodyPr/>
        <a:lstStyle/>
        <a:p>
          <a:endParaRPr lang="ru-RU"/>
        </a:p>
      </dgm:t>
    </dgm:pt>
    <dgm:pt modelId="{CB3ED93A-ED9E-43F2-B692-760041D6B3F8}" type="sibTrans" cxnId="{EC64326D-167D-4A49-8939-BB14F2884A20}">
      <dgm:prSet/>
      <dgm:spPr/>
      <dgm:t>
        <a:bodyPr/>
        <a:lstStyle/>
        <a:p>
          <a:endParaRPr lang="ru-RU"/>
        </a:p>
      </dgm:t>
    </dgm:pt>
    <dgm:pt modelId="{41641E11-7375-4872-8927-4B2D00BAFDEA}">
      <dgm:prSet phldrT="[Текст]" custT="1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5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ПИР на реконструкцию пешеходного моста через реку </a:t>
          </a:r>
          <a:r>
            <a:rPr lang="ru-RU" sz="1500" b="1" dirty="0" err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Коваш</a:t>
          </a:r>
          <a:r>
            <a:rPr lang="ru-RU" sz="15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к улице Мира </a:t>
          </a:r>
          <a:endParaRPr lang="ru-RU" sz="15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3F9E4D3-C932-405C-A445-B55CCA7AAE77}" type="parTrans" cxnId="{45FAC68D-6E2E-4AA8-A921-67FEA7F13573}">
      <dgm:prSet/>
      <dgm:spPr/>
      <dgm:t>
        <a:bodyPr/>
        <a:lstStyle/>
        <a:p>
          <a:endParaRPr lang="ru-RU"/>
        </a:p>
      </dgm:t>
    </dgm:pt>
    <dgm:pt modelId="{07B96172-F750-4252-8F65-64B7D80795B5}" type="sibTrans" cxnId="{45FAC68D-6E2E-4AA8-A921-67FEA7F13573}">
      <dgm:prSet/>
      <dgm:spPr/>
      <dgm:t>
        <a:bodyPr/>
        <a:lstStyle/>
        <a:p>
          <a:endParaRPr lang="ru-RU"/>
        </a:p>
      </dgm:t>
    </dgm:pt>
    <dgm:pt modelId="{77D2F983-BBD2-47A6-91D8-584BA4C89C11}">
      <dgm:prSet phldrT="[Текст]" custT="1"/>
      <dgm:spPr>
        <a:gradFill flip="none" rotWithShape="0">
          <a:gsLst>
            <a:gs pos="0">
              <a:srgbClr val="4B9D9F">
                <a:shade val="30000"/>
                <a:satMod val="115000"/>
              </a:srgbClr>
            </a:gs>
            <a:gs pos="50000">
              <a:srgbClr val="4B9D9F">
                <a:shade val="67500"/>
                <a:satMod val="115000"/>
              </a:srgbClr>
            </a:gs>
            <a:gs pos="100000">
              <a:srgbClr val="4B9D9F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5,0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1E9F52F-EF1D-4DFF-8BE7-B2A7670B84BE}" type="parTrans" cxnId="{AA9596A4-B8BC-4898-BC03-E67BC6D40469}">
      <dgm:prSet/>
      <dgm:spPr/>
      <dgm:t>
        <a:bodyPr/>
        <a:lstStyle/>
        <a:p>
          <a:endParaRPr lang="ru-RU"/>
        </a:p>
      </dgm:t>
    </dgm:pt>
    <dgm:pt modelId="{64AE2A9A-EFAA-4DC6-BD1D-238D22D00146}" type="sibTrans" cxnId="{AA9596A4-B8BC-4898-BC03-E67BC6D40469}">
      <dgm:prSet/>
      <dgm:spPr/>
      <dgm:t>
        <a:bodyPr/>
        <a:lstStyle/>
        <a:p>
          <a:endParaRPr lang="ru-RU"/>
        </a:p>
      </dgm:t>
    </dgm:pt>
    <dgm:pt modelId="{F8F64BD0-C3CA-4173-B294-2E74E7CC245F}">
      <dgm:prSet phldrT="[Текст]" custT="1"/>
      <dgm:spPr>
        <a:gradFill flip="none" rotWithShape="0">
          <a:gsLst>
            <a:gs pos="0">
              <a:srgbClr val="4B9D9F">
                <a:tint val="66000"/>
                <a:satMod val="160000"/>
              </a:srgbClr>
            </a:gs>
            <a:gs pos="50000">
              <a:srgbClr val="4B9D9F">
                <a:tint val="44500"/>
                <a:satMod val="160000"/>
              </a:srgbClr>
            </a:gs>
            <a:gs pos="100000">
              <a:srgbClr val="4B9D9F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5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ПИР на строительство внутриквартальных проездов и инженерных сетей </a:t>
          </a:r>
          <a:r>
            <a:rPr lang="ru-RU" sz="1500" b="1" dirty="0" err="1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мкр</a:t>
          </a:r>
          <a:r>
            <a:rPr lang="ru-RU" sz="15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. Искра-3 </a:t>
          </a:r>
          <a:endParaRPr lang="ru-RU" sz="15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AA694FD-8E00-4485-A260-C64153104216}" type="parTrans" cxnId="{7619818C-75A3-4132-BFC3-3D50DA23CD29}">
      <dgm:prSet/>
      <dgm:spPr/>
      <dgm:t>
        <a:bodyPr/>
        <a:lstStyle/>
        <a:p>
          <a:endParaRPr lang="ru-RU"/>
        </a:p>
      </dgm:t>
    </dgm:pt>
    <dgm:pt modelId="{9C25CC72-AF92-47E6-BD37-EECCB5FCBBA6}" type="sibTrans" cxnId="{7619818C-75A3-4132-BFC3-3D50DA23CD29}">
      <dgm:prSet/>
      <dgm:spPr/>
      <dgm:t>
        <a:bodyPr/>
        <a:lstStyle/>
        <a:p>
          <a:endParaRPr lang="ru-RU"/>
        </a:p>
      </dgm:t>
    </dgm:pt>
    <dgm:pt modelId="{CA53857C-5D44-4D50-9E10-51BD3E4DE2DC}">
      <dgm:prSet phldrT="[Текст]" custT="1"/>
      <dgm:spPr>
        <a:gradFill flip="none" rotWithShape="0">
          <a:gsLst>
            <a:gs pos="0">
              <a:srgbClr val="03EDD7">
                <a:shade val="30000"/>
                <a:satMod val="115000"/>
              </a:srgbClr>
            </a:gs>
            <a:gs pos="50000">
              <a:srgbClr val="03EDD7">
                <a:shade val="67500"/>
                <a:satMod val="115000"/>
              </a:srgbClr>
            </a:gs>
            <a:gs pos="100000">
              <a:srgbClr val="03EDD7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3,6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DE42FB-6084-484B-A3C5-F6E53B13E772}" type="parTrans" cxnId="{0500ED6C-4970-4B4F-9236-5AE4D8287754}">
      <dgm:prSet/>
      <dgm:spPr/>
      <dgm:t>
        <a:bodyPr/>
        <a:lstStyle/>
        <a:p>
          <a:endParaRPr lang="ru-RU"/>
        </a:p>
      </dgm:t>
    </dgm:pt>
    <dgm:pt modelId="{6009ECEB-A7FE-4862-9B94-1C7413AA7C0F}" type="sibTrans" cxnId="{0500ED6C-4970-4B4F-9236-5AE4D8287754}">
      <dgm:prSet/>
      <dgm:spPr/>
      <dgm:t>
        <a:bodyPr/>
        <a:lstStyle/>
        <a:p>
          <a:endParaRPr lang="ru-RU"/>
        </a:p>
      </dgm:t>
    </dgm:pt>
    <dgm:pt modelId="{468B59AB-DB1A-42D1-9FEB-45ED0FDBA874}">
      <dgm:prSet phldrT="[Текст]" custT="1"/>
      <dgm:spPr>
        <a:gradFill flip="none" rotWithShape="0">
          <a:gsLst>
            <a:gs pos="0">
              <a:srgbClr val="03EDD7">
                <a:tint val="66000"/>
                <a:satMod val="160000"/>
              </a:srgbClr>
            </a:gs>
            <a:gs pos="50000">
              <a:srgbClr val="03EDD7">
                <a:tint val="44500"/>
                <a:satMod val="160000"/>
              </a:srgbClr>
            </a:gs>
            <a:gs pos="100000">
              <a:srgbClr val="03EDD7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5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ПИР сетей водоснабжения района Старое </a:t>
          </a:r>
          <a:r>
            <a:rPr lang="ru-RU" sz="1500" b="1" dirty="0" err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Калище</a:t>
          </a:r>
          <a:endParaRPr lang="ru-RU" sz="15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DAD2CB8-978A-48AE-8461-FBCCA63C4092}" type="parTrans" cxnId="{91D2FDB8-2955-4252-B0B4-294FC50CD2AE}">
      <dgm:prSet/>
      <dgm:spPr/>
      <dgm:t>
        <a:bodyPr/>
        <a:lstStyle/>
        <a:p>
          <a:endParaRPr lang="ru-RU"/>
        </a:p>
      </dgm:t>
    </dgm:pt>
    <dgm:pt modelId="{60E075FA-CC54-46DD-8725-0EADA678B860}" type="sibTrans" cxnId="{91D2FDB8-2955-4252-B0B4-294FC50CD2AE}">
      <dgm:prSet/>
      <dgm:spPr/>
      <dgm:t>
        <a:bodyPr/>
        <a:lstStyle/>
        <a:p>
          <a:endParaRPr lang="ru-RU"/>
        </a:p>
      </dgm:t>
    </dgm:pt>
    <dgm:pt modelId="{C6A83CFD-B2E8-4B76-98F4-192FB2A31170}">
      <dgm:prSet phldrT="[Текст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10800000" scaled="1"/>
          <a:tileRect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1,5</a:t>
          </a:r>
          <a:endParaRPr lang="ru-RU" sz="15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9B29832-860C-4BCF-BB19-F447D434484C}" type="parTrans" cxnId="{9536AF15-040B-42BB-8961-F5639D18F8C8}">
      <dgm:prSet/>
      <dgm:spPr/>
      <dgm:t>
        <a:bodyPr/>
        <a:lstStyle/>
        <a:p>
          <a:endParaRPr lang="ru-RU"/>
        </a:p>
      </dgm:t>
    </dgm:pt>
    <dgm:pt modelId="{EFD92DB0-1C3B-4CA3-A2CA-0F0DC464A30D}" type="sibTrans" cxnId="{9536AF15-040B-42BB-8961-F5639D18F8C8}">
      <dgm:prSet/>
      <dgm:spPr/>
      <dgm:t>
        <a:bodyPr/>
        <a:lstStyle/>
        <a:p>
          <a:endParaRPr lang="ru-RU"/>
        </a:p>
      </dgm:t>
    </dgm:pt>
    <dgm:pt modelId="{D4ED9598-C184-4CEA-9CA5-0E64C2584CE7}">
      <dgm:prSet phldrT="[Текст]" custT="1"/>
      <dgm:spPr>
        <a:gradFill flip="none" rotWithShape="0">
          <a:gsLst>
            <a:gs pos="0">
              <a:schemeClr val="accent5">
                <a:tint val="66000"/>
                <a:satMod val="160000"/>
              </a:schemeClr>
            </a:gs>
            <a:gs pos="50000">
              <a:schemeClr val="accent5">
                <a:tint val="44500"/>
                <a:satMod val="160000"/>
              </a:schemeClr>
            </a:gs>
            <a:gs pos="100000">
              <a:schemeClr val="accent5">
                <a:tint val="23500"/>
                <a:satMod val="160000"/>
              </a:schemeClr>
            </a:gs>
          </a:gsLst>
          <a:lin ang="0" scaled="1"/>
          <a:tileRect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5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ПИР по организации и очистке ливневых стоков на выпусках в водные объекты №1,2</a:t>
          </a:r>
          <a:endParaRPr lang="ru-RU" sz="15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2FDC49B-5867-4A50-B0CA-641F500438DE}" type="parTrans" cxnId="{01C75ECD-6653-44C4-B31F-8D2A8AFBE43C}">
      <dgm:prSet/>
      <dgm:spPr/>
      <dgm:t>
        <a:bodyPr/>
        <a:lstStyle/>
        <a:p>
          <a:endParaRPr lang="ru-RU"/>
        </a:p>
      </dgm:t>
    </dgm:pt>
    <dgm:pt modelId="{1A5BBBF6-2EE5-4C6F-BC00-E9780DC89321}" type="sibTrans" cxnId="{01C75ECD-6653-44C4-B31F-8D2A8AFBE43C}">
      <dgm:prSet/>
      <dgm:spPr/>
      <dgm:t>
        <a:bodyPr/>
        <a:lstStyle/>
        <a:p>
          <a:endParaRPr lang="ru-RU"/>
        </a:p>
      </dgm:t>
    </dgm:pt>
    <dgm:pt modelId="{46A141B4-C8B8-4FEB-83E6-6A846DF2405A}">
      <dgm:prSet custT="1"/>
      <dgm:spPr>
        <a:solidFill>
          <a:srgbClr val="5DBDC7"/>
        </a:solidFill>
        <a:ln>
          <a:noFill/>
        </a:ln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>
          <a:bevelT/>
        </a:sp3d>
      </dgm:spPr>
      <dgm:t>
        <a:bodyPr/>
        <a:lstStyle/>
        <a:p>
          <a:r>
            <a:rPr lang="ru-RU" sz="15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1,3</a:t>
          </a:r>
          <a:endParaRPr lang="ru-RU" sz="15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FD0EEA-8FCF-4429-8A56-DFF116DC9771}" type="parTrans" cxnId="{BC7F2416-E647-47B8-BA6F-EDE8067D80E0}">
      <dgm:prSet/>
      <dgm:spPr/>
      <dgm:t>
        <a:bodyPr/>
        <a:lstStyle/>
        <a:p>
          <a:endParaRPr lang="ru-RU"/>
        </a:p>
      </dgm:t>
    </dgm:pt>
    <dgm:pt modelId="{A94418E8-AD63-4FD5-AD2E-614EBFC04E07}" type="sibTrans" cxnId="{BC7F2416-E647-47B8-BA6F-EDE8067D80E0}">
      <dgm:prSet/>
      <dgm:spPr/>
      <dgm:t>
        <a:bodyPr/>
        <a:lstStyle/>
        <a:p>
          <a:endParaRPr lang="ru-RU"/>
        </a:p>
      </dgm:t>
    </dgm:pt>
    <dgm:pt modelId="{400FD800-A6C6-40F0-8259-3E35BAC3DC0B}">
      <dgm:prSet custT="1"/>
      <dgm:spPr>
        <a:gradFill rotWithShape="0">
          <a:gsLst>
            <a:gs pos="0">
              <a:srgbClr val="65BCD1">
                <a:tint val="66000"/>
                <a:satMod val="160000"/>
              </a:srgbClr>
            </a:gs>
            <a:gs pos="50000">
              <a:srgbClr val="65BCD1">
                <a:tint val="44500"/>
                <a:satMod val="160000"/>
              </a:srgbClr>
            </a:gs>
            <a:gs pos="100000">
              <a:srgbClr val="65BCD1">
                <a:tint val="23500"/>
                <a:satMod val="160000"/>
              </a:srgbClr>
            </a:gs>
          </a:gsLst>
          <a:lin ang="0" scaled="1"/>
        </a:gradFill>
      </dgm:spPr>
      <dgm:t>
        <a:bodyPr/>
        <a:lstStyle/>
        <a:p>
          <a:r>
            <a: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Прочие</a:t>
          </a:r>
          <a:endParaRPr lang="ru-RU" sz="15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E37BDC-6588-47E7-915B-3D11DD8B6C4C}" type="parTrans" cxnId="{909AA14E-3B68-47AC-8187-5CC73E5C5537}">
      <dgm:prSet/>
      <dgm:spPr/>
      <dgm:t>
        <a:bodyPr/>
        <a:lstStyle/>
        <a:p>
          <a:endParaRPr lang="ru-RU"/>
        </a:p>
      </dgm:t>
    </dgm:pt>
    <dgm:pt modelId="{34BCA52C-5797-4BB6-AF22-3627A9566CC2}" type="sibTrans" cxnId="{909AA14E-3B68-47AC-8187-5CC73E5C5537}">
      <dgm:prSet/>
      <dgm:spPr/>
      <dgm:t>
        <a:bodyPr/>
        <a:lstStyle/>
        <a:p>
          <a:endParaRPr lang="ru-RU"/>
        </a:p>
      </dgm:t>
    </dgm:pt>
    <dgm:pt modelId="{B4FA3CAB-29B7-4F78-BF81-1C42E9B3D68E}" type="pres">
      <dgm:prSet presAssocID="{7B4D0B8D-A22D-4FFA-80BA-7122B4FD4AB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ABD748-6F10-4FDF-B69E-A109758A99B3}" type="pres">
      <dgm:prSet presAssocID="{29CB231D-B88F-44D4-8C5F-9FB1C44B9862}" presName="linNod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615CD1C5-9D1A-4743-92F3-471C81656B14}" type="pres">
      <dgm:prSet presAssocID="{29CB231D-B88F-44D4-8C5F-9FB1C44B9862}" presName="parentText" presStyleLbl="node1" presStyleIdx="0" presStyleCnt="8" custScaleX="23115" custScaleY="25676" custLinFactNeighborX="-5" custLinFactNeighborY="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91EB0-D76A-4475-9FD1-ABDD21B90BD7}" type="pres">
      <dgm:prSet presAssocID="{29CB231D-B88F-44D4-8C5F-9FB1C44B9862}" presName="descendantText" presStyleLbl="alignAccFollowNode1" presStyleIdx="0" presStyleCnt="8" custFlipHor="0" custScaleX="119061" custScaleY="25219" custLinFactNeighborX="-1457" custLinFactNeighborY="-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7D420-1B67-466D-98BB-F067B9E9CC6C}" type="pres">
      <dgm:prSet presAssocID="{0C9427FC-C779-402B-A55F-78064C1D4AD8}" presName="sp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C6FE2120-6A94-4582-9A48-CFB7FCEB03D0}" type="pres">
      <dgm:prSet presAssocID="{68D1D91D-FB65-47EA-8E3F-8496729A3E13}" presName="linNod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ED37A70-2D81-433A-81A9-58C0C9707F66}" type="pres">
      <dgm:prSet presAssocID="{68D1D91D-FB65-47EA-8E3F-8496729A3E13}" presName="parentText" presStyleLbl="node1" presStyleIdx="1" presStyleCnt="8" custScaleX="22804" custScaleY="22573" custLinFactNeighborX="-5" custLinFactNeighborY="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A00171-46FC-4F5D-8F68-1B095EBB5022}" type="pres">
      <dgm:prSet presAssocID="{68D1D91D-FB65-47EA-8E3F-8496729A3E13}" presName="descendantText" presStyleLbl="alignAccFollowNode1" presStyleIdx="1" presStyleCnt="8" custFlipHor="0" custScaleX="90422" custScaleY="20712" custLinFactNeighborX="-852" custLinFactNeighborY="-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2534DF-3940-4A27-9C28-F1195C40B62B}" type="pres">
      <dgm:prSet presAssocID="{A3A1B69A-3615-4269-8724-6DFC87D8CBC1}" presName="sp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CE16F84F-D464-4C5F-B30E-F17D851539E1}" type="pres">
      <dgm:prSet presAssocID="{6E01C4C2-133B-4451-AF28-C7BC855E182E}" presName="linNod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0A7D23B-B44B-4BF1-A417-9B3D0975C140}" type="pres">
      <dgm:prSet presAssocID="{6E01C4C2-133B-4451-AF28-C7BC855E182E}" presName="parentText" presStyleLbl="node1" presStyleIdx="2" presStyleCnt="8" custScaleX="22788" custScaleY="20340" custLinFactNeighborX="456" custLinFactNeighborY="-160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70FC6-2138-4507-BF9A-16EBD7A0BDED}" type="pres">
      <dgm:prSet presAssocID="{6E01C4C2-133B-4451-AF28-C7BC855E182E}" presName="descendantText" presStyleLbl="alignAccFollowNode1" presStyleIdx="2" presStyleCnt="8" custFlipHor="0" custScaleX="83571" custScaleY="20673" custLinFactNeighborX="-157" custLinFactNeighborY="-1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7E0BAA-1D5A-4D3A-A7AB-603296D36E78}" type="pres">
      <dgm:prSet presAssocID="{8C158D87-E777-40A1-AE6F-7197701383A7}" presName="sp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12061BEB-B28C-49C2-A740-2B593BCAFD9C}" type="pres">
      <dgm:prSet presAssocID="{F629C8DD-F85F-48D1-B55F-703126EF8300}" presName="linNod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6578374B-E0F3-49A6-9701-37B54F7604A8}" type="pres">
      <dgm:prSet presAssocID="{F629C8DD-F85F-48D1-B55F-703126EF8300}" presName="parentText" presStyleLbl="node1" presStyleIdx="3" presStyleCnt="8" custScaleX="21945" custScaleY="18964" custLinFactNeighborX="456" custLinFactNeighborY="-160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1873B4-CA25-4F84-B68F-281E03C2FBBA}" type="pres">
      <dgm:prSet presAssocID="{F629C8DD-F85F-48D1-B55F-703126EF8300}" presName="descendantText" presStyleLbl="alignAccFollowNode1" presStyleIdx="3" presStyleCnt="8" custFlipHor="0" custScaleX="75959" custScaleY="22058" custLinFactNeighborX="-158" custLinFactNeighborY="-2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668D97-6962-4827-828D-5376C0CF4345}" type="pres">
      <dgm:prSet presAssocID="{CB3ED93A-ED9E-43F2-B692-760041D6B3F8}" presName="sp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9BBFFB7F-6228-4935-8C31-8D5525FBB4DC}" type="pres">
      <dgm:prSet presAssocID="{77D2F983-BBD2-47A6-91D8-584BA4C89C11}" presName="linNod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56A18802-0673-4E16-8DD5-B6383BA46728}" type="pres">
      <dgm:prSet presAssocID="{77D2F983-BBD2-47A6-91D8-584BA4C89C11}" presName="parentText" presStyleLbl="node1" presStyleIdx="4" presStyleCnt="8" custScaleX="22326" custScaleY="27995" custLinFactNeighborX="456" custLinFactNeighborY="-3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5E5271-6F3B-430C-9B1F-A177E4824254}" type="pres">
      <dgm:prSet presAssocID="{77D2F983-BBD2-47A6-91D8-584BA4C89C11}" presName="descendantText" presStyleLbl="alignAccFollowNode1" presStyleIdx="4" presStyleCnt="8" custFlipHor="0" custScaleX="69099" custScaleY="29728" custLinFactNeighborX="-157" custLinFactNeighborY="-2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AE8C8-7E3E-4C30-990F-443A66EC8F7E}" type="pres">
      <dgm:prSet presAssocID="{64AE2A9A-EFAA-4DC6-BD1D-238D22D00146}" presName="sp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CA791572-0C7E-4D84-985C-A1F13AEE242A}" type="pres">
      <dgm:prSet presAssocID="{CA53857C-5D44-4D50-9E10-51BD3E4DE2DC}" presName="linNod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9153207F-08EC-4B78-82B3-FAA0A69545C9}" type="pres">
      <dgm:prSet presAssocID="{CA53857C-5D44-4D50-9E10-51BD3E4DE2DC}" presName="parentText" presStyleLbl="node1" presStyleIdx="5" presStyleCnt="8" custScaleX="20508" custScaleY="25179" custLinFactNeighborX="820" custLinFactNeighborY="9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4F5CF1-244E-417C-BBE9-65AB73F16036}" type="pres">
      <dgm:prSet presAssocID="{CA53857C-5D44-4D50-9E10-51BD3E4DE2DC}" presName="descendantText" presStyleLbl="alignAccFollowNode1" presStyleIdx="5" presStyleCnt="8" custFlipHor="0" custScaleX="65573" custScaleY="26844" custLinFactNeighborX="-1173" custLinFactNeighborY="2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48EFC5-4508-44E8-9A49-3804CEA9E3D3}" type="pres">
      <dgm:prSet presAssocID="{6009ECEB-A7FE-4862-9B94-1C7413AA7C0F}" presName="sp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67920DE9-69F2-4FF7-804F-910B75D30CC7}" type="pres">
      <dgm:prSet presAssocID="{C6A83CFD-B2E8-4B76-98F4-192FB2A31170}" presName="linNod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5D17953E-5D7D-43CA-888D-17FAA66C4C78}" type="pres">
      <dgm:prSet presAssocID="{C6A83CFD-B2E8-4B76-98F4-192FB2A31170}" presName="parentText" presStyleLbl="node1" presStyleIdx="6" presStyleCnt="8" custScaleX="20060" custScaleY="20511" custLinFactNeighborX="1375" custLinFactNeighborY="36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BD49E-6711-47BD-819F-FC5C59F6CE80}" type="pres">
      <dgm:prSet presAssocID="{C6A83CFD-B2E8-4B76-98F4-192FB2A31170}" presName="descendantText" presStyleLbl="alignAccFollowNode1" presStyleIdx="6" presStyleCnt="8" custFlipHor="0" custScaleX="62288" custScaleY="36088" custLinFactNeighborX="750" custLinFactNeighborY="24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998B9-D80B-4266-B976-5CCC856EB90E}" type="pres">
      <dgm:prSet presAssocID="{EFD92DB0-1C3B-4CA3-A2CA-0F0DC464A30D}" presName="sp" presStyleCnt="0"/>
      <dgm:spPr/>
    </dgm:pt>
    <dgm:pt modelId="{2FA4B078-6DE1-4253-B8CD-809371142762}" type="pres">
      <dgm:prSet presAssocID="{46A141B4-C8B8-4FEB-83E6-6A846DF2405A}" presName="linNode" presStyleCnt="0"/>
      <dgm:spPr/>
    </dgm:pt>
    <dgm:pt modelId="{6D405247-A2D1-46F0-AB28-838CBC9615FB}" type="pres">
      <dgm:prSet presAssocID="{46A141B4-C8B8-4FEB-83E6-6A846DF2405A}" presName="parentText" presStyleLbl="node1" presStyleIdx="7" presStyleCnt="8" custScaleX="19674" custScaleY="20006" custLinFactNeighborX="1375" custLinFactNeighborY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2B1B61-71A2-4175-A66C-7916B4E172AA}" type="pres">
      <dgm:prSet presAssocID="{46A141B4-C8B8-4FEB-83E6-6A846DF2405A}" presName="descendantText" presStyleLbl="alignAccFollowNode1" presStyleIdx="7" presStyleCnt="8" custFlipHor="0" custScaleX="32994" custScaleY="17182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D2FDB8-2955-4252-B0B4-294FC50CD2AE}" srcId="{CA53857C-5D44-4D50-9E10-51BD3E4DE2DC}" destId="{468B59AB-DB1A-42D1-9FEB-45ED0FDBA874}" srcOrd="0" destOrd="0" parTransId="{FDAD2CB8-978A-48AE-8461-FBCCA63C4092}" sibTransId="{60E075FA-CC54-46DD-8725-0EADA678B860}"/>
    <dgm:cxn modelId="{7619818C-75A3-4132-BFC3-3D50DA23CD29}" srcId="{77D2F983-BBD2-47A6-91D8-584BA4C89C11}" destId="{F8F64BD0-C3CA-4173-B294-2E74E7CC245F}" srcOrd="0" destOrd="0" parTransId="{FAA694FD-8E00-4485-A260-C64153104216}" sibTransId="{9C25CC72-AF92-47E6-BD37-EECCB5FCBBA6}"/>
    <dgm:cxn modelId="{034E8B92-5E28-47D5-A527-A33FD5EF71BF}" type="presOf" srcId="{5D4B734B-86B3-4063-B675-F895232CD924}" destId="{AEA00171-46FC-4F5D-8F68-1B095EBB5022}" srcOrd="0" destOrd="0" presId="urn:microsoft.com/office/officeart/2005/8/layout/vList5"/>
    <dgm:cxn modelId="{C2E58783-9B62-419B-AEF2-B015D527CF77}" srcId="{29CB231D-B88F-44D4-8C5F-9FB1C44B9862}" destId="{46652AEA-FAF3-463E-A116-8BABD7DBC1A8}" srcOrd="0" destOrd="0" parTransId="{4B38678A-DCCE-4A30-B6BC-5E6F72D1EFF7}" sibTransId="{79D05EC3-7DAA-4CDB-8E39-BF1B990F851A}"/>
    <dgm:cxn modelId="{D477BF52-5BD9-449F-995F-0AEC618B2B09}" srcId="{68D1D91D-FB65-47EA-8E3F-8496729A3E13}" destId="{5D4B734B-86B3-4063-B675-F895232CD924}" srcOrd="0" destOrd="0" parTransId="{2261BA01-6272-4F16-BBE7-CDD9DD190F2B}" sibTransId="{11B09F3F-B2DD-4E6B-8D9F-4F244B6E6F3E}"/>
    <dgm:cxn modelId="{8257C921-32CB-41BF-886C-718512549B68}" srcId="{7B4D0B8D-A22D-4FFA-80BA-7122B4FD4ABE}" destId="{6E01C4C2-133B-4451-AF28-C7BC855E182E}" srcOrd="2" destOrd="0" parTransId="{31D7CA3B-DA56-44FB-A8A3-8E095738638C}" sibTransId="{8C158D87-E777-40A1-AE6F-7197701383A7}"/>
    <dgm:cxn modelId="{7D8D2111-866B-45F2-B921-98DDE9DC2744}" type="presOf" srcId="{C6A83CFD-B2E8-4B76-98F4-192FB2A31170}" destId="{5D17953E-5D7D-43CA-888D-17FAA66C4C78}" srcOrd="0" destOrd="0" presId="urn:microsoft.com/office/officeart/2005/8/layout/vList5"/>
    <dgm:cxn modelId="{DE8A85A5-5DF6-4045-B5BE-94CC518F4743}" type="presOf" srcId="{6E01C4C2-133B-4451-AF28-C7BC855E182E}" destId="{D0A7D23B-B44B-4BF1-A417-9B3D0975C140}" srcOrd="0" destOrd="0" presId="urn:microsoft.com/office/officeart/2005/8/layout/vList5"/>
    <dgm:cxn modelId="{01C75ECD-6653-44C4-B31F-8D2A8AFBE43C}" srcId="{C6A83CFD-B2E8-4B76-98F4-192FB2A31170}" destId="{D4ED9598-C184-4CEA-9CA5-0E64C2584CE7}" srcOrd="0" destOrd="0" parTransId="{C2FDC49B-5867-4A50-B0CA-641F500438DE}" sibTransId="{1A5BBBF6-2EE5-4C6F-BC00-E9780DC89321}"/>
    <dgm:cxn modelId="{2276BF19-48E3-4D55-8F1E-C6D8BC189E8B}" type="presOf" srcId="{D4ED9598-C184-4CEA-9CA5-0E64C2584CE7}" destId="{692BD49E-6711-47BD-819F-FC5C59F6CE80}" srcOrd="0" destOrd="0" presId="urn:microsoft.com/office/officeart/2005/8/layout/vList5"/>
    <dgm:cxn modelId="{37C5E94A-97DC-4685-8A6B-6F5345B6FA57}" srcId="{7B4D0B8D-A22D-4FFA-80BA-7122B4FD4ABE}" destId="{68D1D91D-FB65-47EA-8E3F-8496729A3E13}" srcOrd="1" destOrd="0" parTransId="{0355855C-1AD6-4E74-A519-56F4EDA1F179}" sibTransId="{A3A1B69A-3615-4269-8724-6DFC87D8CBC1}"/>
    <dgm:cxn modelId="{0500ED6C-4970-4B4F-9236-5AE4D8287754}" srcId="{7B4D0B8D-A22D-4FFA-80BA-7122B4FD4ABE}" destId="{CA53857C-5D44-4D50-9E10-51BD3E4DE2DC}" srcOrd="5" destOrd="0" parTransId="{96DE42FB-6084-484B-A3C5-F6E53B13E772}" sibTransId="{6009ECEB-A7FE-4862-9B94-1C7413AA7C0F}"/>
    <dgm:cxn modelId="{0412A9B5-3DC6-43DE-9486-B64953FBABC4}" type="presOf" srcId="{6B6DEEC9-D373-403B-8169-E7E53FB10DD6}" destId="{ADD70FC6-2138-4507-BF9A-16EBD7A0BDED}" srcOrd="0" destOrd="0" presId="urn:microsoft.com/office/officeart/2005/8/layout/vList5"/>
    <dgm:cxn modelId="{88DFBDA6-6CB8-4DFF-ADE9-952C802E88C4}" type="presOf" srcId="{F629C8DD-F85F-48D1-B55F-703126EF8300}" destId="{6578374B-E0F3-49A6-9701-37B54F7604A8}" srcOrd="0" destOrd="0" presId="urn:microsoft.com/office/officeart/2005/8/layout/vList5"/>
    <dgm:cxn modelId="{D2FB3865-5D5B-4E49-9409-C70BA610FA49}" type="presOf" srcId="{77D2F983-BBD2-47A6-91D8-584BA4C89C11}" destId="{56A18802-0673-4E16-8DD5-B6383BA46728}" srcOrd="0" destOrd="0" presId="urn:microsoft.com/office/officeart/2005/8/layout/vList5"/>
    <dgm:cxn modelId="{6B47872D-47DF-491F-A14B-C36FEF1F8086}" type="presOf" srcId="{7B4D0B8D-A22D-4FFA-80BA-7122B4FD4ABE}" destId="{B4FA3CAB-29B7-4F78-BF81-1C42E9B3D68E}" srcOrd="0" destOrd="0" presId="urn:microsoft.com/office/officeart/2005/8/layout/vList5"/>
    <dgm:cxn modelId="{EC64326D-167D-4A49-8939-BB14F2884A20}" srcId="{7B4D0B8D-A22D-4FFA-80BA-7122B4FD4ABE}" destId="{F629C8DD-F85F-48D1-B55F-703126EF8300}" srcOrd="3" destOrd="0" parTransId="{7A769EE1-AD55-4B4F-8B15-2DAE6122B5B0}" sibTransId="{CB3ED93A-ED9E-43F2-B692-760041D6B3F8}"/>
    <dgm:cxn modelId="{45FAC68D-6E2E-4AA8-A921-67FEA7F13573}" srcId="{F629C8DD-F85F-48D1-B55F-703126EF8300}" destId="{41641E11-7375-4872-8927-4B2D00BAFDEA}" srcOrd="0" destOrd="0" parTransId="{93F9E4D3-C932-405C-A445-B55CCA7AAE77}" sibTransId="{07B96172-F750-4252-8F65-64B7D80795B5}"/>
    <dgm:cxn modelId="{B9C52111-A741-4015-A09D-EA51B00D430C}" type="presOf" srcId="{46A141B4-C8B8-4FEB-83E6-6A846DF2405A}" destId="{6D405247-A2D1-46F0-AB28-838CBC9615FB}" srcOrd="0" destOrd="0" presId="urn:microsoft.com/office/officeart/2005/8/layout/vList5"/>
    <dgm:cxn modelId="{7B089905-0F59-4C0D-AA3E-CBF0760AE041}" type="presOf" srcId="{468B59AB-DB1A-42D1-9FEB-45ED0FDBA874}" destId="{004F5CF1-244E-417C-BBE9-65AB73F16036}" srcOrd="0" destOrd="0" presId="urn:microsoft.com/office/officeart/2005/8/layout/vList5"/>
    <dgm:cxn modelId="{DE1A5715-E8F7-4ACF-9729-A225AC97DF4A}" type="presOf" srcId="{400FD800-A6C6-40F0-8259-3E35BAC3DC0B}" destId="{812B1B61-71A2-4175-A66C-7916B4E172AA}" srcOrd="0" destOrd="0" presId="urn:microsoft.com/office/officeart/2005/8/layout/vList5"/>
    <dgm:cxn modelId="{CE0FF589-545C-4BB1-B5B1-4B429B1FB8AF}" type="presOf" srcId="{68D1D91D-FB65-47EA-8E3F-8496729A3E13}" destId="{DED37A70-2D81-433A-81A9-58C0C9707F66}" srcOrd="0" destOrd="0" presId="urn:microsoft.com/office/officeart/2005/8/layout/vList5"/>
    <dgm:cxn modelId="{309CA70E-0F50-4C98-998A-70563796CFEC}" srcId="{6E01C4C2-133B-4451-AF28-C7BC855E182E}" destId="{6B6DEEC9-D373-403B-8169-E7E53FB10DD6}" srcOrd="0" destOrd="0" parTransId="{4914B1F1-2EDC-4B56-9C1A-6A0B0E6731F8}" sibTransId="{5D11A6C0-6A76-4CB8-838E-F74354EEBCB4}"/>
    <dgm:cxn modelId="{9536AF15-040B-42BB-8961-F5639D18F8C8}" srcId="{7B4D0B8D-A22D-4FFA-80BA-7122B4FD4ABE}" destId="{C6A83CFD-B2E8-4B76-98F4-192FB2A31170}" srcOrd="6" destOrd="0" parTransId="{A9B29832-860C-4BCF-BB19-F447D434484C}" sibTransId="{EFD92DB0-1C3B-4CA3-A2CA-0F0DC464A30D}"/>
    <dgm:cxn modelId="{D73E9672-968E-45A3-9298-C05A05B0B941}" type="presOf" srcId="{F8F64BD0-C3CA-4173-B294-2E74E7CC245F}" destId="{B45E5271-6F3B-430C-9B1F-A177E4824254}" srcOrd="0" destOrd="0" presId="urn:microsoft.com/office/officeart/2005/8/layout/vList5"/>
    <dgm:cxn modelId="{9000576D-045D-42E9-9B86-64C1B521C0D9}" srcId="{7B4D0B8D-A22D-4FFA-80BA-7122B4FD4ABE}" destId="{29CB231D-B88F-44D4-8C5F-9FB1C44B9862}" srcOrd="0" destOrd="0" parTransId="{DFE3ED1E-259A-4DAC-848A-3929D201563B}" sibTransId="{0C9427FC-C779-402B-A55F-78064C1D4AD8}"/>
    <dgm:cxn modelId="{E3327F03-8C8C-4F7A-BB16-A915E119FC4B}" type="presOf" srcId="{41641E11-7375-4872-8927-4B2D00BAFDEA}" destId="{4A1873B4-CA25-4F84-B68F-281E03C2FBBA}" srcOrd="0" destOrd="0" presId="urn:microsoft.com/office/officeart/2005/8/layout/vList5"/>
    <dgm:cxn modelId="{AA9596A4-B8BC-4898-BC03-E67BC6D40469}" srcId="{7B4D0B8D-A22D-4FFA-80BA-7122B4FD4ABE}" destId="{77D2F983-BBD2-47A6-91D8-584BA4C89C11}" srcOrd="4" destOrd="0" parTransId="{71E9F52F-EF1D-4DFF-8BE7-B2A7670B84BE}" sibTransId="{64AE2A9A-EFAA-4DC6-BD1D-238D22D00146}"/>
    <dgm:cxn modelId="{909AA14E-3B68-47AC-8187-5CC73E5C5537}" srcId="{46A141B4-C8B8-4FEB-83E6-6A846DF2405A}" destId="{400FD800-A6C6-40F0-8259-3E35BAC3DC0B}" srcOrd="0" destOrd="0" parTransId="{47E37BDC-6588-47E7-915B-3D11DD8B6C4C}" sibTransId="{34BCA52C-5797-4BB6-AF22-3627A9566CC2}"/>
    <dgm:cxn modelId="{BC7F2416-E647-47B8-BA6F-EDE8067D80E0}" srcId="{7B4D0B8D-A22D-4FFA-80BA-7122B4FD4ABE}" destId="{46A141B4-C8B8-4FEB-83E6-6A846DF2405A}" srcOrd="7" destOrd="0" parTransId="{6EFD0EEA-8FCF-4429-8A56-DFF116DC9771}" sibTransId="{A94418E8-AD63-4FD5-AD2E-614EBFC04E07}"/>
    <dgm:cxn modelId="{2343C130-5440-454F-9D05-1CE57178E73F}" type="presOf" srcId="{CA53857C-5D44-4D50-9E10-51BD3E4DE2DC}" destId="{9153207F-08EC-4B78-82B3-FAA0A69545C9}" srcOrd="0" destOrd="0" presId="urn:microsoft.com/office/officeart/2005/8/layout/vList5"/>
    <dgm:cxn modelId="{A6C63458-3A45-4069-94B6-6DB6F15B2D2E}" type="presOf" srcId="{46652AEA-FAF3-463E-A116-8BABD7DBC1A8}" destId="{D2991EB0-D76A-4475-9FD1-ABDD21B90BD7}" srcOrd="0" destOrd="0" presId="urn:microsoft.com/office/officeart/2005/8/layout/vList5"/>
    <dgm:cxn modelId="{D9303A5B-A637-4FFA-A247-E0B681196EE6}" type="presOf" srcId="{29CB231D-B88F-44D4-8C5F-9FB1C44B9862}" destId="{615CD1C5-9D1A-4743-92F3-471C81656B14}" srcOrd="0" destOrd="0" presId="urn:microsoft.com/office/officeart/2005/8/layout/vList5"/>
    <dgm:cxn modelId="{CED9D39D-20F0-44F9-A7ED-60478F8D81D8}" type="presParOf" srcId="{B4FA3CAB-29B7-4F78-BF81-1C42E9B3D68E}" destId="{F5ABD748-6F10-4FDF-B69E-A109758A99B3}" srcOrd="0" destOrd="0" presId="urn:microsoft.com/office/officeart/2005/8/layout/vList5"/>
    <dgm:cxn modelId="{DB20063A-74C5-46C4-A64E-36D29215C36E}" type="presParOf" srcId="{F5ABD748-6F10-4FDF-B69E-A109758A99B3}" destId="{615CD1C5-9D1A-4743-92F3-471C81656B14}" srcOrd="0" destOrd="0" presId="urn:microsoft.com/office/officeart/2005/8/layout/vList5"/>
    <dgm:cxn modelId="{16FDF63D-C8C1-4682-B40D-808E0EBA1FE8}" type="presParOf" srcId="{F5ABD748-6F10-4FDF-B69E-A109758A99B3}" destId="{D2991EB0-D76A-4475-9FD1-ABDD21B90BD7}" srcOrd="1" destOrd="0" presId="urn:microsoft.com/office/officeart/2005/8/layout/vList5"/>
    <dgm:cxn modelId="{89720B36-184F-4B2C-9742-7F3EA2646855}" type="presParOf" srcId="{B4FA3CAB-29B7-4F78-BF81-1C42E9B3D68E}" destId="{9C97D420-1B67-466D-98BB-F067B9E9CC6C}" srcOrd="1" destOrd="0" presId="urn:microsoft.com/office/officeart/2005/8/layout/vList5"/>
    <dgm:cxn modelId="{793AADE6-30A0-45E1-87A1-54393C59C664}" type="presParOf" srcId="{B4FA3CAB-29B7-4F78-BF81-1C42E9B3D68E}" destId="{C6FE2120-6A94-4582-9A48-CFB7FCEB03D0}" srcOrd="2" destOrd="0" presId="urn:microsoft.com/office/officeart/2005/8/layout/vList5"/>
    <dgm:cxn modelId="{7E3495B4-714C-42B7-9FAC-C8F48673BCE8}" type="presParOf" srcId="{C6FE2120-6A94-4582-9A48-CFB7FCEB03D0}" destId="{DED37A70-2D81-433A-81A9-58C0C9707F66}" srcOrd="0" destOrd="0" presId="urn:microsoft.com/office/officeart/2005/8/layout/vList5"/>
    <dgm:cxn modelId="{B8EFFB49-9969-49B4-940B-C9DC3C96F89C}" type="presParOf" srcId="{C6FE2120-6A94-4582-9A48-CFB7FCEB03D0}" destId="{AEA00171-46FC-4F5D-8F68-1B095EBB5022}" srcOrd="1" destOrd="0" presId="urn:microsoft.com/office/officeart/2005/8/layout/vList5"/>
    <dgm:cxn modelId="{D05A7C31-C056-4783-9097-41716DB312C2}" type="presParOf" srcId="{B4FA3CAB-29B7-4F78-BF81-1C42E9B3D68E}" destId="{E52534DF-3940-4A27-9C28-F1195C40B62B}" srcOrd="3" destOrd="0" presId="urn:microsoft.com/office/officeart/2005/8/layout/vList5"/>
    <dgm:cxn modelId="{5BCC2D70-899F-4396-AEC2-71D081DACC4E}" type="presParOf" srcId="{B4FA3CAB-29B7-4F78-BF81-1C42E9B3D68E}" destId="{CE16F84F-D464-4C5F-B30E-F17D851539E1}" srcOrd="4" destOrd="0" presId="urn:microsoft.com/office/officeart/2005/8/layout/vList5"/>
    <dgm:cxn modelId="{683B4ECA-940A-4D32-967E-59E7D16D569A}" type="presParOf" srcId="{CE16F84F-D464-4C5F-B30E-F17D851539E1}" destId="{D0A7D23B-B44B-4BF1-A417-9B3D0975C140}" srcOrd="0" destOrd="0" presId="urn:microsoft.com/office/officeart/2005/8/layout/vList5"/>
    <dgm:cxn modelId="{7778970D-D133-4CF2-8278-9022FE836781}" type="presParOf" srcId="{CE16F84F-D464-4C5F-B30E-F17D851539E1}" destId="{ADD70FC6-2138-4507-BF9A-16EBD7A0BDED}" srcOrd="1" destOrd="0" presId="urn:microsoft.com/office/officeart/2005/8/layout/vList5"/>
    <dgm:cxn modelId="{5C81C066-596E-4A3E-9127-AB9E961037BE}" type="presParOf" srcId="{B4FA3CAB-29B7-4F78-BF81-1C42E9B3D68E}" destId="{807E0BAA-1D5A-4D3A-A7AB-603296D36E78}" srcOrd="5" destOrd="0" presId="urn:microsoft.com/office/officeart/2005/8/layout/vList5"/>
    <dgm:cxn modelId="{2BCA0047-FE08-47BB-B603-9ED7B7AB9B46}" type="presParOf" srcId="{B4FA3CAB-29B7-4F78-BF81-1C42E9B3D68E}" destId="{12061BEB-B28C-49C2-A740-2B593BCAFD9C}" srcOrd="6" destOrd="0" presId="urn:microsoft.com/office/officeart/2005/8/layout/vList5"/>
    <dgm:cxn modelId="{CA97AFD7-77CC-4129-A50B-05B855862888}" type="presParOf" srcId="{12061BEB-B28C-49C2-A740-2B593BCAFD9C}" destId="{6578374B-E0F3-49A6-9701-37B54F7604A8}" srcOrd="0" destOrd="0" presId="urn:microsoft.com/office/officeart/2005/8/layout/vList5"/>
    <dgm:cxn modelId="{031AB3DF-53B8-4FB0-AA3B-DCD16A720B67}" type="presParOf" srcId="{12061BEB-B28C-49C2-A740-2B593BCAFD9C}" destId="{4A1873B4-CA25-4F84-B68F-281E03C2FBBA}" srcOrd="1" destOrd="0" presId="urn:microsoft.com/office/officeart/2005/8/layout/vList5"/>
    <dgm:cxn modelId="{9F841D9E-7458-42B4-97F1-8C642E85048A}" type="presParOf" srcId="{B4FA3CAB-29B7-4F78-BF81-1C42E9B3D68E}" destId="{EB668D97-6962-4827-828D-5376C0CF4345}" srcOrd="7" destOrd="0" presId="urn:microsoft.com/office/officeart/2005/8/layout/vList5"/>
    <dgm:cxn modelId="{F7538099-F7F8-48ED-BD14-BB3ACE47EE8D}" type="presParOf" srcId="{B4FA3CAB-29B7-4F78-BF81-1C42E9B3D68E}" destId="{9BBFFB7F-6228-4935-8C31-8D5525FBB4DC}" srcOrd="8" destOrd="0" presId="urn:microsoft.com/office/officeart/2005/8/layout/vList5"/>
    <dgm:cxn modelId="{9436CB74-8522-42AA-920E-01280D74C680}" type="presParOf" srcId="{9BBFFB7F-6228-4935-8C31-8D5525FBB4DC}" destId="{56A18802-0673-4E16-8DD5-B6383BA46728}" srcOrd="0" destOrd="0" presId="urn:microsoft.com/office/officeart/2005/8/layout/vList5"/>
    <dgm:cxn modelId="{2E6D9F60-1200-4BE9-8AA1-561EB2263106}" type="presParOf" srcId="{9BBFFB7F-6228-4935-8C31-8D5525FBB4DC}" destId="{B45E5271-6F3B-430C-9B1F-A177E4824254}" srcOrd="1" destOrd="0" presId="urn:microsoft.com/office/officeart/2005/8/layout/vList5"/>
    <dgm:cxn modelId="{26E3475E-CD99-48B2-AD5E-B73F99D21125}" type="presParOf" srcId="{B4FA3CAB-29B7-4F78-BF81-1C42E9B3D68E}" destId="{ED0AE8C8-7E3E-4C30-990F-443A66EC8F7E}" srcOrd="9" destOrd="0" presId="urn:microsoft.com/office/officeart/2005/8/layout/vList5"/>
    <dgm:cxn modelId="{AB60CD9A-7DB2-408C-98F5-B9636A29515A}" type="presParOf" srcId="{B4FA3CAB-29B7-4F78-BF81-1C42E9B3D68E}" destId="{CA791572-0C7E-4D84-985C-A1F13AEE242A}" srcOrd="10" destOrd="0" presId="urn:microsoft.com/office/officeart/2005/8/layout/vList5"/>
    <dgm:cxn modelId="{A8A9F267-04FA-4E93-B548-93D538485EB3}" type="presParOf" srcId="{CA791572-0C7E-4D84-985C-A1F13AEE242A}" destId="{9153207F-08EC-4B78-82B3-FAA0A69545C9}" srcOrd="0" destOrd="0" presId="urn:microsoft.com/office/officeart/2005/8/layout/vList5"/>
    <dgm:cxn modelId="{4306624C-0720-4313-9399-993DE309CE5A}" type="presParOf" srcId="{CA791572-0C7E-4D84-985C-A1F13AEE242A}" destId="{004F5CF1-244E-417C-BBE9-65AB73F16036}" srcOrd="1" destOrd="0" presId="urn:microsoft.com/office/officeart/2005/8/layout/vList5"/>
    <dgm:cxn modelId="{891C074E-6F25-4CAA-874D-19B3AB60F2AC}" type="presParOf" srcId="{B4FA3CAB-29B7-4F78-BF81-1C42E9B3D68E}" destId="{4048EFC5-4508-44E8-9A49-3804CEA9E3D3}" srcOrd="11" destOrd="0" presId="urn:microsoft.com/office/officeart/2005/8/layout/vList5"/>
    <dgm:cxn modelId="{838AB65A-7AB1-4709-A6B1-ED038AD623D9}" type="presParOf" srcId="{B4FA3CAB-29B7-4F78-BF81-1C42E9B3D68E}" destId="{67920DE9-69F2-4FF7-804F-910B75D30CC7}" srcOrd="12" destOrd="0" presId="urn:microsoft.com/office/officeart/2005/8/layout/vList5"/>
    <dgm:cxn modelId="{E5151FC6-7D56-4B59-BB6D-92D6AFD48AEF}" type="presParOf" srcId="{67920DE9-69F2-4FF7-804F-910B75D30CC7}" destId="{5D17953E-5D7D-43CA-888D-17FAA66C4C78}" srcOrd="0" destOrd="0" presId="urn:microsoft.com/office/officeart/2005/8/layout/vList5"/>
    <dgm:cxn modelId="{E10A4AF1-1BE6-4546-8A4D-01CD16ADEC20}" type="presParOf" srcId="{67920DE9-69F2-4FF7-804F-910B75D30CC7}" destId="{692BD49E-6711-47BD-819F-FC5C59F6CE80}" srcOrd="1" destOrd="0" presId="urn:microsoft.com/office/officeart/2005/8/layout/vList5"/>
    <dgm:cxn modelId="{1821FB51-AD05-4F9A-8C06-34AA853DD7C4}" type="presParOf" srcId="{B4FA3CAB-29B7-4F78-BF81-1C42E9B3D68E}" destId="{F45998B9-D80B-4266-B976-5CCC856EB90E}" srcOrd="13" destOrd="0" presId="urn:microsoft.com/office/officeart/2005/8/layout/vList5"/>
    <dgm:cxn modelId="{14334F01-9292-4BCF-B2BE-C9EA07A0129A}" type="presParOf" srcId="{B4FA3CAB-29B7-4F78-BF81-1C42E9B3D68E}" destId="{2FA4B078-6DE1-4253-B8CD-809371142762}" srcOrd="14" destOrd="0" presId="urn:microsoft.com/office/officeart/2005/8/layout/vList5"/>
    <dgm:cxn modelId="{2B8F2C7E-38A4-4D19-B2D5-54B50C8A4505}" type="presParOf" srcId="{2FA4B078-6DE1-4253-B8CD-809371142762}" destId="{6D405247-A2D1-46F0-AB28-838CBC9615FB}" srcOrd="0" destOrd="0" presId="urn:microsoft.com/office/officeart/2005/8/layout/vList5"/>
    <dgm:cxn modelId="{55FF6579-2095-4FDD-9853-D8CAB2145E72}" type="presParOf" srcId="{2FA4B078-6DE1-4253-B8CD-809371142762}" destId="{812B1B61-71A2-4175-A66C-7916B4E172A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2FB4F7-678C-46CC-BEA4-121CD4FA3CC3}" type="doc">
      <dgm:prSet loTypeId="urn:microsoft.com/office/officeart/2005/8/layout/lProcess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7347AAE-E715-4EC5-9C6B-4BFE59FE2B32}">
      <dgm:prSet phldrT="[Текст]" custT="1"/>
      <dgm:spPr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shade val="51000"/>
                <a:satMod val="130000"/>
                <a:alpha val="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shade val="93000"/>
                <a:satMod val="130000"/>
                <a:alpha val="39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11,6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890B2B-691D-443E-AC34-E5907CD035DC}" type="parTrans" cxnId="{7A68C0DC-AFFD-45F1-9CBC-52849B1F4F0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1D270-D823-4C5F-B01E-2CA8252A7777}" type="sibTrans" cxnId="{7A68C0DC-AFFD-45F1-9CBC-52849B1F4F0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5B5ACA-9194-439A-8190-A322A8586834}">
      <dgm:prSet phldrT="[Текст]" custT="1"/>
      <dgm:spPr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shade val="51000"/>
                <a:satMod val="130000"/>
                <a:alpha val="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shade val="93000"/>
                <a:satMod val="130000"/>
                <a:alpha val="51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17,8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8B17C-09D9-410A-B058-A81119099D18}" type="parTrans" cxnId="{02F71118-6A6B-4E90-9E16-4A825E9BEE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9CE017-BB62-444D-B7DC-4CB03EF3E67C}" type="sibTrans" cxnId="{02F71118-6A6B-4E90-9E16-4A825E9BEE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2B09BE-C06E-474D-886D-60AFBD362943}">
      <dgm:prSet phldrT="[Текст]" custT="1"/>
      <dgm:spPr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shade val="51000"/>
                <a:satMod val="130000"/>
                <a:alpha val="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shade val="93000"/>
                <a:satMod val="130000"/>
                <a:alpha val="45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7,1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26798-FD58-4124-91E9-0E7A31EF404F}" type="parTrans" cxnId="{F6B90214-0892-4EAB-AA80-1F220C520B0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75F1DE-FF94-481B-86D4-8D84346BAE59}" type="sibTrans" cxnId="{F6B90214-0892-4EAB-AA80-1F220C520B0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624043-612A-48C5-873A-957B3A4A869A}">
      <dgm:prSet custT="1"/>
      <dgm:spPr>
        <a:gradFill rotWithShape="0">
          <a:gsLst>
            <a:gs pos="0">
              <a:srgbClr val="9FFFCA"/>
            </a:gs>
            <a:gs pos="80000">
              <a:srgbClr val="9FFFCA"/>
            </a:gs>
            <a:gs pos="100000">
              <a:srgbClr val="9FFFCA"/>
            </a:gs>
          </a:gsLst>
          <a:lin ang="16200000" scaled="0"/>
        </a:gradFill>
      </dgm:spPr>
      <dgm:t>
        <a:bodyPr/>
        <a:lstStyle/>
        <a:p>
          <a:pPr algn="l"/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Ремонт инженерной </a:t>
          </a:r>
          <a:r>
            <a:rPr lang="ru-RU" sz="1600" b="1" dirty="0" err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инфраструк</a:t>
          </a:r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-туры</a:t>
          </a:r>
          <a:endParaRPr lang="ru-RU" sz="16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CD625F-A782-4DFF-AD0E-087D2A0C0B2E}" type="parTrans" cxnId="{EF553EEE-9CDF-42BA-A3CB-E2144E6608C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6D7F8C-07E7-4F89-A862-E33226D6C503}" type="sibTrans" cxnId="{EF553EEE-9CDF-42BA-A3CB-E2144E6608C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E32667-572D-47E6-A15D-6D85E937C40C}">
      <dgm:prSet custT="1"/>
      <dgm:spPr>
        <a:gradFill rotWithShape="0">
          <a:gsLst>
            <a:gs pos="0">
              <a:srgbClr val="B3FFFF"/>
            </a:gs>
            <a:gs pos="80000">
              <a:srgbClr val="CCFFFF"/>
            </a:gs>
            <a:gs pos="100000">
              <a:srgbClr val="C5E1E9"/>
            </a:gs>
          </a:gsLst>
        </a:gradFill>
      </dgm:spPr>
      <dgm:t>
        <a:bodyPr/>
        <a:lstStyle/>
        <a:p>
          <a:pPr algn="l"/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Ремонт помещений</a:t>
          </a:r>
          <a:endParaRPr lang="ru-RU" sz="16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261F41-C358-4105-9207-543408DF5AB6}" type="parTrans" cxnId="{05823A7F-A485-4D31-B0EA-F8D66F13A7FF}">
      <dgm:prSet/>
      <dgm:spPr/>
      <dgm:t>
        <a:bodyPr/>
        <a:lstStyle/>
        <a:p>
          <a:endParaRPr lang="ru-RU"/>
        </a:p>
      </dgm:t>
    </dgm:pt>
    <dgm:pt modelId="{2DE63AC0-C8B6-49AB-9129-7FD33833C4D4}" type="sibTrans" cxnId="{05823A7F-A485-4D31-B0EA-F8D66F13A7FF}">
      <dgm:prSet/>
      <dgm:spPr/>
      <dgm:t>
        <a:bodyPr/>
        <a:lstStyle/>
        <a:p>
          <a:endParaRPr lang="ru-RU"/>
        </a:p>
      </dgm:t>
    </dgm:pt>
    <dgm:pt modelId="{5FA49243-F94B-4F1F-BF69-9E4914FAD0C2}">
      <dgm:prSet custT="1"/>
      <dgm:spPr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shade val="51000"/>
                <a:satMod val="130000"/>
                <a:alpha val="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shade val="93000"/>
                <a:satMod val="130000"/>
                <a:alpha val="45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3,5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B7C297-5CBD-4946-9263-2B5736CCC878}" type="parTrans" cxnId="{CCE20141-BA2B-42A5-B8A4-0D7F14AA445F}">
      <dgm:prSet/>
      <dgm:spPr/>
      <dgm:t>
        <a:bodyPr/>
        <a:lstStyle/>
        <a:p>
          <a:endParaRPr lang="ru-RU"/>
        </a:p>
      </dgm:t>
    </dgm:pt>
    <dgm:pt modelId="{F09F6A94-8238-49BA-92B3-56A680C9C882}" type="sibTrans" cxnId="{CCE20141-BA2B-42A5-B8A4-0D7F14AA445F}">
      <dgm:prSet/>
      <dgm:spPr/>
      <dgm:t>
        <a:bodyPr/>
        <a:lstStyle/>
        <a:p>
          <a:endParaRPr lang="ru-RU"/>
        </a:p>
      </dgm:t>
    </dgm:pt>
    <dgm:pt modelId="{2E5E7045-1850-4F3C-87C6-A2B63EE048D7}">
      <dgm:prSet custT="1"/>
      <dgm:spPr>
        <a:gradFill rotWithShape="0">
          <a:gsLst>
            <a:gs pos="0">
              <a:srgbClr val="C3D7FF"/>
            </a:gs>
            <a:gs pos="80000">
              <a:srgbClr val="C3D7FF"/>
            </a:gs>
            <a:gs pos="100000">
              <a:schemeClr val="accent1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ПСД, выполнение работ по замене АПС и СОУЭ</a:t>
          </a:r>
          <a:endParaRPr lang="ru-RU" sz="16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08C539-ABF5-4FFA-86E2-EF54E8A0408E}" type="parTrans" cxnId="{050E6051-1FBC-47DA-91FF-39E22AF7892A}">
      <dgm:prSet/>
      <dgm:spPr/>
      <dgm:t>
        <a:bodyPr/>
        <a:lstStyle/>
        <a:p>
          <a:endParaRPr lang="ru-RU"/>
        </a:p>
      </dgm:t>
    </dgm:pt>
    <dgm:pt modelId="{8124E17D-FBBC-47CC-BF33-524DC1797067}" type="sibTrans" cxnId="{050E6051-1FBC-47DA-91FF-39E22AF7892A}">
      <dgm:prSet/>
      <dgm:spPr/>
      <dgm:t>
        <a:bodyPr/>
        <a:lstStyle/>
        <a:p>
          <a:endParaRPr lang="ru-RU"/>
        </a:p>
      </dgm:t>
    </dgm:pt>
    <dgm:pt modelId="{EC5AC5FB-A08C-4D96-ACDF-E800F64D420B}">
      <dgm:prSet custT="1"/>
      <dgm:spPr>
        <a:gradFill rotWithShape="0">
          <a:gsLst>
            <a:gs pos="0">
              <a:srgbClr val="C8E3C3"/>
            </a:gs>
            <a:gs pos="80000">
              <a:srgbClr val="C8E3C3"/>
            </a:gs>
            <a:gs pos="100000">
              <a:srgbClr val="9ED561"/>
            </a:gs>
          </a:gsLst>
        </a:gradFill>
      </dgm:spPr>
      <dgm:t>
        <a:bodyPr/>
        <a:lstStyle/>
        <a:p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Обустройство прилегающих территорий </a:t>
          </a:r>
          <a:endParaRPr lang="ru-RU" sz="16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AAE8A7-E281-459B-B105-D93F4DBFBE1E}" type="parTrans" cxnId="{D6F0F6F5-1018-439A-8294-C28B0F7480A9}">
      <dgm:prSet/>
      <dgm:spPr/>
      <dgm:t>
        <a:bodyPr/>
        <a:lstStyle/>
        <a:p>
          <a:endParaRPr lang="ru-RU"/>
        </a:p>
      </dgm:t>
    </dgm:pt>
    <dgm:pt modelId="{1868717A-2622-4870-A530-D7CE0EC831FF}" type="sibTrans" cxnId="{D6F0F6F5-1018-439A-8294-C28B0F7480A9}">
      <dgm:prSet/>
      <dgm:spPr/>
      <dgm:t>
        <a:bodyPr/>
        <a:lstStyle/>
        <a:p>
          <a:endParaRPr lang="ru-RU"/>
        </a:p>
      </dgm:t>
    </dgm:pt>
    <dgm:pt modelId="{678EADB8-C3CA-450A-9702-F8C4DC0F8888}" type="pres">
      <dgm:prSet presAssocID="{542FB4F7-678C-46CC-BEA4-121CD4FA3CC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051D9A-C496-4BF8-A897-7FC6797625A4}" type="pres">
      <dgm:prSet presAssocID="{77347AAE-E715-4EC5-9C6B-4BFE59FE2B32}" presName="compNode" presStyleCnt="0"/>
      <dgm:spPr/>
    </dgm:pt>
    <dgm:pt modelId="{81B02450-2DFF-4E75-96D6-FB98235D36BE}" type="pres">
      <dgm:prSet presAssocID="{77347AAE-E715-4EC5-9C6B-4BFE59FE2B32}" presName="aNode" presStyleLbl="bgShp" presStyleIdx="0" presStyleCnt="4"/>
      <dgm:spPr/>
      <dgm:t>
        <a:bodyPr/>
        <a:lstStyle/>
        <a:p>
          <a:endParaRPr lang="ru-RU"/>
        </a:p>
      </dgm:t>
    </dgm:pt>
    <dgm:pt modelId="{AA2ACEEC-073E-4275-B007-72D38370A0AA}" type="pres">
      <dgm:prSet presAssocID="{77347AAE-E715-4EC5-9C6B-4BFE59FE2B32}" presName="textNode" presStyleLbl="bgShp" presStyleIdx="0" presStyleCnt="4"/>
      <dgm:spPr/>
      <dgm:t>
        <a:bodyPr/>
        <a:lstStyle/>
        <a:p>
          <a:endParaRPr lang="ru-RU"/>
        </a:p>
      </dgm:t>
    </dgm:pt>
    <dgm:pt modelId="{B431851D-B64B-445F-AE30-1042241F677B}" type="pres">
      <dgm:prSet presAssocID="{77347AAE-E715-4EC5-9C6B-4BFE59FE2B32}" presName="compChildNode" presStyleCnt="0"/>
      <dgm:spPr/>
    </dgm:pt>
    <dgm:pt modelId="{5D51C648-7B2D-4405-ABEA-4C3FE8322ABC}" type="pres">
      <dgm:prSet presAssocID="{77347AAE-E715-4EC5-9C6B-4BFE59FE2B32}" presName="theInnerList" presStyleCnt="0"/>
      <dgm:spPr/>
    </dgm:pt>
    <dgm:pt modelId="{D7880835-6ACB-4323-B12B-F25E3B5D4909}" type="pres">
      <dgm:prSet presAssocID="{43624043-612A-48C5-873A-957B3A4A869A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FD0CC6-B474-4627-8E7C-00FDDC00B170}" type="pres">
      <dgm:prSet presAssocID="{77347AAE-E715-4EC5-9C6B-4BFE59FE2B32}" presName="aSpace" presStyleCnt="0"/>
      <dgm:spPr/>
    </dgm:pt>
    <dgm:pt modelId="{F00D4DE3-DE51-40DA-805B-AD053E48546F}" type="pres">
      <dgm:prSet presAssocID="{D65B5ACA-9194-439A-8190-A322A8586834}" presName="compNode" presStyleCnt="0"/>
      <dgm:spPr/>
    </dgm:pt>
    <dgm:pt modelId="{B1BB8E75-28BE-4D94-B5F9-A84F2E1F73EF}" type="pres">
      <dgm:prSet presAssocID="{D65B5ACA-9194-439A-8190-A322A8586834}" presName="aNode" presStyleLbl="bgShp" presStyleIdx="1" presStyleCnt="4"/>
      <dgm:spPr/>
      <dgm:t>
        <a:bodyPr/>
        <a:lstStyle/>
        <a:p>
          <a:endParaRPr lang="ru-RU"/>
        </a:p>
      </dgm:t>
    </dgm:pt>
    <dgm:pt modelId="{1BCAF634-4D47-484B-B9DA-79EF1A54989E}" type="pres">
      <dgm:prSet presAssocID="{D65B5ACA-9194-439A-8190-A322A8586834}" presName="textNode" presStyleLbl="bgShp" presStyleIdx="1" presStyleCnt="4"/>
      <dgm:spPr/>
      <dgm:t>
        <a:bodyPr/>
        <a:lstStyle/>
        <a:p>
          <a:endParaRPr lang="ru-RU"/>
        </a:p>
      </dgm:t>
    </dgm:pt>
    <dgm:pt modelId="{20CF9162-E541-4B90-BB40-9B3C46A10508}" type="pres">
      <dgm:prSet presAssocID="{D65B5ACA-9194-439A-8190-A322A8586834}" presName="compChildNode" presStyleCnt="0"/>
      <dgm:spPr/>
    </dgm:pt>
    <dgm:pt modelId="{74ACE29B-72E4-4381-8AA1-4AF7044EE3AA}" type="pres">
      <dgm:prSet presAssocID="{D65B5ACA-9194-439A-8190-A322A8586834}" presName="theInnerList" presStyleCnt="0"/>
      <dgm:spPr/>
    </dgm:pt>
    <dgm:pt modelId="{A57EA6E3-BA3E-4D1B-A00A-331508E38EE1}" type="pres">
      <dgm:prSet presAssocID="{9AE32667-572D-47E6-A15D-6D85E937C40C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D0D2F-2391-4758-A44F-0F9824ED18AE}" type="pres">
      <dgm:prSet presAssocID="{D65B5ACA-9194-439A-8190-A322A8586834}" presName="aSpace" presStyleCnt="0"/>
      <dgm:spPr/>
    </dgm:pt>
    <dgm:pt modelId="{C37EB562-E82A-4B62-BB4E-AA71D6D92A9A}" type="pres">
      <dgm:prSet presAssocID="{322B09BE-C06E-474D-886D-60AFBD362943}" presName="compNode" presStyleCnt="0"/>
      <dgm:spPr/>
    </dgm:pt>
    <dgm:pt modelId="{5F11CC43-46DC-41A3-9F32-6F6E1CCBD21C}" type="pres">
      <dgm:prSet presAssocID="{322B09BE-C06E-474D-886D-60AFBD362943}" presName="aNode" presStyleLbl="bgShp" presStyleIdx="2" presStyleCnt="4"/>
      <dgm:spPr/>
      <dgm:t>
        <a:bodyPr/>
        <a:lstStyle/>
        <a:p>
          <a:endParaRPr lang="ru-RU"/>
        </a:p>
      </dgm:t>
    </dgm:pt>
    <dgm:pt modelId="{5DB8747E-04D3-45B3-9493-500DB161D886}" type="pres">
      <dgm:prSet presAssocID="{322B09BE-C06E-474D-886D-60AFBD362943}" presName="textNode" presStyleLbl="bgShp" presStyleIdx="2" presStyleCnt="4"/>
      <dgm:spPr/>
      <dgm:t>
        <a:bodyPr/>
        <a:lstStyle/>
        <a:p>
          <a:endParaRPr lang="ru-RU"/>
        </a:p>
      </dgm:t>
    </dgm:pt>
    <dgm:pt modelId="{5C395370-5F4B-41B8-9CB1-802CFD3DBD69}" type="pres">
      <dgm:prSet presAssocID="{322B09BE-C06E-474D-886D-60AFBD362943}" presName="compChildNode" presStyleCnt="0"/>
      <dgm:spPr/>
    </dgm:pt>
    <dgm:pt modelId="{0AD0BE38-86FC-463D-9859-17C1D0523C21}" type="pres">
      <dgm:prSet presAssocID="{322B09BE-C06E-474D-886D-60AFBD362943}" presName="theInnerList" presStyleCnt="0"/>
      <dgm:spPr/>
    </dgm:pt>
    <dgm:pt modelId="{63D87E3E-96D3-4DBA-849E-4EB5E8D3E705}" type="pres">
      <dgm:prSet presAssocID="{2E5E7045-1850-4F3C-87C6-A2B63EE048D7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F57339-2CFD-42BF-965C-78E0DFC55FEF}" type="pres">
      <dgm:prSet presAssocID="{322B09BE-C06E-474D-886D-60AFBD362943}" presName="aSpace" presStyleCnt="0"/>
      <dgm:spPr/>
    </dgm:pt>
    <dgm:pt modelId="{321EBF3B-C97B-47E7-9EFA-25BF4AA269EA}" type="pres">
      <dgm:prSet presAssocID="{5FA49243-F94B-4F1F-BF69-9E4914FAD0C2}" presName="compNode" presStyleCnt="0"/>
      <dgm:spPr/>
    </dgm:pt>
    <dgm:pt modelId="{8507DE3B-EE97-4DC8-9046-DDFCE56AE5AC}" type="pres">
      <dgm:prSet presAssocID="{5FA49243-F94B-4F1F-BF69-9E4914FAD0C2}" presName="aNode" presStyleLbl="bgShp" presStyleIdx="3" presStyleCnt="4"/>
      <dgm:spPr/>
      <dgm:t>
        <a:bodyPr/>
        <a:lstStyle/>
        <a:p>
          <a:endParaRPr lang="ru-RU"/>
        </a:p>
      </dgm:t>
    </dgm:pt>
    <dgm:pt modelId="{9BAE929C-55B6-4A13-BE91-2562EF95E26B}" type="pres">
      <dgm:prSet presAssocID="{5FA49243-F94B-4F1F-BF69-9E4914FAD0C2}" presName="textNode" presStyleLbl="bgShp" presStyleIdx="3" presStyleCnt="4"/>
      <dgm:spPr/>
      <dgm:t>
        <a:bodyPr/>
        <a:lstStyle/>
        <a:p>
          <a:endParaRPr lang="ru-RU"/>
        </a:p>
      </dgm:t>
    </dgm:pt>
    <dgm:pt modelId="{8CA8BFCC-5451-4C03-912B-2E4842CFFDB5}" type="pres">
      <dgm:prSet presAssocID="{5FA49243-F94B-4F1F-BF69-9E4914FAD0C2}" presName="compChildNode" presStyleCnt="0"/>
      <dgm:spPr/>
    </dgm:pt>
    <dgm:pt modelId="{52FE8B8B-40F5-473B-9332-96A65DF4F547}" type="pres">
      <dgm:prSet presAssocID="{5FA49243-F94B-4F1F-BF69-9E4914FAD0C2}" presName="theInnerList" presStyleCnt="0"/>
      <dgm:spPr/>
    </dgm:pt>
    <dgm:pt modelId="{BDAB32E1-B2C9-42A8-9399-19A7F80A1CB7}" type="pres">
      <dgm:prSet presAssocID="{EC5AC5FB-A08C-4D96-ACDF-E800F64D420B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553EEE-9CDF-42BA-A3CB-E2144E6608C6}" srcId="{77347AAE-E715-4EC5-9C6B-4BFE59FE2B32}" destId="{43624043-612A-48C5-873A-957B3A4A869A}" srcOrd="0" destOrd="0" parTransId="{9ECD625F-A782-4DFF-AD0E-087D2A0C0B2E}" sibTransId="{D56D7F8C-07E7-4F89-A862-E33226D6C503}"/>
    <dgm:cxn modelId="{05823A7F-A485-4D31-B0EA-F8D66F13A7FF}" srcId="{D65B5ACA-9194-439A-8190-A322A8586834}" destId="{9AE32667-572D-47E6-A15D-6D85E937C40C}" srcOrd="0" destOrd="0" parTransId="{AB261F41-C358-4105-9207-543408DF5AB6}" sibTransId="{2DE63AC0-C8B6-49AB-9129-7FD33833C4D4}"/>
    <dgm:cxn modelId="{301E947E-2E47-49F9-804A-F4B99F22787A}" type="presOf" srcId="{77347AAE-E715-4EC5-9C6B-4BFE59FE2B32}" destId="{AA2ACEEC-073E-4275-B007-72D38370A0AA}" srcOrd="1" destOrd="0" presId="urn:microsoft.com/office/officeart/2005/8/layout/lProcess2"/>
    <dgm:cxn modelId="{F6B90214-0892-4EAB-AA80-1F220C520B03}" srcId="{542FB4F7-678C-46CC-BEA4-121CD4FA3CC3}" destId="{322B09BE-C06E-474D-886D-60AFBD362943}" srcOrd="2" destOrd="0" parTransId="{3C226798-FD58-4124-91E9-0E7A31EF404F}" sibTransId="{B275F1DE-FF94-481B-86D4-8D84346BAE59}"/>
    <dgm:cxn modelId="{7A68C0DC-AFFD-45F1-9CBC-52849B1F4F08}" srcId="{542FB4F7-678C-46CC-BEA4-121CD4FA3CC3}" destId="{77347AAE-E715-4EC5-9C6B-4BFE59FE2B32}" srcOrd="0" destOrd="0" parTransId="{33890B2B-691D-443E-AC34-E5907CD035DC}" sibTransId="{41D1D270-D823-4C5F-B01E-2CA8252A7777}"/>
    <dgm:cxn modelId="{4F5F2E2E-EFFE-4D6E-9AEC-5004A42CBEDB}" type="presOf" srcId="{5FA49243-F94B-4F1F-BF69-9E4914FAD0C2}" destId="{8507DE3B-EE97-4DC8-9046-DDFCE56AE5AC}" srcOrd="0" destOrd="0" presId="urn:microsoft.com/office/officeart/2005/8/layout/lProcess2"/>
    <dgm:cxn modelId="{D4107768-78EF-4325-BD3D-E8FDBBDF1DC9}" type="presOf" srcId="{9AE32667-572D-47E6-A15D-6D85E937C40C}" destId="{A57EA6E3-BA3E-4D1B-A00A-331508E38EE1}" srcOrd="0" destOrd="0" presId="urn:microsoft.com/office/officeart/2005/8/layout/lProcess2"/>
    <dgm:cxn modelId="{C72A7F96-7178-444E-8B4E-3F4D8F612738}" type="presOf" srcId="{322B09BE-C06E-474D-886D-60AFBD362943}" destId="{5DB8747E-04D3-45B3-9493-500DB161D886}" srcOrd="1" destOrd="0" presId="urn:microsoft.com/office/officeart/2005/8/layout/lProcess2"/>
    <dgm:cxn modelId="{062209C3-AB00-43B9-AF0F-392F2390D44D}" type="presOf" srcId="{EC5AC5FB-A08C-4D96-ACDF-E800F64D420B}" destId="{BDAB32E1-B2C9-42A8-9399-19A7F80A1CB7}" srcOrd="0" destOrd="0" presId="urn:microsoft.com/office/officeart/2005/8/layout/lProcess2"/>
    <dgm:cxn modelId="{6CA02E7C-D30A-468E-9437-E7BF37CE9120}" type="presOf" srcId="{322B09BE-C06E-474D-886D-60AFBD362943}" destId="{5F11CC43-46DC-41A3-9F32-6F6E1CCBD21C}" srcOrd="0" destOrd="0" presId="urn:microsoft.com/office/officeart/2005/8/layout/lProcess2"/>
    <dgm:cxn modelId="{193E82C4-D17B-47A0-A7CB-D301B3E1912B}" type="presOf" srcId="{2E5E7045-1850-4F3C-87C6-A2B63EE048D7}" destId="{63D87E3E-96D3-4DBA-849E-4EB5E8D3E705}" srcOrd="0" destOrd="0" presId="urn:microsoft.com/office/officeart/2005/8/layout/lProcess2"/>
    <dgm:cxn modelId="{F9E05291-095B-44B9-B14D-08A37EF92170}" type="presOf" srcId="{542FB4F7-678C-46CC-BEA4-121CD4FA3CC3}" destId="{678EADB8-C3CA-450A-9702-F8C4DC0F8888}" srcOrd="0" destOrd="0" presId="urn:microsoft.com/office/officeart/2005/8/layout/lProcess2"/>
    <dgm:cxn modelId="{D6F0F6F5-1018-439A-8294-C28B0F7480A9}" srcId="{5FA49243-F94B-4F1F-BF69-9E4914FAD0C2}" destId="{EC5AC5FB-A08C-4D96-ACDF-E800F64D420B}" srcOrd="0" destOrd="0" parTransId="{0EAAE8A7-E281-459B-B105-D93F4DBFBE1E}" sibTransId="{1868717A-2622-4870-A530-D7CE0EC831FF}"/>
    <dgm:cxn modelId="{0FFFD8D9-8432-4FBA-B7F8-C1F10F86BDC9}" type="presOf" srcId="{D65B5ACA-9194-439A-8190-A322A8586834}" destId="{B1BB8E75-28BE-4D94-B5F9-A84F2E1F73EF}" srcOrd="0" destOrd="0" presId="urn:microsoft.com/office/officeart/2005/8/layout/lProcess2"/>
    <dgm:cxn modelId="{CCE20141-BA2B-42A5-B8A4-0D7F14AA445F}" srcId="{542FB4F7-678C-46CC-BEA4-121CD4FA3CC3}" destId="{5FA49243-F94B-4F1F-BF69-9E4914FAD0C2}" srcOrd="3" destOrd="0" parTransId="{DAB7C297-5CBD-4946-9263-2B5736CCC878}" sibTransId="{F09F6A94-8238-49BA-92B3-56A680C9C882}"/>
    <dgm:cxn modelId="{AF63129C-D52B-460A-B07F-B2414D7F66E6}" type="presOf" srcId="{77347AAE-E715-4EC5-9C6B-4BFE59FE2B32}" destId="{81B02450-2DFF-4E75-96D6-FB98235D36BE}" srcOrd="0" destOrd="0" presId="urn:microsoft.com/office/officeart/2005/8/layout/lProcess2"/>
    <dgm:cxn modelId="{8FCC1690-7EB1-424F-B138-72596869CCF2}" type="presOf" srcId="{5FA49243-F94B-4F1F-BF69-9E4914FAD0C2}" destId="{9BAE929C-55B6-4A13-BE91-2562EF95E26B}" srcOrd="1" destOrd="0" presId="urn:microsoft.com/office/officeart/2005/8/layout/lProcess2"/>
    <dgm:cxn modelId="{050E6051-1FBC-47DA-91FF-39E22AF7892A}" srcId="{322B09BE-C06E-474D-886D-60AFBD362943}" destId="{2E5E7045-1850-4F3C-87C6-A2B63EE048D7}" srcOrd="0" destOrd="0" parTransId="{C908C539-ABF5-4FFA-86E2-EF54E8A0408E}" sibTransId="{8124E17D-FBBC-47CC-BF33-524DC1797067}"/>
    <dgm:cxn modelId="{88743BDF-B81A-463C-AED7-6EAB58420C04}" type="presOf" srcId="{43624043-612A-48C5-873A-957B3A4A869A}" destId="{D7880835-6ACB-4323-B12B-F25E3B5D4909}" srcOrd="0" destOrd="0" presId="urn:microsoft.com/office/officeart/2005/8/layout/lProcess2"/>
    <dgm:cxn modelId="{02F71118-6A6B-4E90-9E16-4A825E9BEE7B}" srcId="{542FB4F7-678C-46CC-BEA4-121CD4FA3CC3}" destId="{D65B5ACA-9194-439A-8190-A322A8586834}" srcOrd="1" destOrd="0" parTransId="{01A8B17C-09D9-410A-B058-A81119099D18}" sibTransId="{839CE017-BB62-444D-B7DC-4CB03EF3E67C}"/>
    <dgm:cxn modelId="{F32FF92C-840A-4768-B032-6C212369296A}" type="presOf" srcId="{D65B5ACA-9194-439A-8190-A322A8586834}" destId="{1BCAF634-4D47-484B-B9DA-79EF1A54989E}" srcOrd="1" destOrd="0" presId="urn:microsoft.com/office/officeart/2005/8/layout/lProcess2"/>
    <dgm:cxn modelId="{9FBD1496-6727-4590-8E35-2D2E52D915E5}" type="presParOf" srcId="{678EADB8-C3CA-450A-9702-F8C4DC0F8888}" destId="{D2051D9A-C496-4BF8-A897-7FC6797625A4}" srcOrd="0" destOrd="0" presId="urn:microsoft.com/office/officeart/2005/8/layout/lProcess2"/>
    <dgm:cxn modelId="{8D9F8AB8-AF96-4238-A335-03C08A0D2A10}" type="presParOf" srcId="{D2051D9A-C496-4BF8-A897-7FC6797625A4}" destId="{81B02450-2DFF-4E75-96D6-FB98235D36BE}" srcOrd="0" destOrd="0" presId="urn:microsoft.com/office/officeart/2005/8/layout/lProcess2"/>
    <dgm:cxn modelId="{EC7F4BAE-F326-408A-A774-35AEA82EF4AA}" type="presParOf" srcId="{D2051D9A-C496-4BF8-A897-7FC6797625A4}" destId="{AA2ACEEC-073E-4275-B007-72D38370A0AA}" srcOrd="1" destOrd="0" presId="urn:microsoft.com/office/officeart/2005/8/layout/lProcess2"/>
    <dgm:cxn modelId="{D37FE475-58E2-435D-AF74-7589655B5B85}" type="presParOf" srcId="{D2051D9A-C496-4BF8-A897-7FC6797625A4}" destId="{B431851D-B64B-445F-AE30-1042241F677B}" srcOrd="2" destOrd="0" presId="urn:microsoft.com/office/officeart/2005/8/layout/lProcess2"/>
    <dgm:cxn modelId="{6B75CCA0-CCBA-4D96-B6AE-193FF92E4958}" type="presParOf" srcId="{B431851D-B64B-445F-AE30-1042241F677B}" destId="{5D51C648-7B2D-4405-ABEA-4C3FE8322ABC}" srcOrd="0" destOrd="0" presId="urn:microsoft.com/office/officeart/2005/8/layout/lProcess2"/>
    <dgm:cxn modelId="{68DF9839-4A83-4EA1-A1AB-62419D93F5BD}" type="presParOf" srcId="{5D51C648-7B2D-4405-ABEA-4C3FE8322ABC}" destId="{D7880835-6ACB-4323-B12B-F25E3B5D4909}" srcOrd="0" destOrd="0" presId="urn:microsoft.com/office/officeart/2005/8/layout/lProcess2"/>
    <dgm:cxn modelId="{7DFBB029-2BC2-41CE-8015-CA739ACDDC04}" type="presParOf" srcId="{678EADB8-C3CA-450A-9702-F8C4DC0F8888}" destId="{F1FD0CC6-B474-4627-8E7C-00FDDC00B170}" srcOrd="1" destOrd="0" presId="urn:microsoft.com/office/officeart/2005/8/layout/lProcess2"/>
    <dgm:cxn modelId="{CBD8B52A-AE07-462A-9C08-FFB6718841BC}" type="presParOf" srcId="{678EADB8-C3CA-450A-9702-F8C4DC0F8888}" destId="{F00D4DE3-DE51-40DA-805B-AD053E48546F}" srcOrd="2" destOrd="0" presId="urn:microsoft.com/office/officeart/2005/8/layout/lProcess2"/>
    <dgm:cxn modelId="{E958BC2D-B4AF-4EDA-B0FE-13A5ADC80E8B}" type="presParOf" srcId="{F00D4DE3-DE51-40DA-805B-AD053E48546F}" destId="{B1BB8E75-28BE-4D94-B5F9-A84F2E1F73EF}" srcOrd="0" destOrd="0" presId="urn:microsoft.com/office/officeart/2005/8/layout/lProcess2"/>
    <dgm:cxn modelId="{DA081692-4112-4C4F-BCC3-CAE4FA8A0B0F}" type="presParOf" srcId="{F00D4DE3-DE51-40DA-805B-AD053E48546F}" destId="{1BCAF634-4D47-484B-B9DA-79EF1A54989E}" srcOrd="1" destOrd="0" presId="urn:microsoft.com/office/officeart/2005/8/layout/lProcess2"/>
    <dgm:cxn modelId="{8F7F4E5E-7F8A-4A87-BB87-421E6907499E}" type="presParOf" srcId="{F00D4DE3-DE51-40DA-805B-AD053E48546F}" destId="{20CF9162-E541-4B90-BB40-9B3C46A10508}" srcOrd="2" destOrd="0" presId="urn:microsoft.com/office/officeart/2005/8/layout/lProcess2"/>
    <dgm:cxn modelId="{F770F221-C5FD-4BCC-B41D-B275701EB0FF}" type="presParOf" srcId="{20CF9162-E541-4B90-BB40-9B3C46A10508}" destId="{74ACE29B-72E4-4381-8AA1-4AF7044EE3AA}" srcOrd="0" destOrd="0" presId="urn:microsoft.com/office/officeart/2005/8/layout/lProcess2"/>
    <dgm:cxn modelId="{9C328F61-5860-4831-86FA-C10A50511DB3}" type="presParOf" srcId="{74ACE29B-72E4-4381-8AA1-4AF7044EE3AA}" destId="{A57EA6E3-BA3E-4D1B-A00A-331508E38EE1}" srcOrd="0" destOrd="0" presId="urn:microsoft.com/office/officeart/2005/8/layout/lProcess2"/>
    <dgm:cxn modelId="{A956FB0C-CE9E-4F3A-9F5D-D9D1F07DCB73}" type="presParOf" srcId="{678EADB8-C3CA-450A-9702-F8C4DC0F8888}" destId="{541D0D2F-2391-4758-A44F-0F9824ED18AE}" srcOrd="3" destOrd="0" presId="urn:microsoft.com/office/officeart/2005/8/layout/lProcess2"/>
    <dgm:cxn modelId="{1F12C80B-FC7A-4EEA-B4EC-A5BEDB592BBE}" type="presParOf" srcId="{678EADB8-C3CA-450A-9702-F8C4DC0F8888}" destId="{C37EB562-E82A-4B62-BB4E-AA71D6D92A9A}" srcOrd="4" destOrd="0" presId="urn:microsoft.com/office/officeart/2005/8/layout/lProcess2"/>
    <dgm:cxn modelId="{6787EB20-1D15-4519-A6CE-2A9460084DD4}" type="presParOf" srcId="{C37EB562-E82A-4B62-BB4E-AA71D6D92A9A}" destId="{5F11CC43-46DC-41A3-9F32-6F6E1CCBD21C}" srcOrd="0" destOrd="0" presId="urn:microsoft.com/office/officeart/2005/8/layout/lProcess2"/>
    <dgm:cxn modelId="{EF5C14DA-9399-44B0-8479-C784A38D2167}" type="presParOf" srcId="{C37EB562-E82A-4B62-BB4E-AA71D6D92A9A}" destId="{5DB8747E-04D3-45B3-9493-500DB161D886}" srcOrd="1" destOrd="0" presId="urn:microsoft.com/office/officeart/2005/8/layout/lProcess2"/>
    <dgm:cxn modelId="{1CEAF5D5-BD67-4C37-BB5D-233025127BE6}" type="presParOf" srcId="{C37EB562-E82A-4B62-BB4E-AA71D6D92A9A}" destId="{5C395370-5F4B-41B8-9CB1-802CFD3DBD69}" srcOrd="2" destOrd="0" presId="urn:microsoft.com/office/officeart/2005/8/layout/lProcess2"/>
    <dgm:cxn modelId="{4E8396B7-3DA4-4592-A072-91614F77C636}" type="presParOf" srcId="{5C395370-5F4B-41B8-9CB1-802CFD3DBD69}" destId="{0AD0BE38-86FC-463D-9859-17C1D0523C21}" srcOrd="0" destOrd="0" presId="urn:microsoft.com/office/officeart/2005/8/layout/lProcess2"/>
    <dgm:cxn modelId="{87050F93-3676-4F7B-885D-6A0321C83A8A}" type="presParOf" srcId="{0AD0BE38-86FC-463D-9859-17C1D0523C21}" destId="{63D87E3E-96D3-4DBA-849E-4EB5E8D3E705}" srcOrd="0" destOrd="0" presId="urn:microsoft.com/office/officeart/2005/8/layout/lProcess2"/>
    <dgm:cxn modelId="{6A7E32F3-70BB-4B90-998A-01C93CE788F4}" type="presParOf" srcId="{678EADB8-C3CA-450A-9702-F8C4DC0F8888}" destId="{BBF57339-2CFD-42BF-965C-78E0DFC55FEF}" srcOrd="5" destOrd="0" presId="urn:microsoft.com/office/officeart/2005/8/layout/lProcess2"/>
    <dgm:cxn modelId="{208E65BD-9766-474F-A4DD-4380BFF24CED}" type="presParOf" srcId="{678EADB8-C3CA-450A-9702-F8C4DC0F8888}" destId="{321EBF3B-C97B-47E7-9EFA-25BF4AA269EA}" srcOrd="6" destOrd="0" presId="urn:microsoft.com/office/officeart/2005/8/layout/lProcess2"/>
    <dgm:cxn modelId="{FE43D5ED-79AF-429D-A69A-B440DF6A4AD2}" type="presParOf" srcId="{321EBF3B-C97B-47E7-9EFA-25BF4AA269EA}" destId="{8507DE3B-EE97-4DC8-9046-DDFCE56AE5AC}" srcOrd="0" destOrd="0" presId="urn:microsoft.com/office/officeart/2005/8/layout/lProcess2"/>
    <dgm:cxn modelId="{9C000053-7F02-47FF-9949-D73D4AAFDA64}" type="presParOf" srcId="{321EBF3B-C97B-47E7-9EFA-25BF4AA269EA}" destId="{9BAE929C-55B6-4A13-BE91-2562EF95E26B}" srcOrd="1" destOrd="0" presId="urn:microsoft.com/office/officeart/2005/8/layout/lProcess2"/>
    <dgm:cxn modelId="{64D9BE18-9074-483E-8B34-6A66C102CFD7}" type="presParOf" srcId="{321EBF3B-C97B-47E7-9EFA-25BF4AA269EA}" destId="{8CA8BFCC-5451-4C03-912B-2E4842CFFDB5}" srcOrd="2" destOrd="0" presId="urn:microsoft.com/office/officeart/2005/8/layout/lProcess2"/>
    <dgm:cxn modelId="{E4846FD0-BBDA-40FA-A8E4-91D0AE74F090}" type="presParOf" srcId="{8CA8BFCC-5451-4C03-912B-2E4842CFFDB5}" destId="{52FE8B8B-40F5-473B-9332-96A65DF4F547}" srcOrd="0" destOrd="0" presId="urn:microsoft.com/office/officeart/2005/8/layout/lProcess2"/>
    <dgm:cxn modelId="{C9750E45-7413-4296-A910-8695BD74B4DE}" type="presParOf" srcId="{52FE8B8B-40F5-473B-9332-96A65DF4F547}" destId="{BDAB32E1-B2C9-42A8-9399-19A7F80A1CB7}" srcOrd="0" destOrd="0" presId="urn:microsoft.com/office/officeart/2005/8/layout/lProcess2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0333AA-094E-421F-927C-A6E2451BA651}">
      <dsp:nvSpPr>
        <dsp:cNvPr id="0" name=""/>
        <dsp:cNvSpPr/>
      </dsp:nvSpPr>
      <dsp:spPr>
        <a:xfrm>
          <a:off x="0" y="19599"/>
          <a:ext cx="4477716" cy="1216800"/>
        </a:xfrm>
        <a:prstGeom prst="roundRect">
          <a:avLst/>
        </a:prstGeom>
        <a:solidFill>
          <a:srgbClr val="9ED56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Основан в 1958 году (статус города с 1973 года) </a:t>
          </a:r>
          <a:endParaRPr lang="ru-RU" sz="28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599"/>
        <a:ext cx="4477716" cy="1216800"/>
      </dsp:txXfrm>
    </dsp:sp>
    <dsp:sp modelId="{C3A78877-C2F2-4ABB-A3D8-275112425678}">
      <dsp:nvSpPr>
        <dsp:cNvPr id="0" name=""/>
        <dsp:cNvSpPr/>
      </dsp:nvSpPr>
      <dsp:spPr>
        <a:xfrm>
          <a:off x="0" y="1423600"/>
          <a:ext cx="4477716" cy="1216800"/>
        </a:xfrm>
        <a:prstGeom prst="roundRect">
          <a:avLst/>
        </a:prstGeom>
        <a:solidFill>
          <a:srgbClr val="9ED56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Территория 88,4 км2</a:t>
          </a:r>
          <a:endParaRPr lang="ru-RU" sz="28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23600"/>
        <a:ext cx="4477716" cy="1216800"/>
      </dsp:txXfrm>
    </dsp:sp>
    <dsp:sp modelId="{3166F541-32B2-4D08-AFC4-7623C0CA4000}">
      <dsp:nvSpPr>
        <dsp:cNvPr id="0" name=""/>
        <dsp:cNvSpPr/>
      </dsp:nvSpPr>
      <dsp:spPr>
        <a:xfrm>
          <a:off x="0" y="2827600"/>
          <a:ext cx="4477716" cy="1216800"/>
        </a:xfrm>
        <a:prstGeom prst="roundRect">
          <a:avLst/>
        </a:prstGeom>
        <a:solidFill>
          <a:srgbClr val="9ED56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Население 63 462 чел.</a:t>
          </a:r>
          <a:endParaRPr lang="ru-RU" sz="28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27600"/>
        <a:ext cx="4477716" cy="12168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C06235-70FF-4859-B2F6-0C2FA9F9BF07}">
      <dsp:nvSpPr>
        <dsp:cNvPr id="0" name=""/>
        <dsp:cNvSpPr/>
      </dsp:nvSpPr>
      <dsp:spPr>
        <a:xfrm>
          <a:off x="2699802" y="0"/>
          <a:ext cx="3687479" cy="3046648"/>
        </a:xfrm>
        <a:prstGeom prst="triangl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glow rad="635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444500" h="50800" prst="softRound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699802" y="0"/>
        <a:ext cx="3687479" cy="3046648"/>
      </dsp:txXfrm>
    </dsp:sp>
    <dsp:sp modelId="{AA4DBA0E-418F-4DF4-BD22-D5B466654062}">
      <dsp:nvSpPr>
        <dsp:cNvPr id="0" name=""/>
        <dsp:cNvSpPr/>
      </dsp:nvSpPr>
      <dsp:spPr>
        <a:xfrm>
          <a:off x="845841" y="3046648"/>
          <a:ext cx="3716331" cy="3046648"/>
        </a:xfrm>
        <a:prstGeom prst="triangle">
          <a:avLst/>
        </a:prstGeom>
        <a:solidFill>
          <a:srgbClr val="00C08E"/>
        </a:soli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glow rad="635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444500" h="50800" prst="softRound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845841" y="3046648"/>
        <a:ext cx="3716331" cy="3046648"/>
      </dsp:txXfrm>
    </dsp:sp>
    <dsp:sp modelId="{CFA462E4-B030-4944-ACBD-1EC5C0712E09}">
      <dsp:nvSpPr>
        <dsp:cNvPr id="0" name=""/>
        <dsp:cNvSpPr/>
      </dsp:nvSpPr>
      <dsp:spPr>
        <a:xfrm rot="10800000">
          <a:off x="2718052" y="3046648"/>
          <a:ext cx="3657318" cy="3046648"/>
        </a:xfrm>
        <a:prstGeom prst="triangle">
          <a:avLst/>
        </a:prstGeom>
        <a:solidFill>
          <a:schemeClr val="accent5">
            <a:lumMod val="60000"/>
            <a:lumOff val="40000"/>
          </a:schemeClr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glow rad="635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444500" h="50800" prst="softRound"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 rot="10800000">
        <a:off x="2718052" y="3046648"/>
        <a:ext cx="3657318" cy="3046648"/>
      </dsp:txXfrm>
    </dsp:sp>
    <dsp:sp modelId="{3F032055-3611-4C55-97E4-55A0705FA8CA}">
      <dsp:nvSpPr>
        <dsp:cNvPr id="0" name=""/>
        <dsp:cNvSpPr/>
      </dsp:nvSpPr>
      <dsp:spPr>
        <a:xfrm>
          <a:off x="4590247" y="3046648"/>
          <a:ext cx="3657318" cy="3046648"/>
        </a:xfrm>
        <a:prstGeom prst="triangle">
          <a:avLst/>
        </a:prstGeom>
        <a:solidFill>
          <a:srgbClr val="24D2BD"/>
        </a:solidFill>
        <a:ln>
          <a:noFill/>
        </a:ln>
        <a:effectLst>
          <a:glow rad="635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444500" h="25400" prst="softRound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4590247" y="3046648"/>
        <a:ext cx="3657318" cy="304664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6C555B-A474-43E2-9B4A-DFDB8246DA3C}">
      <dsp:nvSpPr>
        <dsp:cNvPr id="0" name=""/>
        <dsp:cNvSpPr/>
      </dsp:nvSpPr>
      <dsp:spPr>
        <a:xfrm rot="5400000">
          <a:off x="-140955" y="144120"/>
          <a:ext cx="904370" cy="622459"/>
        </a:xfrm>
        <a:prstGeom prst="chevron">
          <a:avLst/>
        </a:prstGeom>
        <a:gradFill flip="none" rotWithShape="1">
          <a:gsLst>
            <a:gs pos="0">
              <a:srgbClr val="5E9EFF"/>
            </a:gs>
            <a:gs pos="39999">
              <a:srgbClr val="CCFFFF"/>
            </a:gs>
            <a:gs pos="70000">
              <a:schemeClr val="accent1">
                <a:lumMod val="20000"/>
                <a:lumOff val="80000"/>
              </a:schemeClr>
            </a:gs>
            <a:gs pos="100000">
              <a:srgbClr val="6699FF"/>
            </a:gs>
          </a:gsLst>
          <a:lin ang="16200000" scaled="0"/>
          <a:tileRect/>
        </a:gra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90500" h="190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>
            <a:solidFill>
              <a:schemeClr val="bg2">
                <a:lumMod val="10000"/>
              </a:schemeClr>
            </a:solidFill>
          </a:endParaRPr>
        </a:p>
      </dsp:txBody>
      <dsp:txXfrm rot="5400000">
        <a:off x="-140955" y="144120"/>
        <a:ext cx="904370" cy="622459"/>
      </dsp:txXfrm>
    </dsp:sp>
    <dsp:sp modelId="{1E7951D4-9357-480C-87FC-763D108AF858}">
      <dsp:nvSpPr>
        <dsp:cNvPr id="0" name=""/>
        <dsp:cNvSpPr/>
      </dsp:nvSpPr>
      <dsp:spPr>
        <a:xfrm rot="5400000">
          <a:off x="4014373" y="-3370863"/>
          <a:ext cx="594703" cy="7337146"/>
        </a:xfrm>
        <a:prstGeom prst="round2SameRect">
          <a:avLst/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chemeClr val="accent1">
                <a:lumMod val="20000"/>
                <a:lumOff val="80000"/>
              </a:schemeClr>
            </a:gs>
            <a:gs pos="61000">
              <a:srgbClr val="CCFFFF"/>
            </a:gs>
            <a:gs pos="82001">
              <a:srgbClr val="99CCFF"/>
            </a:gs>
            <a:gs pos="100000">
              <a:schemeClr val="accent1"/>
            </a:gs>
          </a:gsLst>
          <a:lin ang="5400000" scaled="0"/>
        </a:gra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90500" h="190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исполнения бюджетных ассигнований</a:t>
          </a:r>
          <a:endParaRPr lang="ru-RU" sz="1800" b="1" kern="1200" dirty="0">
            <a:solidFill>
              <a:schemeClr val="tx1"/>
            </a:solidFill>
          </a:endParaRPr>
        </a:p>
      </dsp:txBody>
      <dsp:txXfrm rot="5400000">
        <a:off x="4014373" y="-3370863"/>
        <a:ext cx="594703" cy="7337146"/>
      </dsp:txXfrm>
    </dsp:sp>
    <dsp:sp modelId="{0A96F409-65CC-41DA-879F-78732E61B199}">
      <dsp:nvSpPr>
        <dsp:cNvPr id="0" name=""/>
        <dsp:cNvSpPr/>
      </dsp:nvSpPr>
      <dsp:spPr>
        <a:xfrm rot="5400000">
          <a:off x="-135120" y="922991"/>
          <a:ext cx="900803" cy="630562"/>
        </a:xfrm>
        <a:prstGeom prst="chevron">
          <a:avLst/>
        </a:prstGeom>
        <a:gradFill rotWithShape="0">
          <a:gsLst>
            <a:gs pos="0">
              <a:srgbClr val="03D4A8"/>
            </a:gs>
            <a:gs pos="25000">
              <a:schemeClr val="accent5">
                <a:lumMod val="20000"/>
                <a:lumOff val="80000"/>
              </a:schemeClr>
            </a:gs>
            <a:gs pos="75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75000"/>
              </a:schemeClr>
            </a:gs>
          </a:gsLst>
          <a:lin ang="10800000" scaled="0"/>
        </a:gra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90500" h="190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>
            <a:solidFill>
              <a:schemeClr val="accent5">
                <a:lumMod val="75000"/>
              </a:schemeClr>
            </a:solidFill>
          </a:endParaRPr>
        </a:p>
      </dsp:txBody>
      <dsp:txXfrm rot="5400000">
        <a:off x="-135120" y="922991"/>
        <a:ext cx="900803" cy="630562"/>
      </dsp:txXfrm>
    </dsp:sp>
    <dsp:sp modelId="{664A8F32-8A5E-4B6D-A90B-FC1F65ABEBF3}">
      <dsp:nvSpPr>
        <dsp:cNvPr id="0" name=""/>
        <dsp:cNvSpPr/>
      </dsp:nvSpPr>
      <dsp:spPr>
        <a:xfrm rot="5400000">
          <a:off x="4018964" y="-2600530"/>
          <a:ext cx="585522" cy="7362325"/>
        </a:xfrm>
        <a:prstGeom prst="round2SameRect">
          <a:avLst/>
        </a:prstGeom>
        <a:gradFill rotWithShape="0">
          <a:gsLst>
            <a:gs pos="0">
              <a:schemeClr val="accent5">
                <a:lumMod val="75000"/>
              </a:schemeClr>
            </a:gs>
            <a:gs pos="7001">
              <a:schemeClr val="accent5">
                <a:lumMod val="20000"/>
                <a:lumOff val="80000"/>
              </a:schemeClr>
            </a:gs>
            <a:gs pos="32001">
              <a:srgbClr val="CDFFE4"/>
            </a:gs>
            <a:gs pos="47000">
              <a:schemeClr val="accent5">
                <a:lumMod val="20000"/>
                <a:lumOff val="80000"/>
              </a:schemeClr>
            </a:gs>
            <a:gs pos="85001">
              <a:schemeClr val="accent5">
                <a:lumMod val="40000"/>
                <a:lumOff val="60000"/>
              </a:schemeClr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90500" h="190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Открытие </a:t>
          </a:r>
          <a:r>
            <a:rPr lang="ru-RU" sz="18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всех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лицевых счетов муниципальных учреждений в комитете финансов</a:t>
          </a:r>
          <a:endParaRPr lang="ru-RU" sz="1800" b="1" kern="1200" dirty="0">
            <a:solidFill>
              <a:schemeClr val="tx1"/>
            </a:solidFill>
          </a:endParaRPr>
        </a:p>
      </dsp:txBody>
      <dsp:txXfrm rot="5400000">
        <a:off x="4018964" y="-2600530"/>
        <a:ext cx="585522" cy="7362325"/>
      </dsp:txXfrm>
    </dsp:sp>
    <dsp:sp modelId="{B5694F5E-C660-46FC-B662-6A0D8D99D580}">
      <dsp:nvSpPr>
        <dsp:cNvPr id="0" name=""/>
        <dsp:cNvSpPr/>
      </dsp:nvSpPr>
      <dsp:spPr>
        <a:xfrm rot="5400000">
          <a:off x="-135120" y="1704129"/>
          <a:ext cx="900803" cy="630562"/>
        </a:xfrm>
        <a:prstGeom prst="chevron">
          <a:avLst/>
        </a:prstGeom>
        <a:gradFill rotWithShape="0">
          <a:gsLst>
            <a:gs pos="0">
              <a:schemeClr val="accent1">
                <a:lumMod val="75000"/>
              </a:schemeClr>
            </a:gs>
            <a:gs pos="39999">
              <a:schemeClr val="accent1">
                <a:lumMod val="40000"/>
                <a:lumOff val="60000"/>
              </a:schemeClr>
            </a:gs>
            <a:gs pos="70000">
              <a:schemeClr val="accent1">
                <a:lumMod val="20000"/>
                <a:lumOff val="80000"/>
                <a:alpha val="99000"/>
              </a:schemeClr>
            </a:gs>
            <a:gs pos="100000">
              <a:schemeClr val="accent1">
                <a:lumMod val="75000"/>
              </a:schemeClr>
            </a:gs>
          </a:gsLst>
          <a:lin ang="0" scaled="0"/>
        </a:gra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/>
        </a:scene3d>
        <a:sp3d>
          <a:bevelT w="190500" h="190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>
            <a:solidFill>
              <a:schemeClr val="bg2">
                <a:lumMod val="10000"/>
              </a:schemeClr>
            </a:solidFill>
          </a:endParaRPr>
        </a:p>
      </dsp:txBody>
      <dsp:txXfrm rot="5400000">
        <a:off x="-135120" y="1704129"/>
        <a:ext cx="900803" cy="630562"/>
      </dsp:txXfrm>
    </dsp:sp>
    <dsp:sp modelId="{1216D654-8EA2-4BDD-9DAF-89F13C46A9E2}">
      <dsp:nvSpPr>
        <dsp:cNvPr id="0" name=""/>
        <dsp:cNvSpPr/>
      </dsp:nvSpPr>
      <dsp:spPr>
        <a:xfrm rot="5400000">
          <a:off x="4018964" y="-1819392"/>
          <a:ext cx="585522" cy="7362325"/>
        </a:xfrm>
        <a:prstGeom prst="round2SameRect">
          <a:avLst/>
        </a:prstGeom>
        <a:gradFill rotWithShape="0">
          <a:gsLst>
            <a:gs pos="0">
              <a:schemeClr val="accent1">
                <a:lumMod val="75000"/>
              </a:schemeClr>
            </a:gs>
            <a:gs pos="39999">
              <a:schemeClr val="accent1">
                <a:lumMod val="20000"/>
                <a:lumOff val="80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</a:schemeClr>
            </a:gs>
          </a:gsLst>
          <a:lin ang="5400000" scaled="0"/>
        </a:gra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/>
        </a:scene3d>
        <a:sp3d>
          <a:bevelT w="190500" h="190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Совместные закупки для нужд муниципальных учреждений Сосновоборского городского округа</a:t>
          </a:r>
          <a:endParaRPr lang="ru-RU" sz="1800" b="1" kern="1200" dirty="0">
            <a:solidFill>
              <a:schemeClr val="tx1"/>
            </a:solidFill>
          </a:endParaRPr>
        </a:p>
      </dsp:txBody>
      <dsp:txXfrm rot="5400000">
        <a:off x="4018964" y="-1819392"/>
        <a:ext cx="585522" cy="7362325"/>
      </dsp:txXfrm>
    </dsp:sp>
    <dsp:sp modelId="{199A9FCB-ED00-4842-8575-DDB7CC4AD5FD}">
      <dsp:nvSpPr>
        <dsp:cNvPr id="0" name=""/>
        <dsp:cNvSpPr/>
      </dsp:nvSpPr>
      <dsp:spPr>
        <a:xfrm rot="5400000">
          <a:off x="-135120" y="2485268"/>
          <a:ext cx="900803" cy="630562"/>
        </a:xfrm>
        <a:prstGeom prst="chevron">
          <a:avLst/>
        </a:prstGeom>
        <a:gradFill rotWithShape="0">
          <a:gsLst>
            <a:gs pos="0">
              <a:srgbClr val="679E2A"/>
            </a:gs>
            <a:gs pos="39999">
              <a:srgbClr val="DDF0C8"/>
            </a:gs>
            <a:gs pos="70000">
              <a:srgbClr val="EEF8E4"/>
            </a:gs>
            <a:gs pos="100000">
              <a:srgbClr val="7ABC32"/>
            </a:gs>
          </a:gsLst>
          <a:lin ang="21594000" scaled="0"/>
        </a:gradFill>
        <a:ln w="25400" cap="flat" cmpd="sng" algn="ctr">
          <a:solidFill>
            <a:srgbClr val="7ABC32"/>
          </a:solidFill>
          <a:prstDash val="solid"/>
        </a:ln>
        <a:effectLst/>
        <a:scene3d>
          <a:camera prst="orthographicFront"/>
          <a:lightRig rig="threePt" dir="t"/>
        </a:scene3d>
        <a:sp3d>
          <a:bevelT w="190500" h="190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>
            <a:solidFill>
              <a:schemeClr val="bg2">
                <a:lumMod val="10000"/>
              </a:schemeClr>
            </a:solidFill>
          </a:endParaRPr>
        </a:p>
      </dsp:txBody>
      <dsp:txXfrm rot="5400000">
        <a:off x="-135120" y="2485268"/>
        <a:ext cx="900803" cy="630562"/>
      </dsp:txXfrm>
    </dsp:sp>
    <dsp:sp modelId="{BE1B1EF0-EE59-48BD-8B92-64DB94D96E94}">
      <dsp:nvSpPr>
        <dsp:cNvPr id="0" name=""/>
        <dsp:cNvSpPr/>
      </dsp:nvSpPr>
      <dsp:spPr>
        <a:xfrm rot="5400000">
          <a:off x="4018964" y="-1009346"/>
          <a:ext cx="585522" cy="7362325"/>
        </a:xfrm>
        <a:prstGeom prst="round2SameRect">
          <a:avLst/>
        </a:prstGeom>
        <a:gradFill rotWithShape="0">
          <a:gsLst>
            <a:gs pos="0">
              <a:srgbClr val="76B531"/>
            </a:gs>
            <a:gs pos="39999">
              <a:srgbClr val="DFF1CB"/>
            </a:gs>
            <a:gs pos="70000">
              <a:srgbClr val="EEF8E4"/>
            </a:gs>
            <a:gs pos="100000">
              <a:srgbClr val="76B531"/>
            </a:gs>
          </a:gsLst>
          <a:lin ang="5400000" scaled="0"/>
        </a:gradFill>
        <a:ln w="25400" cap="flat" cmpd="sng" algn="ctr">
          <a:solidFill>
            <a:srgbClr val="7ABC32"/>
          </a:solidFill>
          <a:prstDash val="solid"/>
        </a:ln>
        <a:effectLst/>
        <a:scene3d>
          <a:camera prst="orthographicFront"/>
          <a:lightRig rig="threePt" dir="t"/>
        </a:scene3d>
        <a:sp3d>
          <a:bevelT w="190500" h="190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Заключение муниципальных контрактов (договоров) до 01 июля</a:t>
          </a:r>
          <a:endParaRPr lang="ru-RU" sz="1800" b="1" kern="1200" dirty="0">
            <a:solidFill>
              <a:schemeClr val="tx1"/>
            </a:solidFill>
          </a:endParaRPr>
        </a:p>
      </dsp:txBody>
      <dsp:txXfrm rot="5400000">
        <a:off x="4018964" y="-1009346"/>
        <a:ext cx="585522" cy="7362325"/>
      </dsp:txXfrm>
    </dsp:sp>
    <dsp:sp modelId="{DC2DC2D7-2895-4B00-8E55-69815E3DD6F7}">
      <dsp:nvSpPr>
        <dsp:cNvPr id="0" name=""/>
        <dsp:cNvSpPr/>
      </dsp:nvSpPr>
      <dsp:spPr>
        <a:xfrm rot="5400000">
          <a:off x="-135120" y="3266406"/>
          <a:ext cx="900803" cy="630562"/>
        </a:xfrm>
        <a:prstGeom prst="chevron">
          <a:avLst/>
        </a:prstGeom>
        <a:gradFill rotWithShape="0">
          <a:gsLst>
            <a:gs pos="0">
              <a:schemeClr val="accent5">
                <a:lumMod val="75000"/>
              </a:schemeClr>
            </a:gs>
            <a:gs pos="39999">
              <a:srgbClr val="9FFFCA"/>
            </a:gs>
            <a:gs pos="70000">
              <a:srgbClr val="B7FFD8"/>
            </a:gs>
            <a:gs pos="100000">
              <a:schemeClr val="accent5">
                <a:lumMod val="50000"/>
              </a:schemeClr>
            </a:gs>
          </a:gsLst>
          <a:lin ang="21594000" scaled="0"/>
        </a:gradFill>
        <a:ln w="25400" cap="flat" cmpd="sng" algn="ctr">
          <a:solidFill>
            <a:schemeClr val="accent5">
              <a:hueOff val="-8836372"/>
              <a:satOff val="-95454"/>
              <a:lumOff val="22353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90500" h="190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chemeClr val="bg2">
                <a:lumMod val="10000"/>
              </a:schemeClr>
            </a:solidFill>
          </a:endParaRPr>
        </a:p>
      </dsp:txBody>
      <dsp:txXfrm rot="5400000">
        <a:off x="-135120" y="3266406"/>
        <a:ext cx="900803" cy="630562"/>
      </dsp:txXfrm>
    </dsp:sp>
    <dsp:sp modelId="{7CB47401-E45D-4CBF-8736-097B434F605A}">
      <dsp:nvSpPr>
        <dsp:cNvPr id="0" name=""/>
        <dsp:cNvSpPr/>
      </dsp:nvSpPr>
      <dsp:spPr>
        <a:xfrm rot="5400000">
          <a:off x="4018964" y="-257115"/>
          <a:ext cx="585522" cy="7362325"/>
        </a:xfrm>
        <a:prstGeom prst="round2SameRect">
          <a:avLst/>
        </a:prstGeom>
        <a:gradFill rotWithShape="0">
          <a:gsLst>
            <a:gs pos="0">
              <a:schemeClr val="accent5">
                <a:lumMod val="75000"/>
              </a:schemeClr>
            </a:gs>
            <a:gs pos="39999">
              <a:srgbClr val="9FFFCA"/>
            </a:gs>
            <a:gs pos="70000">
              <a:srgbClr val="B7FFD8"/>
            </a:gs>
            <a:gs pos="100000">
              <a:schemeClr val="accent5">
                <a:lumMod val="50000"/>
              </a:schemeClr>
            </a:gs>
          </a:gsLst>
          <a:lin ang="16200000" scaled="0"/>
        </a:gradFill>
        <a:ln w="25400" cap="flat" cmpd="sng" algn="ctr">
          <a:solidFill>
            <a:schemeClr val="accent5">
              <a:hueOff val="-8836372"/>
              <a:satOff val="-95454"/>
              <a:lumOff val="22353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90500" h="190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объектов незавершенного строительства</a:t>
          </a:r>
          <a:endParaRPr lang="ru-RU" sz="1800" b="1" kern="1200" dirty="0">
            <a:solidFill>
              <a:schemeClr val="bg2">
                <a:lumMod val="10000"/>
              </a:schemeClr>
            </a:solidFill>
          </a:endParaRPr>
        </a:p>
      </dsp:txBody>
      <dsp:txXfrm rot="5400000">
        <a:off x="4018964" y="-257115"/>
        <a:ext cx="585522" cy="736232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0.72531</cdr:x>
      <cdr:y>0.31371</cdr:y>
    </cdr:from>
    <cdr:to>
      <cdr:x>0.83642</cdr:x>
      <cdr:y>0.69695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80628" y="623250"/>
          <a:ext cx="854896" cy="7613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0.85369</cdr:x>
      <cdr:y>0.33723</cdr:y>
    </cdr:from>
    <cdr:to>
      <cdr:x>0.94077</cdr:x>
      <cdr:y>0.42831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68406" y="1112733"/>
          <a:ext cx="670048" cy="3005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 rtl="0"/>
          <a:r>
            <a:rPr lang="ru-RU" sz="16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0,3%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0.84257</cdr:x>
      <cdr:y>0.42308</cdr:y>
    </cdr:from>
    <cdr:to>
      <cdr:x>0.95696</cdr:x>
      <cdr:y>0.79962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34908" y="997077"/>
          <a:ext cx="914349" cy="8873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kern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10,3%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0.22826</cdr:x>
      <cdr:y>0.56992</cdr:y>
    </cdr:from>
    <cdr:to>
      <cdr:x>0.26087</cdr:x>
      <cdr:y>0.60948</cdr:y>
    </cdr:to>
    <cdr:sp macro="" textlink="">
      <cdr:nvSpPr>
        <cdr:cNvPr id="2" name="Равнобедренный треугольник 1"/>
        <cdr:cNvSpPr/>
      </cdr:nvSpPr>
      <cdr:spPr>
        <a:xfrm xmlns:a="http://schemas.openxmlformats.org/drawingml/2006/main">
          <a:off x="1512168" y="3112656"/>
          <a:ext cx="216024" cy="216024"/>
        </a:xfrm>
        <a:prstGeom xmlns:a="http://schemas.openxmlformats.org/drawingml/2006/main" prst="triangle">
          <a:avLst/>
        </a:prstGeom>
        <a:solidFill xmlns:a="http://schemas.openxmlformats.org/drawingml/2006/main">
          <a:schemeClr val="bg1"/>
        </a:solidFill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>
            <a:defRPr/>
          </a:pPr>
          <a:endParaRPr lang="ru-RU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0.52174</cdr:x>
      <cdr:y>0.47763</cdr:y>
    </cdr:from>
    <cdr:to>
      <cdr:x>0.55433</cdr:x>
      <cdr:y>0.51716</cdr:y>
    </cdr:to>
    <cdr:sp macro="" textlink="">
      <cdr:nvSpPr>
        <cdr:cNvPr id="3" name="Равнобедренный треугольник 2"/>
        <cdr:cNvSpPr/>
      </cdr:nvSpPr>
      <cdr:spPr>
        <a:xfrm xmlns:a="http://schemas.openxmlformats.org/drawingml/2006/main">
          <a:off x="3456384" y="2608600"/>
          <a:ext cx="215900" cy="215900"/>
        </a:xfrm>
        <a:prstGeom xmlns:a="http://schemas.openxmlformats.org/drawingml/2006/main" prst="triangle">
          <a:avLst/>
        </a:prstGeom>
        <a:solidFill xmlns:a="http://schemas.openxmlformats.org/drawingml/2006/main">
          <a:srgbClr val="4472C4">
            <a:lumMod val="50000"/>
          </a:srgbClr>
        </a:solidFill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>
            <a:defRPr/>
          </a:pPr>
          <a:endParaRPr lang="ru-RU" dirty="0"/>
        </a:p>
      </cdr:txBody>
    </cdr:sp>
  </cdr:relSizeAnchor>
  <cdr:relSizeAnchor xmlns:cdr="http://schemas.openxmlformats.org/drawingml/2006/chartDrawing">
    <cdr:from>
      <cdr:x>0.21739</cdr:x>
      <cdr:y>0.24031</cdr:y>
    </cdr:from>
    <cdr:to>
      <cdr:x>0.24998</cdr:x>
      <cdr:y>0.27984</cdr:y>
    </cdr:to>
    <cdr:sp macro="" textlink="">
      <cdr:nvSpPr>
        <cdr:cNvPr id="4" name="Равнобедренный треугольник 3"/>
        <cdr:cNvSpPr/>
      </cdr:nvSpPr>
      <cdr:spPr>
        <a:xfrm xmlns:a="http://schemas.openxmlformats.org/drawingml/2006/main">
          <a:off x="1440160" y="1312456"/>
          <a:ext cx="215900" cy="215900"/>
        </a:xfrm>
        <a:prstGeom xmlns:a="http://schemas.openxmlformats.org/drawingml/2006/main" prst="triangle">
          <a:avLst/>
        </a:prstGeom>
        <a:solidFill xmlns:a="http://schemas.openxmlformats.org/drawingml/2006/main">
          <a:srgbClr val="4472C4">
            <a:lumMod val="50000"/>
          </a:srgbClr>
        </a:solidFill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>
            <a:defRPr/>
          </a:pPr>
          <a:endParaRPr lang="ru-RU" dirty="0"/>
        </a:p>
      </cdr:txBody>
    </cdr:sp>
  </cdr:relSizeAnchor>
  <cdr:relSizeAnchor xmlns:cdr="http://schemas.openxmlformats.org/drawingml/2006/chartDrawing">
    <cdr:from>
      <cdr:x>0.23913</cdr:x>
      <cdr:y>0.22712</cdr:y>
    </cdr:from>
    <cdr:to>
      <cdr:x>0.3587</cdr:x>
      <cdr:y>0.28911</cdr:y>
    </cdr:to>
    <cdr:sp macro="" textlink="">
      <cdr:nvSpPr>
        <cdr:cNvPr id="5" name="Text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584176" y="1240448"/>
          <a:ext cx="792088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14,1%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0.54348</cdr:x>
      <cdr:y>0.46445</cdr:y>
    </cdr:from>
    <cdr:to>
      <cdr:x>0.66304</cdr:x>
      <cdr:y>0.52644</cdr:y>
    </cdr:to>
    <cdr:sp macro="" textlink="">
      <cdr:nvSpPr>
        <cdr:cNvPr id="6" name="Text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00400" y="2536592"/>
          <a:ext cx="792088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26,9%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0.25</cdr:x>
      <cdr:y>0.55674</cdr:y>
    </cdr:from>
    <cdr:to>
      <cdr:x>0.34783</cdr:x>
      <cdr:y>0.61873</cdr:y>
    </cdr:to>
    <cdr:sp macro="" textlink="">
      <cdr:nvSpPr>
        <cdr:cNvPr id="7" name="Text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656184" y="3040648"/>
          <a:ext cx="648072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6,3%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0.65251</cdr:x>
      <cdr:y>0.55435</cdr:y>
    </cdr:from>
    <cdr:to>
      <cdr:x>0.7973</cdr:x>
      <cdr:y>0.74212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20896" y="26995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0.27159</cdr:x>
      <cdr:y>0.51064</cdr:y>
    </cdr:from>
    <cdr:to>
      <cdr:x>0.57533</cdr:x>
      <cdr:y>0.65699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99592" y="1728192"/>
          <a:ext cx="1006099" cy="4953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1 882,9</a:t>
          </a:r>
        </a:p>
        <a:p xmlns:a="http://schemas.openxmlformats.org/drawingml/2006/main">
          <a:endParaRPr lang="ru-RU" sz="3200" dirty="0"/>
        </a:p>
      </cdr:txBody>
    </cdr:sp>
  </cdr:relSizeAnchor>
  <cdr:relSizeAnchor xmlns:cdr="http://schemas.openxmlformats.org/drawingml/2006/chartDrawing">
    <cdr:from>
      <cdr:x>0.24985</cdr:x>
      <cdr:y>0.02128</cdr:y>
    </cdr:from>
    <cdr:to>
      <cdr:x>0.55359</cdr:x>
      <cdr:y>0.14894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827584" y="72008"/>
          <a:ext cx="1006099" cy="432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2024</a:t>
          </a:r>
        </a:p>
        <a:p xmlns:a="http://schemas.openxmlformats.org/drawingml/2006/main">
          <a:endParaRPr lang="ru-RU" sz="3200" dirty="0"/>
        </a:p>
      </cdr:txBody>
    </cdr:sp>
  </cdr:relSizeAnchor>
  <cdr:relSizeAnchor xmlns:cdr="http://schemas.openxmlformats.org/drawingml/2006/chartDrawing">
    <cdr:from>
      <cdr:x>0</cdr:x>
      <cdr:y>0.56</cdr:y>
    </cdr:from>
    <cdr:to>
      <cdr:x>0.32609</cdr:x>
      <cdr:y>0.72242</cdr:y>
    </cdr:to>
    <cdr:sp macro="" textlink="">
      <cdr:nvSpPr>
        <cdr:cNvPr id="5" name="TextBox 23"/>
        <cdr:cNvSpPr txBox="1"/>
      </cdr:nvSpPr>
      <cdr:spPr>
        <a:xfrm xmlns:a="http://schemas.openxmlformats.org/drawingml/2006/main">
          <a:off x="0" y="2016224"/>
          <a:ext cx="123258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>
            <a:defRPr sz="1800" b="1" i="0" u="none" strike="noStrike" kern="1200" baseline="0">
              <a:solidFill>
                <a:srgbClr val="EBDDC3">
                  <a:lumMod val="10000"/>
                </a:srgbClr>
              </a:solidFill>
              <a:latin typeface="Times New Roman" pitchFamily="18" charset="0"/>
              <a:cs typeface="Times New Roman" pitchFamily="18" charset="0"/>
            </a:defRPr>
          </a:pPr>
          <a:r>
            <a:rPr lang="ru-RU" sz="1600" dirty="0" smtClean="0">
              <a:solidFill>
                <a:schemeClr val="accent1">
                  <a:lumMod val="50000"/>
                </a:schemeClr>
              </a:solidFill>
            </a:rPr>
            <a:t>311,5</a:t>
          </a:r>
        </a:p>
        <a:p xmlns:a="http://schemas.openxmlformats.org/drawingml/2006/main">
          <a:pPr algn="ctr">
            <a:defRPr sz="1800" b="1" i="0" u="none" strike="noStrike" kern="1200" baseline="0">
              <a:solidFill>
                <a:srgbClr val="EBDDC3">
                  <a:lumMod val="10000"/>
                </a:srgbClr>
              </a:solidFill>
              <a:latin typeface="Times New Roman" pitchFamily="18" charset="0"/>
              <a:cs typeface="Times New Roman" pitchFamily="18" charset="0"/>
            </a:defRPr>
          </a:pPr>
          <a:r>
            <a:rPr lang="ru-RU" sz="1600" dirty="0" smtClean="0">
              <a:solidFill>
                <a:schemeClr val="accent1">
                  <a:lumMod val="50000"/>
                </a:schemeClr>
              </a:solidFill>
            </a:rPr>
            <a:t>1</a:t>
          </a:r>
          <a:r>
            <a:rPr lang="en-US" sz="1600" dirty="0" smtClean="0">
              <a:solidFill>
                <a:schemeClr val="accent1">
                  <a:lumMod val="50000"/>
                </a:schemeClr>
              </a:solidFill>
            </a:rPr>
            <a:t>6,</a:t>
          </a:r>
          <a:r>
            <a:rPr lang="ru-RU" sz="1600" dirty="0" smtClean="0">
              <a:solidFill>
                <a:schemeClr val="accent1">
                  <a:lumMod val="50000"/>
                </a:schemeClr>
              </a:solidFill>
            </a:rPr>
            <a:t>5%</a:t>
          </a:r>
          <a:endParaRPr lang="en-US" sz="16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0.16179</cdr:x>
      <cdr:y>0.22</cdr:y>
    </cdr:from>
    <cdr:to>
      <cdr:x>0.48788</cdr:x>
      <cdr:y>0.38242</cdr:y>
    </cdr:to>
    <cdr:sp macro="" textlink="">
      <cdr:nvSpPr>
        <cdr:cNvPr id="6" name="TextBox 23"/>
        <cdr:cNvSpPr txBox="1"/>
      </cdr:nvSpPr>
      <cdr:spPr>
        <a:xfrm xmlns:a="http://schemas.openxmlformats.org/drawingml/2006/main">
          <a:off x="611560" y="792088"/>
          <a:ext cx="123258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>
            <a:defRPr sz="1800" b="1" i="0" u="none" strike="noStrike" kern="1200" baseline="0">
              <a:solidFill>
                <a:srgbClr val="EBDDC3">
                  <a:lumMod val="10000"/>
                </a:srgbClr>
              </a:solidFill>
              <a:latin typeface="Times New Roman" pitchFamily="18" charset="0"/>
              <a:cs typeface="Times New Roman" pitchFamily="18" charset="0"/>
            </a:defRPr>
          </a:pPr>
          <a:r>
            <a:rPr lang="ru-RU" sz="1600" dirty="0" smtClean="0">
              <a:solidFill>
                <a:schemeClr val="bg1"/>
              </a:solidFill>
            </a:rPr>
            <a:t>225,6</a:t>
          </a:r>
        </a:p>
        <a:p xmlns:a="http://schemas.openxmlformats.org/drawingml/2006/main">
          <a:pPr algn="ctr">
            <a:defRPr sz="1800" b="1" i="0" u="none" strike="noStrike" kern="1200" baseline="0">
              <a:solidFill>
                <a:srgbClr val="EBDDC3">
                  <a:lumMod val="10000"/>
                </a:srgbClr>
              </a:solidFill>
              <a:latin typeface="Times New Roman" pitchFamily="18" charset="0"/>
              <a:cs typeface="Times New Roman" pitchFamily="18" charset="0"/>
            </a:defRPr>
          </a:pPr>
          <a:r>
            <a:rPr lang="ru-RU" sz="1600" dirty="0" smtClean="0">
              <a:solidFill>
                <a:schemeClr val="bg1"/>
              </a:solidFill>
            </a:rPr>
            <a:t>12</a:t>
          </a:r>
          <a:r>
            <a:rPr lang="en-US" sz="1600" dirty="0" smtClean="0">
              <a:solidFill>
                <a:schemeClr val="bg1"/>
              </a:solidFill>
            </a:rPr>
            <a:t>,</a:t>
          </a:r>
          <a:r>
            <a:rPr lang="ru-RU" sz="1600" dirty="0" smtClean="0">
              <a:solidFill>
                <a:schemeClr val="bg1"/>
              </a:solidFill>
            </a:rPr>
            <a:t>0%</a:t>
          </a:r>
          <a:endParaRPr lang="en-US" sz="16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</cdr:x>
      <cdr:y>0.21277</cdr:y>
    </cdr:from>
    <cdr:to>
      <cdr:x>0.20637</cdr:x>
      <cdr:y>0.37519</cdr:y>
    </cdr:to>
    <cdr:sp macro="" textlink="">
      <cdr:nvSpPr>
        <cdr:cNvPr id="7" name="TextBox 23"/>
        <cdr:cNvSpPr txBox="1"/>
      </cdr:nvSpPr>
      <cdr:spPr>
        <a:xfrm xmlns:a="http://schemas.openxmlformats.org/drawingml/2006/main">
          <a:off x="0" y="766043"/>
          <a:ext cx="780054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>
            <a:defRPr sz="1800" b="1" i="0" u="none" strike="noStrike" kern="1200" baseline="0">
              <a:solidFill>
                <a:srgbClr val="EBDDC3">
                  <a:lumMod val="10000"/>
                </a:srgbClr>
              </a:solidFill>
              <a:latin typeface="Times New Roman" pitchFamily="18" charset="0"/>
              <a:cs typeface="Times New Roman" pitchFamily="18" charset="0"/>
            </a:defRPr>
          </a:pPr>
          <a:r>
            <a:rPr lang="ru-RU" sz="1600" dirty="0" smtClean="0">
              <a:solidFill>
                <a:schemeClr val="accent1">
                  <a:lumMod val="50000"/>
                </a:schemeClr>
              </a:solidFill>
            </a:rPr>
            <a:t>129,0</a:t>
          </a:r>
        </a:p>
        <a:p xmlns:a="http://schemas.openxmlformats.org/drawingml/2006/main">
          <a:pPr algn="ctr">
            <a:defRPr sz="1800" b="1" i="0" u="none" strike="noStrike" kern="1200" baseline="0">
              <a:solidFill>
                <a:srgbClr val="EBDDC3">
                  <a:lumMod val="10000"/>
                </a:srgbClr>
              </a:solidFill>
              <a:latin typeface="Times New Roman" pitchFamily="18" charset="0"/>
              <a:cs typeface="Times New Roman" pitchFamily="18" charset="0"/>
            </a:defRPr>
          </a:pPr>
          <a:r>
            <a:rPr lang="ru-RU" sz="1600" dirty="0" smtClean="0">
              <a:solidFill>
                <a:schemeClr val="accent1">
                  <a:lumMod val="50000"/>
                </a:schemeClr>
              </a:solidFill>
            </a:rPr>
            <a:t>6</a:t>
          </a:r>
          <a:r>
            <a:rPr lang="en-US" sz="1600" dirty="0" smtClean="0">
              <a:solidFill>
                <a:schemeClr val="accent1">
                  <a:lumMod val="50000"/>
                </a:schemeClr>
              </a:solidFill>
            </a:rPr>
            <a:t>,9</a:t>
          </a:r>
          <a:r>
            <a:rPr lang="ru-RU" sz="1600" dirty="0" smtClean="0">
              <a:solidFill>
                <a:schemeClr val="accent1">
                  <a:lumMod val="50000"/>
                </a:schemeClr>
              </a:solidFill>
            </a:rPr>
            <a:t>%</a:t>
          </a:r>
          <a:endParaRPr lang="en-US" sz="16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0.48565</cdr:x>
      <cdr:y>0.66</cdr:y>
    </cdr:from>
    <cdr:to>
      <cdr:x>0.81173</cdr:x>
      <cdr:y>0.82242</cdr:y>
    </cdr:to>
    <cdr:sp macro="" textlink="">
      <cdr:nvSpPr>
        <cdr:cNvPr id="8" name="TextBox 23"/>
        <cdr:cNvSpPr txBox="1"/>
      </cdr:nvSpPr>
      <cdr:spPr>
        <a:xfrm xmlns:a="http://schemas.openxmlformats.org/drawingml/2006/main">
          <a:off x="1835696" y="2376264"/>
          <a:ext cx="123258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>
            <a:defRPr sz="1800" b="1" i="0" u="none" strike="noStrike" kern="1200" baseline="0">
              <a:solidFill>
                <a:srgbClr val="EBDDC3">
                  <a:lumMod val="10000"/>
                </a:srgbClr>
              </a:solidFill>
              <a:latin typeface="Times New Roman" pitchFamily="18" charset="0"/>
              <a:cs typeface="Times New Roman" pitchFamily="18" charset="0"/>
            </a:defRPr>
          </a:pPr>
          <a:r>
            <a:rPr lang="ru-RU" sz="1600" dirty="0" smtClean="0">
              <a:solidFill>
                <a:schemeClr val="bg1"/>
              </a:solidFill>
            </a:rPr>
            <a:t>1 216,8</a:t>
          </a:r>
        </a:p>
        <a:p xmlns:a="http://schemas.openxmlformats.org/drawingml/2006/main">
          <a:pPr algn="ctr">
            <a:defRPr sz="1800" b="1" i="0" u="none" strike="noStrike" kern="1200" baseline="0">
              <a:solidFill>
                <a:srgbClr val="EBDDC3">
                  <a:lumMod val="10000"/>
                </a:srgbClr>
              </a:solidFill>
              <a:latin typeface="Times New Roman" pitchFamily="18" charset="0"/>
              <a:cs typeface="Times New Roman" pitchFamily="18" charset="0"/>
            </a:defRPr>
          </a:pPr>
          <a:r>
            <a:rPr lang="ru-RU" sz="1600" dirty="0" smtClean="0">
              <a:solidFill>
                <a:schemeClr val="bg1"/>
              </a:solidFill>
            </a:rPr>
            <a:t>64,6%</a:t>
          </a:r>
          <a:endParaRPr lang="en-US" sz="1600" dirty="0">
            <a:solidFill>
              <a:schemeClr val="bg1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0.65251</cdr:x>
      <cdr:y>0.55435</cdr:y>
    </cdr:from>
    <cdr:to>
      <cdr:x>0.7973</cdr:x>
      <cdr:y>0.74212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20896" y="26995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0.44756</cdr:x>
      <cdr:y>0.5</cdr:y>
    </cdr:from>
    <cdr:to>
      <cdr:x>0.85302</cdr:x>
      <cdr:y>0.65659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08312" y="2520280"/>
          <a:ext cx="2544146" cy="789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2 346,3</a:t>
          </a:r>
        </a:p>
        <a:p xmlns:a="http://schemas.openxmlformats.org/drawingml/2006/main">
          <a:endParaRPr lang="ru-RU" sz="3200" dirty="0"/>
        </a:p>
      </cdr:txBody>
    </cdr:sp>
  </cdr:relSizeAnchor>
  <cdr:relSizeAnchor xmlns:cdr="http://schemas.openxmlformats.org/drawingml/2006/chartDrawing">
    <cdr:from>
      <cdr:x>0.70003</cdr:x>
      <cdr:y>0.8</cdr:y>
    </cdr:from>
    <cdr:to>
      <cdr:x>0.73444</cdr:x>
      <cdr:y>0.84284</cdr:y>
    </cdr:to>
    <cdr:sp macro="" textlink="">
      <cdr:nvSpPr>
        <cdr:cNvPr id="4" name="Равнобедренный треугольник 3"/>
        <cdr:cNvSpPr/>
      </cdr:nvSpPr>
      <cdr:spPr>
        <a:xfrm xmlns:a="http://schemas.openxmlformats.org/drawingml/2006/main">
          <a:off x="4392488" y="4032448"/>
          <a:ext cx="215913" cy="215938"/>
        </a:xfrm>
        <a:prstGeom xmlns:a="http://schemas.openxmlformats.org/drawingml/2006/main" prst="triangle">
          <a:avLst/>
        </a:prstGeom>
        <a:solidFill xmlns:a="http://schemas.openxmlformats.org/drawingml/2006/main">
          <a:schemeClr val="bg1"/>
        </a:solidFill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>
            <a:defRPr/>
          </a:pPr>
          <a:endParaRPr lang="ru-RU" dirty="0"/>
        </a:p>
      </cdr:txBody>
    </cdr:sp>
  </cdr:relSizeAnchor>
  <cdr:relSizeAnchor xmlns:cdr="http://schemas.openxmlformats.org/drawingml/2006/chartDrawing">
    <cdr:from>
      <cdr:x>0.56232</cdr:x>
      <cdr:y>0.6</cdr:y>
    </cdr:from>
    <cdr:to>
      <cdr:x>0.59673</cdr:x>
      <cdr:y>0.64283</cdr:y>
    </cdr:to>
    <cdr:sp macro="" textlink="">
      <cdr:nvSpPr>
        <cdr:cNvPr id="5" name="Равнобедренный треугольник 4"/>
        <cdr:cNvSpPr/>
      </cdr:nvSpPr>
      <cdr:spPr>
        <a:xfrm xmlns:a="http://schemas.openxmlformats.org/drawingml/2006/main">
          <a:off x="3528392" y="3024336"/>
          <a:ext cx="215900" cy="215900"/>
        </a:xfrm>
        <a:prstGeom xmlns:a="http://schemas.openxmlformats.org/drawingml/2006/main" prst="triangle">
          <a:avLst/>
        </a:prstGeom>
        <a:solidFill xmlns:a="http://schemas.openxmlformats.org/drawingml/2006/main">
          <a:srgbClr val="4472C4">
            <a:lumMod val="50000"/>
          </a:srgbClr>
        </a:solidFill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>
            <a:defRPr/>
          </a:pPr>
          <a:endParaRPr lang="ru-RU" dirty="0"/>
        </a:p>
      </cdr:txBody>
    </cdr:sp>
  </cdr:relSizeAnchor>
  <cdr:relSizeAnchor xmlns:cdr="http://schemas.openxmlformats.org/drawingml/2006/chartDrawing">
    <cdr:from>
      <cdr:x>0.32133</cdr:x>
      <cdr:y>0.61429</cdr:y>
    </cdr:from>
    <cdr:to>
      <cdr:x>0.35573</cdr:x>
      <cdr:y>0.65712</cdr:y>
    </cdr:to>
    <cdr:sp macro="" textlink="">
      <cdr:nvSpPr>
        <cdr:cNvPr id="6" name="Равнобедренный треугольник 5"/>
        <cdr:cNvSpPr/>
      </cdr:nvSpPr>
      <cdr:spPr>
        <a:xfrm xmlns:a="http://schemas.openxmlformats.org/drawingml/2006/main">
          <a:off x="2016224" y="3096344"/>
          <a:ext cx="215900" cy="215900"/>
        </a:xfrm>
        <a:prstGeom xmlns:a="http://schemas.openxmlformats.org/drawingml/2006/main" prst="triangle">
          <a:avLst/>
        </a:prstGeom>
        <a:solidFill xmlns:a="http://schemas.openxmlformats.org/drawingml/2006/main">
          <a:srgbClr val="4472C4">
            <a:lumMod val="50000"/>
          </a:srgbClr>
        </a:solidFill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>
            <a:defRPr/>
          </a:pPr>
          <a:endParaRPr lang="ru-RU" dirty="0"/>
        </a:p>
      </cdr:txBody>
    </cdr:sp>
  </cdr:relSizeAnchor>
  <cdr:relSizeAnchor xmlns:cdr="http://schemas.openxmlformats.org/drawingml/2006/chartDrawing">
    <cdr:from>
      <cdr:x>0.40166</cdr:x>
      <cdr:y>0.32857</cdr:y>
    </cdr:from>
    <cdr:to>
      <cdr:x>0.43606</cdr:x>
      <cdr:y>0.3714</cdr:y>
    </cdr:to>
    <cdr:sp macro="" textlink="">
      <cdr:nvSpPr>
        <cdr:cNvPr id="7" name="Равнобедренный треугольник 6"/>
        <cdr:cNvSpPr/>
      </cdr:nvSpPr>
      <cdr:spPr>
        <a:xfrm xmlns:a="http://schemas.openxmlformats.org/drawingml/2006/main" rot="10800000">
          <a:off x="2520280" y="1656184"/>
          <a:ext cx="215900" cy="215900"/>
        </a:xfrm>
        <a:prstGeom xmlns:a="http://schemas.openxmlformats.org/drawingml/2006/main" prst="triangle">
          <a:avLst/>
        </a:prstGeom>
        <a:solidFill xmlns:a="http://schemas.openxmlformats.org/drawingml/2006/main">
          <a:srgbClr val="4472C4">
            <a:lumMod val="50000"/>
          </a:srgbClr>
        </a:solidFill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>
            <a:defRPr/>
          </a:pPr>
          <a:endParaRPr lang="ru-RU" dirty="0"/>
        </a:p>
      </cdr:txBody>
    </cdr:sp>
  </cdr:relSizeAnchor>
  <cdr:relSizeAnchor xmlns:cdr="http://schemas.openxmlformats.org/drawingml/2006/chartDrawing">
    <cdr:from>
      <cdr:x>0.50494</cdr:x>
      <cdr:y>0.27143</cdr:y>
    </cdr:from>
    <cdr:to>
      <cdr:x>0.53937</cdr:x>
      <cdr:y>0.31429</cdr:y>
    </cdr:to>
    <cdr:sp macro="" textlink="">
      <cdr:nvSpPr>
        <cdr:cNvPr id="8" name="Равнобедренный треугольник 7"/>
        <cdr:cNvSpPr/>
      </cdr:nvSpPr>
      <cdr:spPr>
        <a:xfrm xmlns:a="http://schemas.openxmlformats.org/drawingml/2006/main">
          <a:off x="3168352" y="1368152"/>
          <a:ext cx="216024" cy="216024"/>
        </a:xfrm>
        <a:prstGeom xmlns:a="http://schemas.openxmlformats.org/drawingml/2006/main" prst="triangle">
          <a:avLst/>
        </a:prstGeom>
        <a:solidFill xmlns:a="http://schemas.openxmlformats.org/drawingml/2006/main">
          <a:schemeClr val="bg1"/>
        </a:solidFill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>
            <a:defRPr/>
          </a:pPr>
          <a:endParaRPr lang="ru-RU" dirty="0">
            <a:solidFill>
              <a:sysClr val="window" lastClr="FFFFFF"/>
            </a:solidFill>
          </a:endParaRPr>
        </a:p>
      </cdr:txBody>
    </cdr:sp>
  </cdr:relSizeAnchor>
  <cdr:relSizeAnchor xmlns:cdr="http://schemas.openxmlformats.org/drawingml/2006/chartDrawing">
    <cdr:from>
      <cdr:x>0.52789</cdr:x>
      <cdr:y>0.25714</cdr:y>
    </cdr:from>
    <cdr:to>
      <cdr:x>0.63117</cdr:x>
      <cdr:y>0.32431</cdr:y>
    </cdr:to>
    <cdr:sp macro="" textlink="">
      <cdr:nvSpPr>
        <cdr:cNvPr id="9" name="Text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312368" y="1296144"/>
          <a:ext cx="648072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ysClr val="window" lastClr="FFFFFF"/>
              </a:solidFill>
              <a:latin typeface="Times New Roman" pitchFamily="18" charset="0"/>
              <a:cs typeface="Times New Roman" pitchFamily="18" charset="0"/>
            </a:rPr>
            <a:t>6,3%</a:t>
          </a:r>
          <a:endParaRPr lang="ru-RU" sz="1600" b="1" dirty="0">
            <a:solidFill>
              <a:sysClr val="window" lastClr="FFFFFF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0.42461</cdr:x>
      <cdr:y>0.31429</cdr:y>
    </cdr:from>
    <cdr:to>
      <cdr:x>0.54174</cdr:x>
      <cdr:y>0.38145</cdr:y>
    </cdr:to>
    <cdr:sp macro="" textlink="">
      <cdr:nvSpPr>
        <cdr:cNvPr id="10" name="Text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64296" y="1584176"/>
          <a:ext cx="734938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1,3%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0.34428</cdr:x>
      <cdr:y>0.6</cdr:y>
    </cdr:from>
    <cdr:to>
      <cdr:x>0.48199</cdr:x>
      <cdr:y>0.66717</cdr:y>
    </cdr:to>
    <cdr:sp macro="" textlink="">
      <cdr:nvSpPr>
        <cdr:cNvPr id="11" name="Text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60240" y="3024336"/>
          <a:ext cx="864096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26,9%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0.72298</cdr:x>
      <cdr:y>0.78571</cdr:y>
    </cdr:from>
    <cdr:to>
      <cdr:x>0.87216</cdr:x>
      <cdr:y>0.85287</cdr:y>
    </cdr:to>
    <cdr:sp macro="" textlink="">
      <cdr:nvSpPr>
        <cdr:cNvPr id="12" name="Text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536504" y="3960440"/>
          <a:ext cx="936062" cy="3385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30,2%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0.59675</cdr:x>
      <cdr:y>0.58571</cdr:y>
    </cdr:from>
    <cdr:to>
      <cdr:x>0.73446</cdr:x>
      <cdr:y>0.65288</cdr:y>
    </cdr:to>
    <cdr:sp macro="" textlink="">
      <cdr:nvSpPr>
        <cdr:cNvPr id="13" name="Text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744416" y="2952328"/>
          <a:ext cx="864096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24,6%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0.35355</cdr:x>
      <cdr:y>0.3966</cdr:y>
    </cdr:from>
    <cdr:to>
      <cdr:x>0.56189</cdr:x>
      <cdr:y>0.52338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20687" y="1816541"/>
          <a:ext cx="1249691" cy="5806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2 502,7</a:t>
          </a:r>
          <a:endParaRPr lang="ru-RU" sz="2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0.38768</cdr:x>
      <cdr:y>0.23523</cdr:y>
    </cdr:from>
    <cdr:to>
      <cdr:x>0.58514</cdr:x>
      <cdr:y>0.32697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81554" y="879231"/>
          <a:ext cx="958361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0.36245</cdr:x>
      <cdr:y>0.10612</cdr:y>
    </cdr:from>
    <cdr:to>
      <cdr:x>0.52986</cdr:x>
      <cdr:y>0.21834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174098" y="486057"/>
          <a:ext cx="1004180" cy="513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593,5</a:t>
          </a:r>
          <a:endParaRPr lang="ru-RU" sz="1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0.18263</cdr:x>
      <cdr:y>0.30901</cdr:y>
    </cdr:from>
    <cdr:to>
      <cdr:x>0.35003</cdr:x>
      <cdr:y>0.42122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095458" y="1415335"/>
          <a:ext cx="1004120" cy="513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329,5</a:t>
          </a:r>
          <a:endParaRPr lang="ru-RU" sz="1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0.51028</cdr:x>
      <cdr:y>0.61491</cdr:y>
    </cdr:from>
    <cdr:to>
      <cdr:x>0.6958</cdr:x>
      <cdr:y>0.72712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060824" y="2816431"/>
          <a:ext cx="1112809" cy="513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1 579,7</a:t>
          </a:r>
          <a:endParaRPr lang="ru-RU" sz="1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0.71559</cdr:x>
      <cdr:y>0.10413</cdr:y>
    </cdr:from>
    <cdr:to>
      <cdr:x>1</cdr:x>
      <cdr:y>0.14783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55103" y="497041"/>
          <a:ext cx="1243467" cy="2085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0.34072</cdr:x>
      <cdr:y>0.16513</cdr:y>
    </cdr:from>
    <cdr:to>
      <cdr:x>0.70828</cdr:x>
      <cdr:y>0.22533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26152" y="871210"/>
          <a:ext cx="1646369" cy="3176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Региональные (1 шт.)</a:t>
          </a:r>
          <a:endParaRPr lang="ru-RU" sz="12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0.32736</cdr:x>
      <cdr:y>0.22851</cdr:y>
    </cdr:from>
    <cdr:to>
      <cdr:x>0.73185</cdr:x>
      <cdr:y>0.29573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66326" y="1205567"/>
          <a:ext cx="1811785" cy="3546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Отраслевые (4 шт.)</a:t>
          </a:r>
        </a:p>
      </cdr:txBody>
    </cdr:sp>
  </cdr:relSizeAnchor>
  <cdr:relSizeAnchor xmlns:cdr="http://schemas.openxmlformats.org/drawingml/2006/chartDrawing">
    <cdr:from>
      <cdr:x>0.32287</cdr:x>
      <cdr:y>0.31642</cdr:y>
    </cdr:from>
    <cdr:to>
      <cdr:x>0.67713</cdr:x>
      <cdr:y>0.43191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411617" y="1510404"/>
          <a:ext cx="1548858" cy="551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(8 шт.)</a:t>
          </a:r>
          <a:endParaRPr lang="ru-RU" sz="12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0.06563</cdr:x>
      <cdr:y>0.24136</cdr:y>
    </cdr:from>
    <cdr:to>
      <cdr:x>0.19536</cdr:x>
      <cdr:y>0.33232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73360" y="980877"/>
          <a:ext cx="540328" cy="3696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0.41315</cdr:x>
      <cdr:y>0.67223</cdr:y>
    </cdr:from>
    <cdr:to>
      <cdr:x>0.63573</cdr:x>
      <cdr:y>0.77036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646203" y="2731923"/>
          <a:ext cx="886895" cy="3988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1 579,7</a:t>
          </a:r>
          <a:endParaRPr lang="ru-RU" sz="20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0.73016</cdr:x>
      <cdr:y>0.1326</cdr:y>
    </cdr:from>
    <cdr:to>
      <cdr:x>0.79872</cdr:x>
      <cdr:y>0.45984</cdr:y>
    </cdr:to>
    <cdr:sp macro="" textlink="">
      <cdr:nvSpPr>
        <cdr:cNvPr id="8" name="TextBox 7"/>
        <cdr:cNvSpPr txBox="1"/>
      </cdr:nvSpPr>
      <cdr:spPr>
        <a:xfrm xmlns:a="http://schemas.openxmlformats.org/drawingml/2006/main" rot="16200000">
          <a:off x="2560832" y="1409292"/>
          <a:ext cx="1726476" cy="307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Проектная часть</a:t>
          </a:r>
          <a:endParaRPr lang="ru-RU" sz="14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0.80693</cdr:x>
      <cdr:y>0.17514</cdr:y>
    </cdr:from>
    <cdr:to>
      <cdr:x>0.83731</cdr:x>
      <cdr:y>0.40392</cdr:y>
    </cdr:to>
    <cdr:sp macro="" textlink="">
      <cdr:nvSpPr>
        <cdr:cNvPr id="9" name="Правая фигурная скобка 8"/>
        <cdr:cNvSpPr/>
      </cdr:nvSpPr>
      <cdr:spPr>
        <a:xfrm xmlns:a="http://schemas.openxmlformats.org/drawingml/2006/main">
          <a:off x="3614384" y="924028"/>
          <a:ext cx="136082" cy="1207002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0.80483</cdr:x>
      <cdr:y>0.41856</cdr:y>
    </cdr:from>
    <cdr:to>
      <cdr:x>0.84108</cdr:x>
      <cdr:y>0.98659</cdr:y>
    </cdr:to>
    <cdr:sp macro="" textlink="">
      <cdr:nvSpPr>
        <cdr:cNvPr id="11" name="Правая фигурная скобка 10"/>
        <cdr:cNvSpPr/>
      </cdr:nvSpPr>
      <cdr:spPr>
        <a:xfrm xmlns:a="http://schemas.openxmlformats.org/drawingml/2006/main">
          <a:off x="3518792" y="1997938"/>
          <a:ext cx="158474" cy="2711412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0.23183</cdr:x>
      <cdr:y>0.33358</cdr:y>
    </cdr:from>
    <cdr:to>
      <cdr:x>0.38829</cdr:x>
      <cdr:y>0.38812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923717" y="1355656"/>
          <a:ext cx="623454" cy="2216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214,0</a:t>
          </a:r>
          <a:endParaRPr lang="ru-RU" sz="12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0.24122</cdr:x>
      <cdr:y>0.2427</cdr:y>
    </cdr:from>
    <cdr:to>
      <cdr:x>0.3803</cdr:x>
      <cdr:y>0.30747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961150" y="986324"/>
          <a:ext cx="554182" cy="2632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69,5</a:t>
          </a:r>
          <a:endParaRPr lang="ru-RU" sz="12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0.22819</cdr:x>
      <cdr:y>0.17635</cdr:y>
    </cdr:from>
    <cdr:to>
      <cdr:x>0.36205</cdr:x>
      <cdr:y>0.24453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1022096" y="930421"/>
          <a:ext cx="599583" cy="359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1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46,0</a:t>
          </a:r>
          <a:endParaRPr lang="ru-RU" sz="12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0.82996</cdr:x>
      <cdr:y>0.66744</cdr:y>
    </cdr:from>
    <cdr:to>
      <cdr:x>1</cdr:x>
      <cdr:y>0.7325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3628652" y="2906898"/>
          <a:ext cx="743441" cy="2833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82,7%</a:t>
          </a:r>
          <a:endParaRPr lang="ru-RU" sz="16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0.7304</cdr:x>
      <cdr:y>0.53501</cdr:y>
    </cdr:from>
    <cdr:to>
      <cdr:x>0.79896</cdr:x>
      <cdr:y>0.86225</cdr:y>
    </cdr:to>
    <cdr:sp macro="" textlink="">
      <cdr:nvSpPr>
        <cdr:cNvPr id="16" name="TextBox 1"/>
        <cdr:cNvSpPr txBox="1"/>
      </cdr:nvSpPr>
      <cdr:spPr>
        <a:xfrm xmlns:a="http://schemas.openxmlformats.org/drawingml/2006/main" rot="16200000">
          <a:off x="2539388" y="2896965"/>
          <a:ext cx="1425259" cy="2915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Процессная часть</a:t>
          </a:r>
          <a:endParaRPr lang="ru-RU" sz="14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0.81486</cdr:x>
      <cdr:y>0.25697</cdr:y>
    </cdr:from>
    <cdr:to>
      <cdr:x>1</cdr:x>
      <cdr:y>0.32302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649909" y="1355748"/>
          <a:ext cx="829276" cy="3484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17,3%</a:t>
          </a:r>
          <a:endParaRPr lang="ru-RU" sz="16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0.21211</cdr:x>
      <cdr:y>0.17514</cdr:y>
    </cdr:from>
    <cdr:to>
      <cdr:x>0.25272</cdr:x>
      <cdr:y>0.394</cdr:y>
    </cdr:to>
    <cdr:sp macro="" textlink="">
      <cdr:nvSpPr>
        <cdr:cNvPr id="10" name="Левая фигурная скобка 9"/>
        <cdr:cNvSpPr/>
      </cdr:nvSpPr>
      <cdr:spPr>
        <a:xfrm xmlns:a="http://schemas.openxmlformats.org/drawingml/2006/main">
          <a:off x="950088" y="924027"/>
          <a:ext cx="181892" cy="1154665"/>
        </a:xfrm>
        <a:prstGeom xmlns:a="http://schemas.openxmlformats.org/drawingml/2006/main" prst="leftBrace">
          <a:avLst/>
        </a:prstGeom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0.07521</cdr:x>
      <cdr:y>0.25769</cdr:y>
    </cdr:from>
    <cdr:to>
      <cdr:x>0.23859</cdr:x>
      <cdr:y>0.32953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328835" y="1230062"/>
          <a:ext cx="714306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329,5</a:t>
          </a:r>
          <a:endParaRPr lang="ru-RU" sz="16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0.7101</cdr:x>
      <cdr:y>0.07487</cdr:y>
    </cdr:from>
    <cdr:to>
      <cdr:x>0.95954</cdr:x>
      <cdr:y>0.13904</cdr:y>
    </cdr:to>
    <cdr:sp macro="" textlink="">
      <cdr:nvSpPr>
        <cdr:cNvPr id="19" name="Text Box 17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80669" y="395004"/>
          <a:ext cx="1117288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algn="ctr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млн.руб.</a:t>
          </a:r>
          <a:endParaRPr lang="en-US" sz="1600" b="1" dirty="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0.52036</cdr:x>
      <cdr:y>0.05815</cdr:y>
    </cdr:from>
    <cdr:to>
      <cdr:x>0.70216</cdr:x>
      <cdr:y>0.12643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34284" y="283094"/>
          <a:ext cx="1584176" cy="3324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63,6</a:t>
          </a:r>
          <a:endParaRPr lang="ru-RU" sz="20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0.52062</cdr:x>
      <cdr:y>0.16168</cdr:y>
    </cdr:from>
    <cdr:to>
      <cdr:x>0.70242</cdr:x>
      <cdr:y>0.22996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36504" y="787150"/>
          <a:ext cx="1584176" cy="3324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53,3</a:t>
          </a:r>
          <a:endParaRPr lang="ru-RU" sz="20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0.52062</cdr:x>
      <cdr:y>0.25043</cdr:y>
    </cdr:from>
    <cdr:to>
      <cdr:x>0.70242</cdr:x>
      <cdr:y>0.31871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536504" y="1219198"/>
          <a:ext cx="1584176" cy="3324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3,4</a:t>
          </a:r>
          <a:endParaRPr lang="ru-RU" sz="20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0.05785</cdr:x>
      <cdr:y>0.52323</cdr:y>
    </cdr:from>
    <cdr:to>
      <cdr:x>0.13222</cdr:x>
      <cdr:y>0.5824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04056" y="2547320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18,1%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0.11569</cdr:x>
      <cdr:y>0.69417</cdr:y>
    </cdr:from>
    <cdr:to>
      <cdr:x>0.19007</cdr:x>
      <cdr:y>0.75333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008112" y="3379514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0,9%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0.16527</cdr:x>
      <cdr:y>0.69417</cdr:y>
    </cdr:from>
    <cdr:to>
      <cdr:x>0.23965</cdr:x>
      <cdr:y>0.75333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440160" y="3379514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16,4%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0.26444</cdr:x>
      <cdr:y>0.3244</cdr:y>
    </cdr:from>
    <cdr:to>
      <cdr:x>0.33881</cdr:x>
      <cdr:y>0.38356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304256" y="1579314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46,4%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0.23965</cdr:x>
      <cdr:y>0.60542</cdr:y>
    </cdr:from>
    <cdr:to>
      <cdr:x>0.31402</cdr:x>
      <cdr:y>0.66459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088232" y="2947466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8,1%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0.33881</cdr:x>
      <cdr:y>0.67938</cdr:y>
    </cdr:from>
    <cdr:to>
      <cdr:x>0.41319</cdr:x>
      <cdr:y>0.73854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952328" y="3307506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0 %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0.42145</cdr:x>
      <cdr:y>0.60542</cdr:y>
    </cdr:from>
    <cdr:to>
      <cdr:x>0.49582</cdr:x>
      <cdr:y>0.66459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672408" y="2947466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10,1%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0.48756</cdr:x>
      <cdr:y>0.70896</cdr:y>
    </cdr:from>
    <cdr:to>
      <cdr:x>0.54541</cdr:x>
      <cdr:y>0.76812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4248471" y="3451522"/>
          <a:ext cx="50405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0 %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0.60325</cdr:x>
      <cdr:y>0.70896</cdr:y>
    </cdr:from>
    <cdr:to>
      <cdr:x>0.6611</cdr:x>
      <cdr:y>0.76812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5256584" y="3451522"/>
          <a:ext cx="50405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0 %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0.65283</cdr:x>
      <cdr:y>0.67938</cdr:y>
    </cdr:from>
    <cdr:to>
      <cdr:x>0.71894</cdr:x>
      <cdr:y>0.73854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5688632" y="3307506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5,1 %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0.71068</cdr:x>
      <cdr:y>0.69417</cdr:y>
    </cdr:from>
    <cdr:to>
      <cdr:x>0.79332</cdr:x>
      <cdr:y>0.75333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6192688" y="3379514"/>
          <a:ext cx="7200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53,7 %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0.77679</cdr:x>
      <cdr:y>0.06963</cdr:y>
    </cdr:from>
    <cdr:to>
      <cdr:x>0.85943</cdr:x>
      <cdr:y>0.1288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6768752" y="339008"/>
          <a:ext cx="7200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3,7 %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0.83916</cdr:x>
      <cdr:y>0.2925</cdr:y>
    </cdr:from>
    <cdr:to>
      <cdr:x>0.92179</cdr:x>
      <cdr:y>0.35166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7312187" y="1424010"/>
          <a:ext cx="7200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47,6%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0.88829</cdr:x>
      <cdr:y>0.67938</cdr:y>
    </cdr:from>
    <cdr:to>
      <cdr:x>0.97093</cdr:x>
      <cdr:y>0.73854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7740352" y="3307506"/>
          <a:ext cx="7200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29,9%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0.5284</cdr:x>
      <cdr:y>0.71842</cdr:y>
    </cdr:from>
    <cdr:to>
      <cdr:x>0.58625</cdr:x>
      <cdr:y>0.76279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604379" y="3497570"/>
          <a:ext cx="50405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0%</a:t>
          </a:r>
          <a:endParaRPr lang="ru-RU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0.55599</cdr:x>
      <cdr:y>0.10338</cdr:y>
    </cdr:from>
    <cdr:to>
      <cdr:x>0.66965</cdr:x>
      <cdr:y>0.15746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03123" y="498751"/>
          <a:ext cx="1002331" cy="2609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566,8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0.55537</cdr:x>
      <cdr:y>0.1791</cdr:y>
    </cdr:from>
    <cdr:to>
      <cdr:x>0.66205</cdr:x>
      <cdr:y>0.24184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97606" y="864096"/>
          <a:ext cx="940778" cy="3026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812,7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0.52841</cdr:x>
      <cdr:y>0.30096</cdr:y>
    </cdr:from>
    <cdr:to>
      <cdr:x>0.61216</cdr:x>
      <cdr:y>0.37452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659925" y="1223108"/>
          <a:ext cx="738553" cy="298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0.54662</cdr:x>
      <cdr:y>0.25186</cdr:y>
    </cdr:from>
    <cdr:to>
      <cdr:x>0.62039</cdr:x>
      <cdr:y>0.34273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820426" y="1215127"/>
          <a:ext cx="650642" cy="438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319,9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0.50579</cdr:x>
      <cdr:y>0.32576</cdr:y>
    </cdr:from>
    <cdr:to>
      <cdr:x>0.57713</cdr:x>
      <cdr:y>0.38303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460386" y="1653534"/>
          <a:ext cx="629124" cy="2906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56,8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0.48487</cdr:x>
      <cdr:y>0.39722</cdr:y>
    </cdr:from>
    <cdr:to>
      <cdr:x>0.55537</cdr:x>
      <cdr:y>0.45996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275888" y="2016205"/>
          <a:ext cx="621718" cy="3184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36,6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0.47369</cdr:x>
      <cdr:y>0.53735</cdr:y>
    </cdr:from>
    <cdr:to>
      <cdr:x>0.54134</cdr:x>
      <cdr:y>0.60442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177290" y="2727528"/>
          <a:ext cx="596584" cy="340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25,8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0.46496</cdr:x>
      <cdr:y>0.61001</cdr:y>
    </cdr:from>
    <cdr:to>
      <cdr:x>0.53476</cdr:x>
      <cdr:y>0.67058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100346" y="3096345"/>
          <a:ext cx="615545" cy="307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21,0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0.46496</cdr:x>
      <cdr:y>0.68095</cdr:y>
    </cdr:from>
    <cdr:to>
      <cdr:x>0.53432</cdr:x>
      <cdr:y>0.75883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100346" y="3456385"/>
          <a:ext cx="611664" cy="3953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17,0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0.46496</cdr:x>
      <cdr:y>0.75188</cdr:y>
    </cdr:from>
    <cdr:to>
      <cdr:x>0.52877</cdr:x>
      <cdr:y>0.82468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100346" y="3816425"/>
          <a:ext cx="562720" cy="369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14,7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0.44267</cdr:x>
      <cdr:y>0.82087</cdr:y>
    </cdr:from>
    <cdr:to>
      <cdr:x>0.52044</cdr:x>
      <cdr:y>0.89976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903767" y="3717753"/>
          <a:ext cx="685829" cy="3572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4,1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0.80459</cdr:x>
      <cdr:y>0.14952</cdr:y>
    </cdr:from>
    <cdr:to>
      <cdr:x>0.9332</cdr:x>
      <cdr:y>0.22091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7095393" y="607646"/>
          <a:ext cx="1134208" cy="2901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0.82424</cdr:x>
      <cdr:y>0.10448</cdr:y>
    </cdr:from>
    <cdr:to>
      <cdr:x>0.92793</cdr:x>
      <cdr:y>0.18452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7268698" y="504056"/>
          <a:ext cx="914410" cy="3861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1359,3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0.71809</cdr:x>
      <cdr:y>0.25451</cdr:y>
    </cdr:from>
    <cdr:to>
      <cdr:x>0.80882</cdr:x>
      <cdr:y>0.31941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6332594" y="1291863"/>
          <a:ext cx="800119" cy="329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47,9</a:t>
          </a:r>
        </a:p>
        <a:p xmlns:a="http://schemas.openxmlformats.org/drawingml/2006/main"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0.6201</cdr:x>
      <cdr:y>0.32576</cdr:y>
    </cdr:from>
    <cdr:to>
      <cdr:x>0.67394</cdr:x>
      <cdr:y>0.40313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468498" y="1653534"/>
          <a:ext cx="474798" cy="3927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</a:t>
          </a:r>
          <a:endParaRPr lang="ru-RU" sz="14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0.52212</cdr:x>
      <cdr:y>0.75188</cdr:y>
    </cdr:from>
    <cdr:to>
      <cdr:x>0.57111</cdr:x>
      <cdr:y>0.8111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604402" y="3816425"/>
          <a:ext cx="432048" cy="3005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0.49452</cdr:x>
      <cdr:y>0.82654</cdr:y>
    </cdr:from>
    <cdr:to>
      <cdr:x>0.54928</cdr:x>
      <cdr:y>0.90556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61015" y="3743412"/>
          <a:ext cx="482895" cy="3578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0,3</a:t>
          </a:r>
        </a:p>
        <a:p xmlns:a="http://schemas.openxmlformats.org/drawingml/2006/main"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0.8037</cdr:x>
      <cdr:y>0.20003</cdr:y>
    </cdr:from>
    <cdr:to>
      <cdr:x>0.8469</cdr:x>
      <cdr:y>0.24863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7087578" y="905935"/>
          <a:ext cx="381000" cy="220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0.79314</cdr:x>
      <cdr:y>0.19068</cdr:y>
    </cdr:from>
    <cdr:to>
      <cdr:x>0.83922</cdr:x>
      <cdr:y>0.24676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6994445" y="863600"/>
          <a:ext cx="4064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4,9</a:t>
          </a:r>
          <a:endParaRPr lang="ru-RU" sz="14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0.47765</cdr:x>
      <cdr:y>0.46815</cdr:y>
    </cdr:from>
    <cdr:to>
      <cdr:x>0.54815</cdr:x>
      <cdr:y>0.52056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4212278" y="2376265"/>
          <a:ext cx="621718" cy="2660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33,6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0.54662</cdr:x>
      <cdr:y>0.68095</cdr:y>
    </cdr:from>
    <cdr:to>
      <cdr:x>0.59561</cdr:x>
      <cdr:y>0.74016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4820426" y="3456385"/>
          <a:ext cx="432048" cy="3005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</a:t>
          </a:r>
          <a:endParaRPr lang="ru-RU" sz="14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64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64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9C3E9-C600-4C53-99A4-A6641C8B0071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31600"/>
            <a:ext cx="2945659" cy="496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31600"/>
            <a:ext cx="2945659" cy="496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9B36D-55D2-4E11-8ACB-679813C25D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229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8AFFE-1531-4A14-8252-4FEB716885B5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06107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C66-9595-4BC5-9D91-7BAD86B1614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1393-DD06-4108-80B6-128CB82C0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8206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C66-9595-4BC5-9D91-7BAD86B1614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1393-DD06-4108-80B6-128CB82C0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603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C66-9595-4BC5-9D91-7BAD86B1614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1393-DD06-4108-80B6-128CB82C0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519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C66-9595-4BC5-9D91-7BAD86B1614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1393-DD06-4108-80B6-128CB82C0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6566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C66-9595-4BC5-9D91-7BAD86B1614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1393-DD06-4108-80B6-128CB82C0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802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C66-9595-4BC5-9D91-7BAD86B1614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1393-DD06-4108-80B6-128CB82C0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3844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C66-9595-4BC5-9D91-7BAD86B1614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1393-DD06-4108-80B6-128CB82C0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093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C66-9595-4BC5-9D91-7BAD86B1614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1393-DD06-4108-80B6-128CB82C0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202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C66-9595-4BC5-9D91-7BAD86B1614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1393-DD06-4108-80B6-128CB82C0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518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C66-9595-4BC5-9D91-7BAD86B1614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1393-DD06-4108-80B6-128CB82C0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6652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C66-9595-4BC5-9D91-7BAD86B1614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1393-DD06-4108-80B6-128CB82C0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0684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22C66-9595-4BC5-9D91-7BAD86B1614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D1393-DD06-4108-80B6-128CB82C0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650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8808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ogin.consultant.ru/link/?req=doc&amp;base=LAW&amp;n=466890&amp;dst=2643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13" Type="http://schemas.openxmlformats.org/officeDocument/2006/relationships/image" Target="../media/image31.jpeg"/><Relationship Id="rId3" Type="http://schemas.openxmlformats.org/officeDocument/2006/relationships/chart" Target="../charts/chart14.xml"/><Relationship Id="rId7" Type="http://schemas.openxmlformats.org/officeDocument/2006/relationships/chart" Target="../charts/chart18.xml"/><Relationship Id="rId12" Type="http://schemas.openxmlformats.org/officeDocument/2006/relationships/image" Target="../media/image30.png"/><Relationship Id="rId2" Type="http://schemas.openxmlformats.org/officeDocument/2006/relationships/image" Target="../media/image3.jpeg"/><Relationship Id="rId16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7.xml"/><Relationship Id="rId11" Type="http://schemas.openxmlformats.org/officeDocument/2006/relationships/image" Target="../media/image29.jpeg"/><Relationship Id="rId5" Type="http://schemas.openxmlformats.org/officeDocument/2006/relationships/chart" Target="../charts/chart16.xml"/><Relationship Id="rId15" Type="http://schemas.openxmlformats.org/officeDocument/2006/relationships/image" Target="../media/image33.jpeg"/><Relationship Id="rId10" Type="http://schemas.openxmlformats.org/officeDocument/2006/relationships/chart" Target="../charts/chart21.xml"/><Relationship Id="rId4" Type="http://schemas.openxmlformats.org/officeDocument/2006/relationships/chart" Target="../charts/chart15.xml"/><Relationship Id="rId9" Type="http://schemas.openxmlformats.org/officeDocument/2006/relationships/chart" Target="../charts/chart20.xml"/><Relationship Id="rId1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microsoft.com/office/2007/relationships/diagramDrawing" Target="../diagrams/drawing5.xml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diagramColors" Target="../diagrams/colors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39.jpeg"/><Relationship Id="rId10" Type="http://schemas.openxmlformats.org/officeDocument/2006/relationships/diagramLayout" Target="../diagrams/layout5.xml"/><Relationship Id="rId4" Type="http://schemas.openxmlformats.org/officeDocument/2006/relationships/image" Target="../media/image38.jpeg"/><Relationship Id="rId9" Type="http://schemas.openxmlformats.org/officeDocument/2006/relationships/diagramData" Target="../diagrams/data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jpeg"/><Relationship Id="rId7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9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708920"/>
            <a:ext cx="7772400" cy="1470025"/>
          </a:xfrm>
        </p:spPr>
        <p:txBody>
          <a:bodyPr>
            <a:noAutofit/>
          </a:bodyPr>
          <a:lstStyle/>
          <a:p>
            <a:pPr lvl="0" defTabSz="685800">
              <a:lnSpc>
                <a:spcPct val="90000"/>
              </a:lnSpc>
              <a:defRPr/>
            </a:pPr>
            <a:r>
              <a:rPr lang="ru-RU" sz="2600" kern="0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Проект бюджета </a:t>
            </a:r>
            <a:br>
              <a:rPr lang="ru-RU" sz="2600" kern="0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600" kern="0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Сосновоборского городского округа </a:t>
            </a:r>
            <a:br>
              <a:rPr lang="ru-RU" sz="2600" kern="0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600" kern="0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 2025 год и на плановый период 2026 и 2027 годов</a:t>
            </a:r>
            <a:endParaRPr lang="ru-RU" sz="2600" b="0" dirty="0"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6021288"/>
            <a:ext cx="5616624" cy="692696"/>
          </a:xfrm>
        </p:spPr>
        <p:txBody>
          <a:bodyPr>
            <a:normAutofit fontScale="70000" lnSpcReduction="20000"/>
          </a:bodyPr>
          <a:lstStyle/>
          <a:p>
            <a:pPr lvl="0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Докладчик: Попова Татьяна Рудольфовна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председатель комитета финансов</a:t>
            </a: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52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726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Бюджетная политика 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Сосновоборского городского округа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2025-2027 годы</a:t>
            </a:r>
            <a:endParaRPr lang="ru-RU" sz="30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№36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65312" y="-60966"/>
            <a:ext cx="6923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бюджетными расходами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№9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2939627159"/>
              </p:ext>
            </p:extLst>
          </p:nvPr>
        </p:nvGraphicFramePr>
        <p:xfrm>
          <a:off x="539552" y="2132856"/>
          <a:ext cx="7992888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3568" y="150761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Проводятся: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5912352"/>
            <a:ext cx="4896544" cy="945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889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542" y="97043"/>
            <a:ext cx="6923112" cy="1143000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Параметры бюджета</a:t>
            </a:r>
            <a:b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Сосновоборского городского округа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AutoShape 45"/>
          <p:cNvSpPr>
            <a:spLocks noChangeArrowheads="1"/>
          </p:cNvSpPr>
          <p:nvPr/>
        </p:nvSpPr>
        <p:spPr bwMode="gray">
          <a:xfrm>
            <a:off x="358812" y="1484784"/>
            <a:ext cx="8451062" cy="4635246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45"/>
          <p:cNvSpPr>
            <a:spLocks noChangeArrowheads="1"/>
          </p:cNvSpPr>
          <p:nvPr/>
        </p:nvSpPr>
        <p:spPr bwMode="gray">
          <a:xfrm>
            <a:off x="353652" y="1484783"/>
            <a:ext cx="1260394" cy="46815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7999">
                <a:srgbClr val="A7C2D9"/>
              </a:gs>
              <a:gs pos="36000">
                <a:schemeClr val="accent1">
                  <a:lumMod val="40000"/>
                  <a:lumOff val="60000"/>
                </a:schemeClr>
              </a:gs>
              <a:gs pos="61000">
                <a:srgbClr val="D9E5EF"/>
              </a:gs>
              <a:gs pos="82001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8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1638" y="1565152"/>
            <a:ext cx="1593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en-US" sz="1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45"/>
          <p:cNvSpPr>
            <a:spLocks noChangeArrowheads="1"/>
          </p:cNvSpPr>
          <p:nvPr/>
        </p:nvSpPr>
        <p:spPr bwMode="gray">
          <a:xfrm>
            <a:off x="323528" y="2060848"/>
            <a:ext cx="8389653" cy="59752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7999">
                <a:srgbClr val="A7C2D9"/>
              </a:gs>
              <a:gs pos="36000">
                <a:schemeClr val="accent1">
                  <a:lumMod val="40000"/>
                  <a:lumOff val="60000"/>
                </a:schemeClr>
              </a:gs>
              <a:gs pos="61000">
                <a:srgbClr val="D9E5EF"/>
              </a:gs>
              <a:gs pos="82001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ДОХОДЫ, в т. ч.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45"/>
          <p:cNvSpPr>
            <a:spLocks noChangeArrowheads="1"/>
          </p:cNvSpPr>
          <p:nvPr/>
        </p:nvSpPr>
        <p:spPr bwMode="gray">
          <a:xfrm>
            <a:off x="1619672" y="2708920"/>
            <a:ext cx="5582346" cy="512328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90500" h="190500"/>
          </a:sp3d>
        </p:spPr>
        <p:txBody>
          <a:bodyPr wrap="none" anchor="ctr"/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НАЛОГОВЫЕ И 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НЕНАЛОГОВЫЕ</a:t>
            </a:r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45"/>
          <p:cNvSpPr>
            <a:spLocks noChangeArrowheads="1"/>
          </p:cNvSpPr>
          <p:nvPr/>
        </p:nvSpPr>
        <p:spPr bwMode="gray">
          <a:xfrm>
            <a:off x="1614046" y="3221249"/>
            <a:ext cx="5569597" cy="425823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90500" h="190500"/>
          </a:sp3d>
        </p:spPr>
        <p:txBody>
          <a:bodyPr wrap="none" anchor="ctr"/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БЕЗВОЗМЕЗДНЫЕ</a:t>
            </a:r>
            <a:endParaRPr lang="en-US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45"/>
          <p:cNvSpPr>
            <a:spLocks noChangeArrowheads="1"/>
          </p:cNvSpPr>
          <p:nvPr/>
        </p:nvSpPr>
        <p:spPr bwMode="gray">
          <a:xfrm>
            <a:off x="352657" y="3711434"/>
            <a:ext cx="8315242" cy="57377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7999">
                <a:srgbClr val="A7C2D9"/>
              </a:gs>
              <a:gs pos="36000">
                <a:schemeClr val="accent1">
                  <a:lumMod val="40000"/>
                  <a:lumOff val="60000"/>
                </a:schemeClr>
              </a:gs>
              <a:gs pos="61000">
                <a:srgbClr val="D9E5EF"/>
              </a:gs>
              <a:gs pos="82001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т. ч.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5"/>
          <p:cNvSpPr>
            <a:spLocks noChangeArrowheads="1"/>
          </p:cNvSpPr>
          <p:nvPr/>
        </p:nvSpPr>
        <p:spPr bwMode="gray">
          <a:xfrm>
            <a:off x="1614046" y="4343541"/>
            <a:ext cx="5576191" cy="42582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>
                  <a:gamma/>
                  <a:tint val="2941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19050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90500" h="190500"/>
          </a:sp3d>
        </p:spPr>
        <p:txBody>
          <a:bodyPr wrap="none" anchor="ctr"/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УСЛОВНО-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УТВЕРЖДЕННЫЕ</a:t>
            </a:r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utoShape 45"/>
          <p:cNvSpPr>
            <a:spLocks noChangeArrowheads="1"/>
          </p:cNvSpPr>
          <p:nvPr/>
        </p:nvSpPr>
        <p:spPr bwMode="gray">
          <a:xfrm>
            <a:off x="349776" y="4836285"/>
            <a:ext cx="8318084" cy="714024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7999">
                <a:srgbClr val="A7C2D9"/>
              </a:gs>
              <a:gs pos="36000">
                <a:schemeClr val="accent1">
                  <a:lumMod val="40000"/>
                  <a:lumOff val="60000"/>
                </a:schemeClr>
              </a:gs>
              <a:gs pos="61000">
                <a:srgbClr val="D9E5EF"/>
              </a:gs>
              <a:gs pos="82001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(-)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714880" y="1453218"/>
            <a:ext cx="913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45"/>
          <p:cNvSpPr>
            <a:spLocks noChangeArrowheads="1"/>
          </p:cNvSpPr>
          <p:nvPr/>
        </p:nvSpPr>
        <p:spPr bwMode="gray">
          <a:xfrm>
            <a:off x="3131840" y="2132856"/>
            <a:ext cx="5688632" cy="142448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7999">
                <a:srgbClr val="A7C2D9"/>
              </a:gs>
              <a:gs pos="36000">
                <a:schemeClr val="accent1">
                  <a:lumMod val="40000"/>
                  <a:lumOff val="60000"/>
                </a:schemeClr>
              </a:gs>
              <a:gs pos="61000">
                <a:srgbClr val="D9E5EF"/>
              </a:gs>
              <a:gs pos="82001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41079" y="1438504"/>
            <a:ext cx="910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63944" y="1448060"/>
            <a:ext cx="910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15979" y="1448060"/>
            <a:ext cx="910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45"/>
          <p:cNvSpPr>
            <a:spLocks noChangeArrowheads="1"/>
          </p:cNvSpPr>
          <p:nvPr/>
        </p:nvSpPr>
        <p:spPr bwMode="gray">
          <a:xfrm>
            <a:off x="3059832" y="3789040"/>
            <a:ext cx="5742575" cy="955322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7999">
                <a:srgbClr val="A7C2D9"/>
              </a:gs>
              <a:gs pos="36000">
                <a:schemeClr val="accent1">
                  <a:lumMod val="40000"/>
                  <a:lumOff val="60000"/>
                </a:schemeClr>
              </a:gs>
              <a:gs pos="61000">
                <a:srgbClr val="D9E5EF"/>
              </a:gs>
              <a:gs pos="82001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637743" y="2295808"/>
            <a:ext cx="99091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4 087,4</a:t>
            </a:r>
          </a:p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2 338,3</a:t>
            </a:r>
          </a:p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1 749,1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042017" y="2295808"/>
            <a:ext cx="95410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3 916,6</a:t>
            </a:r>
          </a:p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2 346,3</a:t>
            </a:r>
          </a:p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1 570,3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83735" y="2286500"/>
            <a:ext cx="95410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3 950,4</a:t>
            </a:r>
          </a:p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2 464,8</a:t>
            </a:r>
          </a:p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1 485,6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641746" y="2281087"/>
            <a:ext cx="95410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4 033,7</a:t>
            </a:r>
          </a:p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2 566,4</a:t>
            </a:r>
          </a:p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1 467,3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637743" y="3828352"/>
            <a:ext cx="990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4 292,7</a:t>
            </a: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042017" y="3828352"/>
            <a:ext cx="9541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4 027,2</a:t>
            </a: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383735" y="3819044"/>
            <a:ext cx="9541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3 950,4</a:t>
            </a: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79,8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641746" y="3813631"/>
            <a:ext cx="9541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4 033,7</a:t>
            </a: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175,2</a:t>
            </a:r>
          </a:p>
        </p:txBody>
      </p:sp>
      <p:sp>
        <p:nvSpPr>
          <p:cNvPr id="63" name="AutoShape 45"/>
          <p:cNvSpPr>
            <a:spLocks noChangeArrowheads="1"/>
          </p:cNvSpPr>
          <p:nvPr/>
        </p:nvSpPr>
        <p:spPr bwMode="gray">
          <a:xfrm>
            <a:off x="1619672" y="5517232"/>
            <a:ext cx="1517794" cy="64807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>
                  <a:gamma/>
                  <a:tint val="2941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19050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90500" h="190500"/>
          </a:sp3d>
        </p:spPr>
        <p:txBody>
          <a:bodyPr wrap="none" anchor="ctr"/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% ДЕФИЦИТА </a:t>
            </a:r>
          </a:p>
          <a:p>
            <a:r>
              <a:rPr lang="ru-RU" sz="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НАЛОГОВЫМ И </a:t>
            </a:r>
          </a:p>
          <a:p>
            <a:r>
              <a:rPr lang="ru-RU" sz="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НЕНАЛОГОВЫМ </a:t>
            </a:r>
          </a:p>
          <a:p>
            <a:r>
              <a:rPr lang="ru-RU" sz="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ДОХОДАМ</a:t>
            </a:r>
          </a:p>
          <a:p>
            <a:endParaRPr lang="en-US" sz="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45"/>
          <p:cNvSpPr>
            <a:spLocks noChangeArrowheads="1"/>
          </p:cNvSpPr>
          <p:nvPr/>
        </p:nvSpPr>
        <p:spPr bwMode="gray">
          <a:xfrm>
            <a:off x="3059832" y="4941168"/>
            <a:ext cx="5768821" cy="127906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7999">
                <a:srgbClr val="A7C2D9"/>
              </a:gs>
              <a:gs pos="36000">
                <a:schemeClr val="accent1">
                  <a:lumMod val="40000"/>
                  <a:lumOff val="60000"/>
                </a:schemeClr>
              </a:gs>
              <a:gs pos="61000">
                <a:srgbClr val="D9E5EF"/>
              </a:gs>
              <a:gs pos="82001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637743" y="5025318"/>
            <a:ext cx="990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-205,3</a:t>
            </a: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-8,7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5042017" y="5025318"/>
            <a:ext cx="9541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-110,6</a:t>
            </a: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-4,7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6383735" y="5016010"/>
            <a:ext cx="9541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7641746" y="5010597"/>
            <a:ext cx="9541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№10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69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9FFFCA"/>
              </a:gs>
              <a:gs pos="25000">
                <a:schemeClr val="accent1">
                  <a:lumMod val="20000"/>
                  <a:lumOff val="80000"/>
                </a:schemeClr>
              </a:gs>
              <a:gs pos="25000">
                <a:srgbClr val="B4DE86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20000"/>
                  <a:lumOff val="8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698692" y="3401"/>
            <a:ext cx="6923112" cy="1049335"/>
          </a:xfrm>
        </p:spPr>
        <p:txBody>
          <a:bodyPr>
            <a:norm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Факторы, влияющие на</a:t>
            </a:r>
            <a:b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формирование прогноза по доходам</a:t>
            </a:r>
            <a:endParaRPr lang="ru-RU" sz="3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2708920"/>
            <a:ext cx="4320480" cy="7920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9FFFCA"/>
              </a:gs>
              <a:gs pos="25000">
                <a:schemeClr val="accent1">
                  <a:lumMod val="20000"/>
                  <a:lumOff val="80000"/>
                </a:schemeClr>
              </a:gs>
              <a:gs pos="25000">
                <a:srgbClr val="B4DE86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20000"/>
                  <a:lumOff val="80000"/>
                </a:schemeClr>
              </a:gs>
              <a:gs pos="100000">
                <a:srgbClr val="C4FCF3"/>
              </a:gs>
            </a:gsLst>
            <a:lin ang="9600000" scaled="0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noProof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Упрощенная система налогообложения (УСН) – </a:t>
            </a:r>
          </a:p>
          <a:p>
            <a:pPr algn="ctr">
              <a:defRPr/>
            </a:pPr>
            <a:r>
              <a:rPr lang="ru-RU" sz="1200" noProof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Изменения, внесенные Федеральным законом </a:t>
            </a:r>
          </a:p>
          <a:p>
            <a:pPr algn="ctr">
              <a:defRPr/>
            </a:pPr>
            <a:r>
              <a:rPr lang="ru-RU" sz="1200" b="1" noProof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176-ФЗ от 12.07.2024</a:t>
            </a:r>
            <a:r>
              <a:rPr lang="ru-RU" sz="1200" noProof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вступают в действие с 01.01.2025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19672" y="5903893"/>
            <a:ext cx="6617724" cy="83747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9FFFCA"/>
              </a:gs>
              <a:gs pos="25000">
                <a:schemeClr val="accent1">
                  <a:lumMod val="20000"/>
                  <a:lumOff val="80000"/>
                </a:schemeClr>
              </a:gs>
              <a:gs pos="25000">
                <a:srgbClr val="B4DE86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20000"/>
                  <a:lumOff val="80000"/>
                </a:schemeClr>
              </a:gs>
              <a:gs pos="100000">
                <a:srgbClr val="C4FCF3"/>
              </a:gs>
            </a:gsLst>
            <a:lin ang="6600000" scaled="0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800" b="1" noProof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noProof="1" smtClean="0">
                <a:latin typeface="Times New Roman" pitchFamily="18" charset="0"/>
                <a:cs typeface="Times New Roman" pitchFamily="18" charset="0"/>
              </a:rPr>
              <a:t>Автоматизированная упрощенная система налогообложения (АУСН)</a:t>
            </a:r>
          </a:p>
          <a:p>
            <a:pPr algn="ctr">
              <a:defRPr/>
            </a:pPr>
            <a:r>
              <a:rPr lang="ru-RU" sz="1200" noProof="1" smtClean="0">
                <a:latin typeface="Times New Roman" pitchFamily="18" charset="0"/>
                <a:cs typeface="Times New Roman" pitchFamily="18" charset="0"/>
              </a:rPr>
              <a:t>С 2025 года все регионы смогут ввести на своих территориях автоматизированную УСН.</a:t>
            </a:r>
          </a:p>
          <a:p>
            <a:pPr algn="ctr">
              <a:defRPr/>
            </a:pPr>
            <a:r>
              <a:rPr lang="ru-RU" sz="1200" noProof="1" smtClean="0">
                <a:latin typeface="Times New Roman" pitchFamily="18" charset="0"/>
                <a:cs typeface="Times New Roman" pitchFamily="18" charset="0"/>
              </a:rPr>
              <a:t>Доступна такая система налогообложения при показателях </a:t>
            </a:r>
          </a:p>
          <a:p>
            <a:pPr algn="ctr">
              <a:defRPr/>
            </a:pPr>
            <a:r>
              <a:rPr lang="ru-RU" sz="1200" noProof="1" smtClean="0">
                <a:latin typeface="Times New Roman" pitchFamily="18" charset="0"/>
                <a:cs typeface="Times New Roman" pitchFamily="18" charset="0"/>
              </a:rPr>
              <a:t>выручки до 60 млн. рублей в год и численности персонала не более 5 чел.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555776" y="2420888"/>
            <a:ext cx="4049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Изменения в налоговый кодекс РФ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555776" y="980728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Увеличение доходной части бюджета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44008" y="2708920"/>
            <a:ext cx="4352107" cy="28803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9FFFCA"/>
              </a:gs>
              <a:gs pos="25000">
                <a:schemeClr val="accent1">
                  <a:lumMod val="20000"/>
                  <a:lumOff val="80000"/>
                </a:schemeClr>
              </a:gs>
              <a:gs pos="25000">
                <a:srgbClr val="B4DE86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20000"/>
                  <a:lumOff val="80000"/>
                </a:schemeClr>
              </a:gs>
              <a:gs pos="100000">
                <a:srgbClr val="C4FCF3"/>
              </a:gs>
            </a:gsLst>
            <a:lin ang="81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200" b="1" noProof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noProof="1" smtClean="0">
                <a:latin typeface="Times New Roman" pitchFamily="18" charset="0"/>
                <a:cs typeface="Times New Roman" pitchFamily="18" charset="0"/>
              </a:rPr>
              <a:t>Туристический налог – </a:t>
            </a:r>
          </a:p>
          <a:p>
            <a:pPr algn="ctr">
              <a:defRPr/>
            </a:pPr>
            <a:r>
              <a:rPr lang="ru-RU" sz="1200" noProof="1" smtClean="0">
                <a:latin typeface="Times New Roman" pitchFamily="18" charset="0"/>
                <a:cs typeface="Times New Roman" pitchFamily="18" charset="0"/>
              </a:rPr>
              <a:t>новый местный налог, вводится в налоговую практику </a:t>
            </a:r>
          </a:p>
          <a:p>
            <a:pPr algn="ctr">
              <a:defRPr/>
            </a:pPr>
            <a:r>
              <a:rPr lang="ru-RU" sz="1200" noProof="1" smtClean="0">
                <a:latin typeface="Times New Roman" pitchFamily="18" charset="0"/>
                <a:cs typeface="Times New Roman" pitchFamily="18" charset="0"/>
              </a:rPr>
              <a:t>с 01 января 2025 года</a:t>
            </a:r>
          </a:p>
          <a:p>
            <a:pPr algn="ctr">
              <a:defRPr/>
            </a:pPr>
            <a:r>
              <a:rPr lang="ru-RU" sz="1200" noProof="1" smtClean="0">
                <a:latin typeface="Times New Roman" pitchFamily="18" charset="0"/>
                <a:cs typeface="Times New Roman" pitchFamily="18" charset="0"/>
              </a:rPr>
              <a:t> (решение совета депутатов №25 от 23.10.2024) </a:t>
            </a:r>
          </a:p>
          <a:p>
            <a:pPr algn="ctr">
              <a:defRPr/>
            </a:pPr>
            <a:r>
              <a:rPr lang="ru-RU" sz="1200" b="1" noProof="1" smtClean="0">
                <a:latin typeface="Times New Roman" pitchFamily="18" charset="0"/>
                <a:cs typeface="Times New Roman" pitchFamily="18" charset="0"/>
              </a:rPr>
              <a:t>Налоговая ставка с 2025 года – 1%*</a:t>
            </a:r>
          </a:p>
          <a:p>
            <a:pPr algn="ctr">
              <a:defRPr/>
            </a:pPr>
            <a:r>
              <a:rPr lang="ru-RU" sz="1200" b="1" noProof="1" smtClean="0">
                <a:latin typeface="Times New Roman" pitchFamily="18" charset="0"/>
                <a:cs typeface="Times New Roman" pitchFamily="18" charset="0"/>
              </a:rPr>
              <a:t>Объект налогообложения </a:t>
            </a:r>
            <a:r>
              <a:rPr lang="ru-RU" sz="1200" noProof="1" smtClean="0">
                <a:latin typeface="Times New Roman" pitchFamily="18" charset="0"/>
                <a:cs typeface="Times New Roman" pitchFamily="18" charset="0"/>
              </a:rPr>
              <a:t>- услуги по предоставлению мест</a:t>
            </a:r>
          </a:p>
          <a:p>
            <a:pPr algn="ctr">
              <a:defRPr/>
            </a:pPr>
            <a:r>
              <a:rPr lang="ru-RU" sz="1200" noProof="1" smtClean="0">
                <a:latin typeface="Times New Roman" pitchFamily="18" charset="0"/>
                <a:cs typeface="Times New Roman" pitchFamily="18" charset="0"/>
              </a:rPr>
              <a:t> для временного проживания в средствах размещения, </a:t>
            </a:r>
          </a:p>
          <a:p>
            <a:pPr algn="ctr">
              <a:defRPr/>
            </a:pPr>
            <a:r>
              <a:rPr lang="ru-RU" sz="1200" noProof="1" smtClean="0">
                <a:latin typeface="Times New Roman" pitchFamily="18" charset="0"/>
                <a:cs typeface="Times New Roman" pitchFamily="18" charset="0"/>
              </a:rPr>
              <a:t>включенных в реестр классифицированных средств размещения.</a:t>
            </a:r>
            <a:endParaRPr lang="ru-RU" sz="1200" noProof="1" smtClean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algn="ctr">
              <a:defRPr/>
            </a:pPr>
            <a:endParaRPr lang="ru-RU" sz="800" b="1" noProof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noProof="1" smtClean="0">
                <a:latin typeface="Times New Roman" pitchFamily="18" charset="0"/>
                <a:cs typeface="Times New Roman" pitchFamily="18" charset="0"/>
              </a:rPr>
              <a:t>*соответствии с НК РФ размер </a:t>
            </a:r>
            <a:r>
              <a:rPr lang="en-US" sz="900" noProof="1" smtClean="0">
                <a:latin typeface="Times New Roman" pitchFamily="18" charset="0"/>
                <a:cs typeface="Times New Roman" pitchFamily="18" charset="0"/>
              </a:rPr>
              <a:t>min </a:t>
            </a:r>
            <a:r>
              <a:rPr lang="ru-RU" sz="900" noProof="1" smtClean="0">
                <a:latin typeface="Times New Roman" pitchFamily="18" charset="0"/>
                <a:cs typeface="Times New Roman" pitchFamily="18" charset="0"/>
              </a:rPr>
              <a:t>сумма налога в сутки -100 руб.</a:t>
            </a:r>
            <a:endParaRPr lang="ru-RU" sz="900" noProof="1" smtClean="0">
              <a:latin typeface="Times New Roman" pitchFamily="18" charset="0"/>
              <a:cs typeface="Times New Roman" pitchFamily="18" charset="0"/>
              <a:hlinkClick r:id="rId4"/>
            </a:endParaRPr>
          </a:p>
          <a:p>
            <a:pPr algn="ctr">
              <a:defRPr/>
            </a:pPr>
            <a:endParaRPr lang="ru-RU" sz="900" noProof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300" b="1" noProof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 в проекте бюджета СГО не предусмотрен прогноз поступлений туристического налога, соответствующие изменения будут внесены при 1-ом уточнении бюджета в 2025 году</a:t>
            </a:r>
          </a:p>
          <a:p>
            <a:pPr algn="ctr">
              <a:defRPr/>
            </a:pPr>
            <a:endParaRPr lang="en-US" sz="900" noProof="1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/>
          </p:nvPr>
        </p:nvGraphicFramePr>
        <p:xfrm>
          <a:off x="188265" y="3515345"/>
          <a:ext cx="4311727" cy="2065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1487">
                  <a:extLst>
                    <a:ext uri="{9D8B030D-6E8A-4147-A177-3AD203B41FA5}">
                      <a16:colId xmlns="" xmlns:a16="http://schemas.microsoft.com/office/drawing/2014/main" val="2089663469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940978625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3850113235"/>
                    </a:ext>
                  </a:extLst>
                </a:gridCol>
              </a:tblGrid>
              <a:tr h="39372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200" b="1" kern="1200" noProof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358E97"/>
                        </a:gs>
                        <a:gs pos="17999">
                          <a:srgbClr val="5DBDC7"/>
                        </a:gs>
                        <a:gs pos="36000">
                          <a:srgbClr val="99D5DB"/>
                        </a:gs>
                        <a:gs pos="61000">
                          <a:srgbClr val="CEEBEE"/>
                        </a:gs>
                        <a:gs pos="82001">
                          <a:srgbClr val="52B7C2"/>
                        </a:gs>
                        <a:gs pos="100000">
                          <a:srgbClr val="308088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Старая редакция НК</a:t>
                      </a:r>
                    </a:p>
                  </a:txBody>
                  <a:tcPr>
                    <a:gradFill>
                      <a:gsLst>
                        <a:gs pos="0">
                          <a:srgbClr val="308088"/>
                        </a:gs>
                        <a:gs pos="17999">
                          <a:srgbClr val="9FD7DD"/>
                        </a:gs>
                        <a:gs pos="36000">
                          <a:srgbClr val="52B7C2"/>
                        </a:gs>
                        <a:gs pos="61000">
                          <a:srgbClr val="CEEBEE"/>
                        </a:gs>
                        <a:gs pos="82001">
                          <a:srgbClr val="9FD7DD"/>
                        </a:gs>
                        <a:gs pos="100000">
                          <a:srgbClr val="358E9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9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Новая </a:t>
                      </a:r>
                    </a:p>
                    <a:p>
                      <a:pPr lvl="0" algn="ctr"/>
                      <a:r>
                        <a:rPr lang="ru-RU" sz="9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редакция НК</a:t>
                      </a:r>
                    </a:p>
                  </a:txBody>
                  <a:tcPr>
                    <a:gradFill>
                      <a:gsLst>
                        <a:gs pos="0">
                          <a:srgbClr val="308088"/>
                        </a:gs>
                        <a:gs pos="17999">
                          <a:srgbClr val="5DBDC7"/>
                        </a:gs>
                        <a:gs pos="36000">
                          <a:srgbClr val="9FD7DD"/>
                        </a:gs>
                        <a:gs pos="61000">
                          <a:srgbClr val="CEEBEE"/>
                        </a:gs>
                        <a:gs pos="82001">
                          <a:srgbClr val="5DBDC7"/>
                        </a:gs>
                        <a:gs pos="100000">
                          <a:srgbClr val="308088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98672852"/>
                  </a:ext>
                </a:extLst>
              </a:tr>
              <a:tr h="3655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  <a:r>
                        <a:rPr lang="ru-RU" sz="9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доходов</a:t>
                      </a:r>
                      <a:r>
                        <a:rPr lang="ru-RU" sz="9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позволяющий перейти на УСН</a:t>
                      </a:r>
                      <a:endParaRPr lang="en-US" sz="900" b="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17999">
                          <a:srgbClr val="92D050"/>
                        </a:gs>
                        <a:gs pos="36000">
                          <a:schemeClr val="accent5">
                            <a:lumMod val="40000"/>
                            <a:lumOff val="60000"/>
                          </a:schemeClr>
                        </a:gs>
                        <a:gs pos="61000">
                          <a:schemeClr val="accent5">
                            <a:lumMod val="20000"/>
                            <a:lumOff val="80000"/>
                          </a:schemeClr>
                        </a:gs>
                        <a:gs pos="82001">
                          <a:srgbClr val="92D050"/>
                        </a:gs>
                        <a:gs pos="100000">
                          <a:schemeClr val="accent5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выше </a:t>
                      </a:r>
                    </a:p>
                    <a:p>
                      <a:pPr algn="ctr"/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112,5 млн. руб.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17999">
                          <a:srgbClr val="92D050"/>
                        </a:gs>
                        <a:gs pos="36000">
                          <a:schemeClr val="accent5">
                            <a:lumMod val="40000"/>
                            <a:lumOff val="60000"/>
                          </a:schemeClr>
                        </a:gs>
                        <a:gs pos="61000">
                          <a:schemeClr val="accent5">
                            <a:lumMod val="20000"/>
                            <a:lumOff val="80000"/>
                          </a:schemeClr>
                        </a:gs>
                        <a:gs pos="82001">
                          <a:srgbClr val="92D050"/>
                        </a:gs>
                        <a:gs pos="100000">
                          <a:schemeClr val="accent5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выше </a:t>
                      </a:r>
                    </a:p>
                    <a:p>
                      <a:pPr algn="ctr"/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337,5 млн. руб.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17999">
                          <a:srgbClr val="92D050"/>
                        </a:gs>
                        <a:gs pos="36000">
                          <a:schemeClr val="accent5">
                            <a:lumMod val="40000"/>
                            <a:lumOff val="60000"/>
                          </a:schemeClr>
                        </a:gs>
                        <a:gs pos="61000">
                          <a:schemeClr val="accent5">
                            <a:lumMod val="20000"/>
                            <a:lumOff val="80000"/>
                          </a:schemeClr>
                        </a:gs>
                        <a:gs pos="82001">
                          <a:srgbClr val="92D050"/>
                        </a:gs>
                        <a:gs pos="100000">
                          <a:schemeClr val="accent5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37193321"/>
                  </a:ext>
                </a:extLst>
              </a:tr>
              <a:tr h="323208"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доходов, по</a:t>
                      </a:r>
                      <a:r>
                        <a:rPr lang="ru-RU" sz="900" b="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достижении которого</a:t>
                      </a:r>
                      <a:r>
                        <a:rPr lang="ru-RU" sz="900" b="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утрачивается право на применение УСН</a:t>
                      </a:r>
                      <a:endParaRPr lang="en-US" sz="900" b="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308088"/>
                        </a:gs>
                        <a:gs pos="17999">
                          <a:srgbClr val="52B7C2"/>
                        </a:gs>
                        <a:gs pos="36000">
                          <a:srgbClr val="9FD7DD"/>
                        </a:gs>
                        <a:gs pos="61000">
                          <a:srgbClr val="CEEBEE"/>
                        </a:gs>
                        <a:gs pos="82001">
                          <a:srgbClr val="5DBDC7"/>
                        </a:gs>
                        <a:gs pos="100000">
                          <a:srgbClr val="308088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</a:t>
                      </a:r>
                      <a:endParaRPr lang="ru-RU" sz="9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млн. руб.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308088"/>
                        </a:gs>
                        <a:gs pos="17999">
                          <a:srgbClr val="52B7C2"/>
                        </a:gs>
                        <a:gs pos="36000">
                          <a:srgbClr val="9FD7DD"/>
                        </a:gs>
                        <a:gs pos="61000">
                          <a:srgbClr val="CEEBEE"/>
                        </a:gs>
                        <a:gs pos="82001">
                          <a:srgbClr val="5DBDC7"/>
                        </a:gs>
                        <a:gs pos="100000">
                          <a:srgbClr val="308088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выше </a:t>
                      </a:r>
                    </a:p>
                    <a:p>
                      <a:pPr algn="ctr"/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млн. руб.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308088"/>
                        </a:gs>
                        <a:gs pos="17999">
                          <a:srgbClr val="52B7C2"/>
                        </a:gs>
                        <a:gs pos="36000">
                          <a:srgbClr val="9FD7DD"/>
                        </a:gs>
                        <a:gs pos="61000">
                          <a:srgbClr val="CEEBEE"/>
                        </a:gs>
                        <a:gs pos="82001">
                          <a:srgbClr val="5DBDC7"/>
                        </a:gs>
                        <a:gs pos="100000">
                          <a:srgbClr val="308088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59070470"/>
                  </a:ext>
                </a:extLst>
              </a:tr>
              <a:tr h="3005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Предельная численность работников</a:t>
                      </a:r>
                      <a:endParaRPr lang="en-US" sz="900" b="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17999">
                          <a:srgbClr val="92D050"/>
                        </a:gs>
                        <a:gs pos="36000">
                          <a:schemeClr val="accent5">
                            <a:lumMod val="40000"/>
                            <a:lumOff val="60000"/>
                          </a:schemeClr>
                        </a:gs>
                        <a:gs pos="61000">
                          <a:schemeClr val="accent5">
                            <a:lumMod val="20000"/>
                            <a:lumOff val="80000"/>
                          </a:schemeClr>
                        </a:gs>
                        <a:gs pos="82001">
                          <a:srgbClr val="92D050"/>
                        </a:gs>
                        <a:gs pos="100000">
                          <a:schemeClr val="accent5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100 чел.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17999">
                          <a:srgbClr val="92D050"/>
                        </a:gs>
                        <a:gs pos="36000">
                          <a:schemeClr val="accent5">
                            <a:lumMod val="40000"/>
                            <a:lumOff val="60000"/>
                          </a:schemeClr>
                        </a:gs>
                        <a:gs pos="61000">
                          <a:schemeClr val="accent5">
                            <a:lumMod val="20000"/>
                            <a:lumOff val="80000"/>
                          </a:schemeClr>
                        </a:gs>
                        <a:gs pos="82001">
                          <a:srgbClr val="92D050"/>
                        </a:gs>
                        <a:gs pos="100000">
                          <a:schemeClr val="accent5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130 чел.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17999">
                          <a:srgbClr val="92D050"/>
                        </a:gs>
                        <a:gs pos="36000">
                          <a:schemeClr val="accent5">
                            <a:lumMod val="40000"/>
                            <a:lumOff val="60000"/>
                          </a:schemeClr>
                        </a:gs>
                        <a:gs pos="61000">
                          <a:schemeClr val="accent5">
                            <a:lumMod val="20000"/>
                            <a:lumOff val="80000"/>
                          </a:schemeClr>
                        </a:gs>
                        <a:gs pos="82001">
                          <a:srgbClr val="92D050"/>
                        </a:gs>
                        <a:gs pos="100000">
                          <a:schemeClr val="accent5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61260932"/>
                  </a:ext>
                </a:extLst>
              </a:tr>
              <a:tr h="337475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Обязанность по уплате НДС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308088"/>
                        </a:gs>
                        <a:gs pos="17999">
                          <a:srgbClr val="52B7C2"/>
                        </a:gs>
                        <a:gs pos="36000">
                          <a:srgbClr val="9FD7DD"/>
                        </a:gs>
                        <a:gs pos="61000">
                          <a:srgbClr val="CEEBEE"/>
                        </a:gs>
                        <a:gs pos="82001">
                          <a:srgbClr val="5DBDC7"/>
                        </a:gs>
                        <a:gs pos="100000">
                          <a:srgbClr val="358E9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308088"/>
                        </a:gs>
                        <a:gs pos="17999">
                          <a:srgbClr val="52B7C2"/>
                        </a:gs>
                        <a:gs pos="36000">
                          <a:srgbClr val="9FD7DD"/>
                        </a:gs>
                        <a:gs pos="61000">
                          <a:srgbClr val="CEEBEE"/>
                        </a:gs>
                        <a:gs pos="82001">
                          <a:srgbClr val="5DBDC7"/>
                        </a:gs>
                        <a:gs pos="100000">
                          <a:srgbClr val="358E9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превышении суммы доходов</a:t>
                      </a:r>
                      <a:r>
                        <a:rPr lang="ru-RU" sz="900" b="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млн. руб.) </a:t>
                      </a:r>
                    </a:p>
                  </a:txBody>
                  <a:tcPr>
                    <a:gradFill>
                      <a:gsLst>
                        <a:gs pos="0">
                          <a:srgbClr val="308088"/>
                        </a:gs>
                        <a:gs pos="17999">
                          <a:srgbClr val="52B7C2"/>
                        </a:gs>
                        <a:gs pos="36000">
                          <a:srgbClr val="9FD7DD"/>
                        </a:gs>
                        <a:gs pos="61000">
                          <a:srgbClr val="CEEBEE"/>
                        </a:gs>
                        <a:gs pos="82001">
                          <a:srgbClr val="5DBDC7"/>
                        </a:gs>
                        <a:gs pos="100000">
                          <a:srgbClr val="358E97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36312029"/>
                  </a:ext>
                </a:extLst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2555776" y="5589240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Риск уменьшения доходной части бюджета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79512" y="1340768"/>
            <a:ext cx="8807851" cy="10081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9FFFCA"/>
              </a:gs>
              <a:gs pos="25000">
                <a:schemeClr val="accent1">
                  <a:lumMod val="20000"/>
                  <a:lumOff val="80000"/>
                </a:schemeClr>
              </a:gs>
              <a:gs pos="25000">
                <a:srgbClr val="B4DE86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20000"/>
                  <a:lumOff val="80000"/>
                </a:schemeClr>
              </a:gs>
              <a:gs pos="100000">
                <a:srgbClr val="C4FCF3"/>
              </a:gs>
            </a:gsLst>
            <a:lin ang="7200000" scaled="0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600" b="1" dirty="0" smtClean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Дотация на выравнивание уровня бюджетной обеспеченности СГО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расчетный размер </a:t>
            </a:r>
            <a:r>
              <a:rPr lang="ru-RU" sz="12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на 2025 год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- 164,6 млн.руб.</a:t>
            </a:r>
            <a:endParaRPr lang="ru-RU" sz="1200" b="1" dirty="0" smtClean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Областным законом от 09.07.2024 №80-ОЗ внесены изменения в областной закон Ленинградской области от 14.10.2019 №75-ОЗ «О межбюджетных отношениях в Ленинградской области», повлиявшие на порядок и методику распределения дотаций на выравнивание бюджетной обеспеченности муниципальных районов (муниципальных округов, городских </a:t>
            </a:r>
            <a:r>
              <a:rPr lang="ru-RU" sz="1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округов)</a:t>
            </a:r>
            <a:endParaRPr lang="ru-RU" sz="10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№11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1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2783216" y="524212"/>
            <a:ext cx="6923112" cy="1143000"/>
          </a:xfrm>
        </p:spPr>
        <p:txBody>
          <a:bodyPr>
            <a:normAutofit/>
          </a:bodyPr>
          <a:lstStyle/>
          <a:p>
            <a:pPr lvl="0"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Прогноз доходов бюджета</a:t>
            </a:r>
          </a:p>
        </p:txBody>
      </p:sp>
      <p:sp>
        <p:nvSpPr>
          <p:cNvPr id="19" name="Text Box 176"/>
          <p:cNvSpPr txBox="1">
            <a:spLocks noChangeArrowheads="1"/>
          </p:cNvSpPr>
          <p:nvPr/>
        </p:nvSpPr>
        <p:spPr bwMode="auto">
          <a:xfrm>
            <a:off x="8053431" y="1396464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76"/>
          <p:cNvSpPr txBox="1">
            <a:spLocks noChangeArrowheads="1"/>
          </p:cNvSpPr>
          <p:nvPr/>
        </p:nvSpPr>
        <p:spPr bwMode="auto">
          <a:xfrm>
            <a:off x="5652120" y="2060848"/>
            <a:ext cx="11853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год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76"/>
          <p:cNvSpPr txBox="1">
            <a:spLocks noChangeArrowheads="1"/>
          </p:cNvSpPr>
          <p:nvPr/>
        </p:nvSpPr>
        <p:spPr bwMode="auto">
          <a:xfrm>
            <a:off x="899592" y="2132856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год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xmlns="" val="192444724"/>
              </p:ext>
            </p:extLst>
          </p:nvPr>
        </p:nvGraphicFramePr>
        <p:xfrm>
          <a:off x="251520" y="1844824"/>
          <a:ext cx="432048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xmlns="" val="1448519964"/>
              </p:ext>
            </p:extLst>
          </p:nvPr>
        </p:nvGraphicFramePr>
        <p:xfrm>
          <a:off x="3275856" y="1396464"/>
          <a:ext cx="6624736" cy="5461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№12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306616"/>
            <a:ext cx="7812360" cy="86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об объеме и структуре налоговых и неналоговых доходов, межбюджетных трансфертов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16416" y="0"/>
            <a:ext cx="8275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 13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0008145"/>
              </p:ext>
            </p:extLst>
          </p:nvPr>
        </p:nvGraphicFramePr>
        <p:xfrm>
          <a:off x="3" y="1455113"/>
          <a:ext cx="9143998" cy="540288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04443">
                  <a:extLst>
                    <a:ext uri="{9D8B030D-6E8A-4147-A177-3AD203B41FA5}">
                      <a16:colId xmlns="" xmlns:a16="http://schemas.microsoft.com/office/drawing/2014/main" val="2348401208"/>
                    </a:ext>
                  </a:extLst>
                </a:gridCol>
                <a:gridCol w="987911">
                  <a:extLst>
                    <a:ext uri="{9D8B030D-6E8A-4147-A177-3AD203B41FA5}">
                      <a16:colId xmlns="" xmlns:a16="http://schemas.microsoft.com/office/drawing/2014/main" val="2699762696"/>
                    </a:ext>
                  </a:extLst>
                </a:gridCol>
                <a:gridCol w="987911">
                  <a:extLst>
                    <a:ext uri="{9D8B030D-6E8A-4147-A177-3AD203B41FA5}">
                      <a16:colId xmlns="" xmlns:a16="http://schemas.microsoft.com/office/drawing/2014/main" val="728785200"/>
                    </a:ext>
                  </a:extLst>
                </a:gridCol>
                <a:gridCol w="987911">
                  <a:extLst>
                    <a:ext uri="{9D8B030D-6E8A-4147-A177-3AD203B41FA5}">
                      <a16:colId xmlns="" xmlns:a16="http://schemas.microsoft.com/office/drawing/2014/main" val="105951425"/>
                    </a:ext>
                  </a:extLst>
                </a:gridCol>
                <a:gridCol w="987911">
                  <a:extLst>
                    <a:ext uri="{9D8B030D-6E8A-4147-A177-3AD203B41FA5}">
                      <a16:colId xmlns="" xmlns:a16="http://schemas.microsoft.com/office/drawing/2014/main" val="2617989315"/>
                    </a:ext>
                  </a:extLst>
                </a:gridCol>
                <a:gridCol w="987911">
                  <a:extLst>
                    <a:ext uri="{9D8B030D-6E8A-4147-A177-3AD203B41FA5}">
                      <a16:colId xmlns="" xmlns:a16="http://schemas.microsoft.com/office/drawing/2014/main" val="704338437"/>
                    </a:ext>
                  </a:extLst>
                </a:gridCol>
              </a:tblGrid>
              <a:tr h="2891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000" b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(факт)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(оценка)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(оценка)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(прогноз)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(прогноз)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/>
                </a:tc>
                <a:extLst>
                  <a:ext uri="{0D108BD9-81ED-4DB2-BD59-A6C34878D82A}">
                    <a16:rowId xmlns="" xmlns:a16="http://schemas.microsoft.com/office/drawing/2014/main" val="1611893839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Доходы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 в т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ч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3 621,8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4 087,4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3 916,6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3 950,4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4 033,7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2629299988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НДФЛ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899883837"/>
                  </a:ext>
                </a:extLst>
              </a:tr>
              <a:tr h="392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подакцизным товарам (продукции), производимым на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территории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РФ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558872552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2991498900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559303989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пошлина, сборы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2338727887"/>
                  </a:ext>
                </a:extLst>
              </a:tr>
              <a:tr h="392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1256371270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в т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ч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4184834467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1759187095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4084555650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618837951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3535010774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1518347323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Итого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собственных доходов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2 069,8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2 338,3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2 346,3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2 464,8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2 566,4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842936263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Безвозмездные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поступления, в т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ч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1 552,0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1 749,1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1 570,3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1 485,6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1 467,4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3973637393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57567509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591885435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1 252,5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1 397,7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1 456,9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4063306363"/>
                  </a:ext>
                </a:extLst>
              </a:tr>
              <a:tr h="196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25368935"/>
                  </a:ext>
                </a:extLst>
              </a:tr>
              <a:tr h="392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государственных (муниципальных) организаций в бюджеты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2580611417"/>
                  </a:ext>
                </a:extLst>
              </a:tr>
              <a:tr h="6002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976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7" marR="8997" marT="8997" marB="0" anchor="ctr"/>
                </a:tc>
                <a:extLst>
                  <a:ext uri="{0D108BD9-81ED-4DB2-BD59-A6C34878D82A}">
                    <a16:rowId xmlns="" xmlns:a16="http://schemas.microsoft.com/office/drawing/2014/main" val="2323131477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1ED41E2-0B7E-A0B4-929D-268E7E0EE62B}"/>
              </a:ext>
            </a:extLst>
          </p:cNvPr>
          <p:cNvSpPr/>
          <p:nvPr/>
        </p:nvSpPr>
        <p:spPr>
          <a:xfrm>
            <a:off x="8176043" y="1091012"/>
            <a:ext cx="967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22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123728" y="691379"/>
            <a:ext cx="6923112" cy="1143000"/>
          </a:xfrm>
        </p:spPr>
        <p:txBody>
          <a:bodyPr>
            <a:normAutofit fontScale="90000"/>
          </a:bodyPr>
          <a:lstStyle/>
          <a:p>
            <a:pPr lvl="0" algn="ctr">
              <a:defRPr/>
            </a:pPr>
            <a: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бюджета</a:t>
            </a:r>
            <a:r>
              <a:rPr lang="ru-RU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45006716"/>
              </p:ext>
            </p:extLst>
          </p:nvPr>
        </p:nvGraphicFramePr>
        <p:xfrm>
          <a:off x="0" y="1484784"/>
          <a:ext cx="377991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5884996"/>
              </p:ext>
            </p:extLst>
          </p:nvPr>
        </p:nvGraphicFramePr>
        <p:xfrm>
          <a:off x="2869285" y="1700808"/>
          <a:ext cx="6274715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№14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93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634082"/>
          </a:xfrm>
        </p:spPr>
        <p:txBody>
          <a:bodyPr>
            <a:norm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поступлений доходов</a:t>
            </a:r>
            <a:endParaRPr lang="ru-RU" sz="3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84368" y="764704"/>
            <a:ext cx="1103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en-US" sz="1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2444946234"/>
              </p:ext>
            </p:extLst>
          </p:nvPr>
        </p:nvGraphicFramePr>
        <p:xfrm>
          <a:off x="539552" y="1340768"/>
          <a:ext cx="813690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№15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Бюджетная политика 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Сосновоборского городского округа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2025-2027 годы</a:t>
            </a:r>
            <a:endParaRPr lang="ru-RU" sz="30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№36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81278" y="221286"/>
            <a:ext cx="6976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к формированию расходов бюджета </a:t>
            </a:r>
          </a:p>
        </p:txBody>
      </p:sp>
      <p:sp>
        <p:nvSpPr>
          <p:cNvPr id="15" name="AutoShape 44"/>
          <p:cNvSpPr>
            <a:spLocks noChangeArrowheads="1"/>
          </p:cNvSpPr>
          <p:nvPr/>
        </p:nvSpPr>
        <p:spPr bwMode="gray">
          <a:xfrm>
            <a:off x="323528" y="3302317"/>
            <a:ext cx="8491630" cy="140038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000" b="1" u="sng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Инвестиционная </a:t>
            </a:r>
          </a:p>
          <a:p>
            <a:r>
              <a:rPr lang="ru-RU" sz="2000" b="1" u="sng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20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общего объема расходов</a:t>
            </a:r>
          </a:p>
        </p:txBody>
      </p:sp>
      <p:sp>
        <p:nvSpPr>
          <p:cNvPr id="16" name="AutoShape 45"/>
          <p:cNvSpPr>
            <a:spLocks noChangeArrowheads="1"/>
          </p:cNvSpPr>
          <p:nvPr/>
        </p:nvSpPr>
        <p:spPr bwMode="gray">
          <a:xfrm>
            <a:off x="341127" y="4860874"/>
            <a:ext cx="8479345" cy="6577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endParaRPr lang="ru-RU" sz="2000" b="1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48264" y="3789040"/>
            <a:ext cx="973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1,6%* 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825" y="4816058"/>
            <a:ext cx="6699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 с превышением расходов над доходами </a:t>
            </a:r>
            <a:r>
              <a:rPr lang="ru-RU" sz="20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сумму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38540" y="4981358"/>
            <a:ext cx="186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336,8 млн. руб.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5639115"/>
            <a:ext cx="5359720" cy="118091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6624730" y="5538303"/>
            <a:ext cx="2195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с учетом средств МБ и ОБ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45"/>
          <p:cNvSpPr>
            <a:spLocks noChangeArrowheads="1"/>
          </p:cNvSpPr>
          <p:nvPr/>
        </p:nvSpPr>
        <p:spPr bwMode="gray">
          <a:xfrm>
            <a:off x="310825" y="1400338"/>
            <a:ext cx="8491630" cy="185157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Индексация: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Заработной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платы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Отдельных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мер социальной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поддержки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Содержание учреждений и ОМС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Мероприятия муниципальных программ                      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04248" y="1772816"/>
            <a:ext cx="773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8,7%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21321" y="1772816"/>
            <a:ext cx="890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04248" y="2132856"/>
            <a:ext cx="838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4,5%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11548" y="2430008"/>
            <a:ext cx="823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4,5%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876256" y="1844824"/>
            <a:ext cx="648072" cy="288032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6876256" y="1844824"/>
            <a:ext cx="648072" cy="288032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трелка вправо 31"/>
          <p:cNvSpPr/>
          <p:nvPr/>
        </p:nvSpPr>
        <p:spPr>
          <a:xfrm>
            <a:off x="7565653" y="1854201"/>
            <a:ext cx="359308" cy="297152"/>
          </a:xfrm>
          <a:prstGeom prst="rightArrow">
            <a:avLst>
              <a:gd name="adj1" fmla="val 50000"/>
              <a:gd name="adj2" fmla="val 4644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6820094" y="2722757"/>
            <a:ext cx="823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4,5%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№16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30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Бюджетная политика 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Сосновоборского городского округа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2025-2027 годы</a:t>
            </a:r>
            <a:endParaRPr lang="ru-RU" sz="30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№36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Рисунок 34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6" name="Заголовок 1"/>
          <p:cNvSpPr txBox="1">
            <a:spLocks/>
          </p:cNvSpPr>
          <p:nvPr/>
        </p:nvSpPr>
        <p:spPr>
          <a:xfrm>
            <a:off x="1763688" y="274638"/>
            <a:ext cx="6923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в 2025 году</a:t>
            </a:r>
            <a:endParaRPr lang="ru-RU" sz="3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№17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67663741"/>
              </p:ext>
            </p:extLst>
          </p:nvPr>
        </p:nvGraphicFramePr>
        <p:xfrm>
          <a:off x="-108520" y="1268760"/>
          <a:ext cx="8579296" cy="49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0542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на 2025 год</a:t>
            </a:r>
            <a:endParaRPr lang="ru-RU" sz="30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№19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274638"/>
            <a:ext cx="6923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lnSpc>
                <a:spcPct val="90000"/>
              </a:lnSpc>
            </a:pPr>
            <a:r>
              <a:rPr lang="ru-RU" sz="3000" b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на 2025 год</a:t>
            </a:r>
            <a:endParaRPr lang="ru-RU" sz="30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№12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500932" y="164757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на 2025 год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3252998267"/>
              </p:ext>
            </p:extLst>
          </p:nvPr>
        </p:nvGraphicFramePr>
        <p:xfrm>
          <a:off x="0" y="1738183"/>
          <a:ext cx="5998325" cy="4580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458765167"/>
              </p:ext>
            </p:extLst>
          </p:nvPr>
        </p:nvGraphicFramePr>
        <p:xfrm>
          <a:off x="4545834" y="999297"/>
          <a:ext cx="4479185" cy="5275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№18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8536366" y="0"/>
            <a:ext cx="6076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№1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4" name="Group 10"/>
          <p:cNvGrpSpPr/>
          <p:nvPr/>
        </p:nvGrpSpPr>
        <p:grpSpPr>
          <a:xfrm>
            <a:off x="7109065" y="2941840"/>
            <a:ext cx="2018722" cy="3004733"/>
            <a:chOff x="1063625" y="1603375"/>
            <a:chExt cx="1966597" cy="1853695"/>
          </a:xfrm>
        </p:grpSpPr>
        <p:sp>
          <p:nvSpPr>
            <p:cNvPr id="75" name="Freeform 9"/>
            <p:cNvSpPr>
              <a:spLocks/>
            </p:cNvSpPr>
            <p:nvPr/>
          </p:nvSpPr>
          <p:spPr bwMode="auto">
            <a:xfrm>
              <a:off x="1082359" y="1617157"/>
              <a:ext cx="1947863" cy="1839913"/>
            </a:xfrm>
            <a:custGeom>
              <a:avLst/>
              <a:gdLst/>
              <a:ahLst/>
              <a:cxnLst>
                <a:cxn ang="0">
                  <a:pos x="445" y="4"/>
                </a:cxn>
                <a:cxn ang="0">
                  <a:pos x="477" y="0"/>
                </a:cxn>
                <a:cxn ang="0">
                  <a:pos x="486" y="273"/>
                </a:cxn>
                <a:cxn ang="0">
                  <a:pos x="519" y="489"/>
                </a:cxn>
                <a:cxn ang="0">
                  <a:pos x="259" y="480"/>
                </a:cxn>
                <a:cxn ang="0">
                  <a:pos x="2" y="491"/>
                </a:cxn>
                <a:cxn ang="0">
                  <a:pos x="0" y="352"/>
                </a:cxn>
                <a:cxn ang="0">
                  <a:pos x="30" y="124"/>
                </a:cxn>
                <a:cxn ang="0">
                  <a:pos x="324" y="62"/>
                </a:cxn>
                <a:cxn ang="0">
                  <a:pos x="445" y="4"/>
                </a:cxn>
              </a:cxnLst>
              <a:rect l="0" t="0" r="r" b="b"/>
              <a:pathLst>
                <a:path w="519" h="491">
                  <a:moveTo>
                    <a:pt x="445" y="4"/>
                  </a:moveTo>
                  <a:cubicBezTo>
                    <a:pt x="477" y="0"/>
                    <a:pt x="477" y="0"/>
                    <a:pt x="477" y="0"/>
                  </a:cubicBezTo>
                  <a:cubicBezTo>
                    <a:pt x="477" y="0"/>
                    <a:pt x="473" y="140"/>
                    <a:pt x="486" y="273"/>
                  </a:cubicBezTo>
                  <a:cubicBezTo>
                    <a:pt x="495" y="365"/>
                    <a:pt x="519" y="489"/>
                    <a:pt x="519" y="489"/>
                  </a:cubicBezTo>
                  <a:cubicBezTo>
                    <a:pt x="519" y="489"/>
                    <a:pt x="389" y="478"/>
                    <a:pt x="259" y="480"/>
                  </a:cubicBezTo>
                  <a:cubicBezTo>
                    <a:pt x="129" y="482"/>
                    <a:pt x="2" y="491"/>
                    <a:pt x="2" y="491"/>
                  </a:cubicBezTo>
                  <a:cubicBezTo>
                    <a:pt x="2" y="491"/>
                    <a:pt x="0" y="459"/>
                    <a:pt x="0" y="352"/>
                  </a:cubicBezTo>
                  <a:cubicBezTo>
                    <a:pt x="0" y="244"/>
                    <a:pt x="30" y="124"/>
                    <a:pt x="30" y="124"/>
                  </a:cubicBezTo>
                  <a:cubicBezTo>
                    <a:pt x="324" y="62"/>
                    <a:pt x="324" y="62"/>
                    <a:pt x="324" y="62"/>
                  </a:cubicBezTo>
                  <a:lnTo>
                    <a:pt x="445" y="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6" name="Freeform 10"/>
            <p:cNvSpPr>
              <a:spLocks/>
            </p:cNvSpPr>
            <p:nvPr/>
          </p:nvSpPr>
          <p:spPr bwMode="auto">
            <a:xfrm>
              <a:off x="1063625" y="1603375"/>
              <a:ext cx="1927225" cy="1800225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77" name="Group 10"/>
          <p:cNvGrpSpPr/>
          <p:nvPr/>
        </p:nvGrpSpPr>
        <p:grpSpPr>
          <a:xfrm>
            <a:off x="2963511" y="4017104"/>
            <a:ext cx="4304104" cy="896175"/>
            <a:chOff x="1063625" y="1603375"/>
            <a:chExt cx="2036763" cy="1855787"/>
          </a:xfrm>
        </p:grpSpPr>
        <p:sp>
          <p:nvSpPr>
            <p:cNvPr id="78" name="Freeform 9"/>
            <p:cNvSpPr>
              <a:spLocks/>
            </p:cNvSpPr>
            <p:nvPr/>
          </p:nvSpPr>
          <p:spPr bwMode="auto">
            <a:xfrm>
              <a:off x="1152525" y="1619250"/>
              <a:ext cx="1947863" cy="1839912"/>
            </a:xfrm>
            <a:custGeom>
              <a:avLst/>
              <a:gdLst/>
              <a:ahLst/>
              <a:cxnLst>
                <a:cxn ang="0">
                  <a:pos x="445" y="4"/>
                </a:cxn>
                <a:cxn ang="0">
                  <a:pos x="477" y="0"/>
                </a:cxn>
                <a:cxn ang="0">
                  <a:pos x="486" y="273"/>
                </a:cxn>
                <a:cxn ang="0">
                  <a:pos x="519" y="489"/>
                </a:cxn>
                <a:cxn ang="0">
                  <a:pos x="259" y="480"/>
                </a:cxn>
                <a:cxn ang="0">
                  <a:pos x="2" y="491"/>
                </a:cxn>
                <a:cxn ang="0">
                  <a:pos x="0" y="352"/>
                </a:cxn>
                <a:cxn ang="0">
                  <a:pos x="30" y="124"/>
                </a:cxn>
                <a:cxn ang="0">
                  <a:pos x="324" y="62"/>
                </a:cxn>
                <a:cxn ang="0">
                  <a:pos x="445" y="4"/>
                </a:cxn>
              </a:cxnLst>
              <a:rect l="0" t="0" r="r" b="b"/>
              <a:pathLst>
                <a:path w="519" h="491">
                  <a:moveTo>
                    <a:pt x="445" y="4"/>
                  </a:moveTo>
                  <a:cubicBezTo>
                    <a:pt x="477" y="0"/>
                    <a:pt x="477" y="0"/>
                    <a:pt x="477" y="0"/>
                  </a:cubicBezTo>
                  <a:cubicBezTo>
                    <a:pt x="477" y="0"/>
                    <a:pt x="473" y="140"/>
                    <a:pt x="486" y="273"/>
                  </a:cubicBezTo>
                  <a:cubicBezTo>
                    <a:pt x="495" y="365"/>
                    <a:pt x="519" y="489"/>
                    <a:pt x="519" y="489"/>
                  </a:cubicBezTo>
                  <a:cubicBezTo>
                    <a:pt x="519" y="489"/>
                    <a:pt x="389" y="478"/>
                    <a:pt x="259" y="480"/>
                  </a:cubicBezTo>
                  <a:cubicBezTo>
                    <a:pt x="129" y="482"/>
                    <a:pt x="2" y="491"/>
                    <a:pt x="2" y="491"/>
                  </a:cubicBezTo>
                  <a:cubicBezTo>
                    <a:pt x="2" y="491"/>
                    <a:pt x="0" y="459"/>
                    <a:pt x="0" y="352"/>
                  </a:cubicBezTo>
                  <a:cubicBezTo>
                    <a:pt x="0" y="244"/>
                    <a:pt x="30" y="124"/>
                    <a:pt x="30" y="124"/>
                  </a:cubicBezTo>
                  <a:cubicBezTo>
                    <a:pt x="324" y="62"/>
                    <a:pt x="324" y="62"/>
                    <a:pt x="324" y="62"/>
                  </a:cubicBezTo>
                  <a:lnTo>
                    <a:pt x="445" y="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9" name="Freeform 10"/>
            <p:cNvSpPr>
              <a:spLocks/>
            </p:cNvSpPr>
            <p:nvPr/>
          </p:nvSpPr>
          <p:spPr bwMode="auto">
            <a:xfrm>
              <a:off x="1063625" y="1603375"/>
              <a:ext cx="1927225" cy="1800225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80" name="Group 10"/>
          <p:cNvGrpSpPr/>
          <p:nvPr/>
        </p:nvGrpSpPr>
        <p:grpSpPr>
          <a:xfrm>
            <a:off x="157617" y="2971385"/>
            <a:ext cx="2948096" cy="3208728"/>
            <a:chOff x="1063625" y="1603375"/>
            <a:chExt cx="2036763" cy="1855788"/>
          </a:xfrm>
        </p:grpSpPr>
        <p:sp>
          <p:nvSpPr>
            <p:cNvPr id="81" name="Freeform 9"/>
            <p:cNvSpPr>
              <a:spLocks/>
            </p:cNvSpPr>
            <p:nvPr/>
          </p:nvSpPr>
          <p:spPr bwMode="auto">
            <a:xfrm>
              <a:off x="1152525" y="1619250"/>
              <a:ext cx="1947863" cy="1839913"/>
            </a:xfrm>
            <a:custGeom>
              <a:avLst/>
              <a:gdLst/>
              <a:ahLst/>
              <a:cxnLst>
                <a:cxn ang="0">
                  <a:pos x="445" y="4"/>
                </a:cxn>
                <a:cxn ang="0">
                  <a:pos x="477" y="0"/>
                </a:cxn>
                <a:cxn ang="0">
                  <a:pos x="486" y="273"/>
                </a:cxn>
                <a:cxn ang="0">
                  <a:pos x="519" y="489"/>
                </a:cxn>
                <a:cxn ang="0">
                  <a:pos x="259" y="480"/>
                </a:cxn>
                <a:cxn ang="0">
                  <a:pos x="2" y="491"/>
                </a:cxn>
                <a:cxn ang="0">
                  <a:pos x="0" y="352"/>
                </a:cxn>
                <a:cxn ang="0">
                  <a:pos x="30" y="124"/>
                </a:cxn>
                <a:cxn ang="0">
                  <a:pos x="324" y="62"/>
                </a:cxn>
                <a:cxn ang="0">
                  <a:pos x="445" y="4"/>
                </a:cxn>
              </a:cxnLst>
              <a:rect l="0" t="0" r="r" b="b"/>
              <a:pathLst>
                <a:path w="519" h="491">
                  <a:moveTo>
                    <a:pt x="445" y="4"/>
                  </a:moveTo>
                  <a:cubicBezTo>
                    <a:pt x="477" y="0"/>
                    <a:pt x="477" y="0"/>
                    <a:pt x="477" y="0"/>
                  </a:cubicBezTo>
                  <a:cubicBezTo>
                    <a:pt x="477" y="0"/>
                    <a:pt x="473" y="140"/>
                    <a:pt x="486" y="273"/>
                  </a:cubicBezTo>
                  <a:cubicBezTo>
                    <a:pt x="495" y="365"/>
                    <a:pt x="519" y="489"/>
                    <a:pt x="519" y="489"/>
                  </a:cubicBezTo>
                  <a:cubicBezTo>
                    <a:pt x="519" y="489"/>
                    <a:pt x="389" y="478"/>
                    <a:pt x="259" y="480"/>
                  </a:cubicBezTo>
                  <a:cubicBezTo>
                    <a:pt x="129" y="482"/>
                    <a:pt x="2" y="491"/>
                    <a:pt x="2" y="491"/>
                  </a:cubicBezTo>
                  <a:cubicBezTo>
                    <a:pt x="2" y="491"/>
                    <a:pt x="0" y="459"/>
                    <a:pt x="0" y="352"/>
                  </a:cubicBezTo>
                  <a:cubicBezTo>
                    <a:pt x="0" y="244"/>
                    <a:pt x="30" y="124"/>
                    <a:pt x="30" y="124"/>
                  </a:cubicBezTo>
                  <a:cubicBezTo>
                    <a:pt x="324" y="62"/>
                    <a:pt x="324" y="62"/>
                    <a:pt x="324" y="62"/>
                  </a:cubicBezTo>
                  <a:lnTo>
                    <a:pt x="445" y="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82" name="Freeform 10"/>
            <p:cNvSpPr>
              <a:spLocks/>
            </p:cNvSpPr>
            <p:nvPr/>
          </p:nvSpPr>
          <p:spPr bwMode="auto">
            <a:xfrm>
              <a:off x="1063625" y="1603375"/>
              <a:ext cx="1927225" cy="1800225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83" name="Group 10"/>
          <p:cNvGrpSpPr/>
          <p:nvPr/>
        </p:nvGrpSpPr>
        <p:grpSpPr>
          <a:xfrm>
            <a:off x="6317487" y="1495968"/>
            <a:ext cx="2826514" cy="1303742"/>
            <a:chOff x="1063625" y="1603375"/>
            <a:chExt cx="2036763" cy="1855788"/>
          </a:xfrm>
        </p:grpSpPr>
        <p:sp>
          <p:nvSpPr>
            <p:cNvPr id="84" name="Freeform 9"/>
            <p:cNvSpPr>
              <a:spLocks/>
            </p:cNvSpPr>
            <p:nvPr/>
          </p:nvSpPr>
          <p:spPr bwMode="auto">
            <a:xfrm>
              <a:off x="1152525" y="1619250"/>
              <a:ext cx="1947863" cy="1839913"/>
            </a:xfrm>
            <a:custGeom>
              <a:avLst/>
              <a:gdLst/>
              <a:ahLst/>
              <a:cxnLst>
                <a:cxn ang="0">
                  <a:pos x="445" y="4"/>
                </a:cxn>
                <a:cxn ang="0">
                  <a:pos x="477" y="0"/>
                </a:cxn>
                <a:cxn ang="0">
                  <a:pos x="486" y="273"/>
                </a:cxn>
                <a:cxn ang="0">
                  <a:pos x="519" y="489"/>
                </a:cxn>
                <a:cxn ang="0">
                  <a:pos x="259" y="480"/>
                </a:cxn>
                <a:cxn ang="0">
                  <a:pos x="2" y="491"/>
                </a:cxn>
                <a:cxn ang="0">
                  <a:pos x="0" y="352"/>
                </a:cxn>
                <a:cxn ang="0">
                  <a:pos x="30" y="124"/>
                </a:cxn>
                <a:cxn ang="0">
                  <a:pos x="324" y="62"/>
                </a:cxn>
                <a:cxn ang="0">
                  <a:pos x="445" y="4"/>
                </a:cxn>
              </a:cxnLst>
              <a:rect l="0" t="0" r="r" b="b"/>
              <a:pathLst>
                <a:path w="519" h="491">
                  <a:moveTo>
                    <a:pt x="445" y="4"/>
                  </a:moveTo>
                  <a:cubicBezTo>
                    <a:pt x="477" y="0"/>
                    <a:pt x="477" y="0"/>
                    <a:pt x="477" y="0"/>
                  </a:cubicBezTo>
                  <a:cubicBezTo>
                    <a:pt x="477" y="0"/>
                    <a:pt x="473" y="140"/>
                    <a:pt x="486" y="273"/>
                  </a:cubicBezTo>
                  <a:cubicBezTo>
                    <a:pt x="495" y="365"/>
                    <a:pt x="519" y="489"/>
                    <a:pt x="519" y="489"/>
                  </a:cubicBezTo>
                  <a:cubicBezTo>
                    <a:pt x="519" y="489"/>
                    <a:pt x="389" y="478"/>
                    <a:pt x="259" y="480"/>
                  </a:cubicBezTo>
                  <a:cubicBezTo>
                    <a:pt x="129" y="482"/>
                    <a:pt x="2" y="491"/>
                    <a:pt x="2" y="491"/>
                  </a:cubicBezTo>
                  <a:cubicBezTo>
                    <a:pt x="2" y="491"/>
                    <a:pt x="0" y="459"/>
                    <a:pt x="0" y="352"/>
                  </a:cubicBezTo>
                  <a:cubicBezTo>
                    <a:pt x="0" y="244"/>
                    <a:pt x="30" y="124"/>
                    <a:pt x="30" y="124"/>
                  </a:cubicBezTo>
                  <a:cubicBezTo>
                    <a:pt x="324" y="62"/>
                    <a:pt x="324" y="62"/>
                    <a:pt x="324" y="62"/>
                  </a:cubicBezTo>
                  <a:lnTo>
                    <a:pt x="445" y="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85" name="Freeform 10"/>
            <p:cNvSpPr>
              <a:spLocks/>
            </p:cNvSpPr>
            <p:nvPr/>
          </p:nvSpPr>
          <p:spPr bwMode="auto">
            <a:xfrm>
              <a:off x="1063625" y="1603375"/>
              <a:ext cx="1927225" cy="1800225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86" name="Group 10"/>
          <p:cNvGrpSpPr/>
          <p:nvPr/>
        </p:nvGrpSpPr>
        <p:grpSpPr>
          <a:xfrm>
            <a:off x="3186397" y="1516479"/>
            <a:ext cx="3182276" cy="807125"/>
            <a:chOff x="1063625" y="1603375"/>
            <a:chExt cx="2036763" cy="1855788"/>
          </a:xfrm>
        </p:grpSpPr>
        <p:sp>
          <p:nvSpPr>
            <p:cNvPr id="87" name="Freeform 9"/>
            <p:cNvSpPr>
              <a:spLocks/>
            </p:cNvSpPr>
            <p:nvPr/>
          </p:nvSpPr>
          <p:spPr bwMode="auto">
            <a:xfrm>
              <a:off x="1152525" y="1619250"/>
              <a:ext cx="1947863" cy="1839913"/>
            </a:xfrm>
            <a:custGeom>
              <a:avLst/>
              <a:gdLst/>
              <a:ahLst/>
              <a:cxnLst>
                <a:cxn ang="0">
                  <a:pos x="445" y="4"/>
                </a:cxn>
                <a:cxn ang="0">
                  <a:pos x="477" y="0"/>
                </a:cxn>
                <a:cxn ang="0">
                  <a:pos x="486" y="273"/>
                </a:cxn>
                <a:cxn ang="0">
                  <a:pos x="519" y="489"/>
                </a:cxn>
                <a:cxn ang="0">
                  <a:pos x="259" y="480"/>
                </a:cxn>
                <a:cxn ang="0">
                  <a:pos x="2" y="491"/>
                </a:cxn>
                <a:cxn ang="0">
                  <a:pos x="0" y="352"/>
                </a:cxn>
                <a:cxn ang="0">
                  <a:pos x="30" y="124"/>
                </a:cxn>
                <a:cxn ang="0">
                  <a:pos x="324" y="62"/>
                </a:cxn>
                <a:cxn ang="0">
                  <a:pos x="445" y="4"/>
                </a:cxn>
              </a:cxnLst>
              <a:rect l="0" t="0" r="r" b="b"/>
              <a:pathLst>
                <a:path w="519" h="491">
                  <a:moveTo>
                    <a:pt x="445" y="4"/>
                  </a:moveTo>
                  <a:cubicBezTo>
                    <a:pt x="477" y="0"/>
                    <a:pt x="477" y="0"/>
                    <a:pt x="477" y="0"/>
                  </a:cubicBezTo>
                  <a:cubicBezTo>
                    <a:pt x="477" y="0"/>
                    <a:pt x="473" y="140"/>
                    <a:pt x="486" y="273"/>
                  </a:cubicBezTo>
                  <a:cubicBezTo>
                    <a:pt x="495" y="365"/>
                    <a:pt x="519" y="489"/>
                    <a:pt x="519" y="489"/>
                  </a:cubicBezTo>
                  <a:cubicBezTo>
                    <a:pt x="519" y="489"/>
                    <a:pt x="389" y="478"/>
                    <a:pt x="259" y="480"/>
                  </a:cubicBezTo>
                  <a:cubicBezTo>
                    <a:pt x="129" y="482"/>
                    <a:pt x="2" y="491"/>
                    <a:pt x="2" y="491"/>
                  </a:cubicBezTo>
                  <a:cubicBezTo>
                    <a:pt x="2" y="491"/>
                    <a:pt x="0" y="459"/>
                    <a:pt x="0" y="352"/>
                  </a:cubicBezTo>
                  <a:cubicBezTo>
                    <a:pt x="0" y="244"/>
                    <a:pt x="30" y="124"/>
                    <a:pt x="30" y="124"/>
                  </a:cubicBezTo>
                  <a:cubicBezTo>
                    <a:pt x="324" y="62"/>
                    <a:pt x="324" y="62"/>
                    <a:pt x="324" y="62"/>
                  </a:cubicBezTo>
                  <a:lnTo>
                    <a:pt x="445" y="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88" name="Freeform 10"/>
            <p:cNvSpPr>
              <a:spLocks/>
            </p:cNvSpPr>
            <p:nvPr/>
          </p:nvSpPr>
          <p:spPr bwMode="auto">
            <a:xfrm>
              <a:off x="1063625" y="1603375"/>
              <a:ext cx="1927225" cy="1800225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89" name="Group 10"/>
          <p:cNvGrpSpPr/>
          <p:nvPr/>
        </p:nvGrpSpPr>
        <p:grpSpPr>
          <a:xfrm>
            <a:off x="1847801" y="782825"/>
            <a:ext cx="7009738" cy="662382"/>
            <a:chOff x="1063625" y="1603375"/>
            <a:chExt cx="2036763" cy="1855788"/>
          </a:xfrm>
        </p:grpSpPr>
        <p:sp>
          <p:nvSpPr>
            <p:cNvPr id="90" name="Freeform 9"/>
            <p:cNvSpPr>
              <a:spLocks/>
            </p:cNvSpPr>
            <p:nvPr/>
          </p:nvSpPr>
          <p:spPr bwMode="auto">
            <a:xfrm>
              <a:off x="1152525" y="1619250"/>
              <a:ext cx="1947863" cy="1839913"/>
            </a:xfrm>
            <a:custGeom>
              <a:avLst/>
              <a:gdLst/>
              <a:ahLst/>
              <a:cxnLst>
                <a:cxn ang="0">
                  <a:pos x="445" y="4"/>
                </a:cxn>
                <a:cxn ang="0">
                  <a:pos x="477" y="0"/>
                </a:cxn>
                <a:cxn ang="0">
                  <a:pos x="486" y="273"/>
                </a:cxn>
                <a:cxn ang="0">
                  <a:pos x="519" y="489"/>
                </a:cxn>
                <a:cxn ang="0">
                  <a:pos x="259" y="480"/>
                </a:cxn>
                <a:cxn ang="0">
                  <a:pos x="2" y="491"/>
                </a:cxn>
                <a:cxn ang="0">
                  <a:pos x="0" y="352"/>
                </a:cxn>
                <a:cxn ang="0">
                  <a:pos x="30" y="124"/>
                </a:cxn>
                <a:cxn ang="0">
                  <a:pos x="324" y="62"/>
                </a:cxn>
                <a:cxn ang="0">
                  <a:pos x="445" y="4"/>
                </a:cxn>
              </a:cxnLst>
              <a:rect l="0" t="0" r="r" b="b"/>
              <a:pathLst>
                <a:path w="519" h="491">
                  <a:moveTo>
                    <a:pt x="445" y="4"/>
                  </a:moveTo>
                  <a:cubicBezTo>
                    <a:pt x="477" y="0"/>
                    <a:pt x="477" y="0"/>
                    <a:pt x="477" y="0"/>
                  </a:cubicBezTo>
                  <a:cubicBezTo>
                    <a:pt x="477" y="0"/>
                    <a:pt x="473" y="140"/>
                    <a:pt x="486" y="273"/>
                  </a:cubicBezTo>
                  <a:cubicBezTo>
                    <a:pt x="495" y="365"/>
                    <a:pt x="519" y="489"/>
                    <a:pt x="519" y="489"/>
                  </a:cubicBezTo>
                  <a:cubicBezTo>
                    <a:pt x="519" y="489"/>
                    <a:pt x="389" y="478"/>
                    <a:pt x="259" y="480"/>
                  </a:cubicBezTo>
                  <a:cubicBezTo>
                    <a:pt x="129" y="482"/>
                    <a:pt x="2" y="491"/>
                    <a:pt x="2" y="491"/>
                  </a:cubicBezTo>
                  <a:cubicBezTo>
                    <a:pt x="2" y="491"/>
                    <a:pt x="0" y="459"/>
                    <a:pt x="0" y="352"/>
                  </a:cubicBezTo>
                  <a:cubicBezTo>
                    <a:pt x="0" y="244"/>
                    <a:pt x="30" y="124"/>
                    <a:pt x="30" y="124"/>
                  </a:cubicBezTo>
                  <a:cubicBezTo>
                    <a:pt x="324" y="62"/>
                    <a:pt x="324" y="62"/>
                    <a:pt x="324" y="62"/>
                  </a:cubicBezTo>
                  <a:lnTo>
                    <a:pt x="445" y="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91" name="Freeform 10"/>
            <p:cNvSpPr>
              <a:spLocks/>
            </p:cNvSpPr>
            <p:nvPr/>
          </p:nvSpPr>
          <p:spPr bwMode="auto">
            <a:xfrm>
              <a:off x="1063625" y="1603375"/>
              <a:ext cx="1927225" cy="1800225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pic>
        <p:nvPicPr>
          <p:cNvPr id="92" name="Picture 4" descr="D:\DONE\NEW\list of tasks\images\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270" y="724502"/>
            <a:ext cx="306253" cy="417807"/>
          </a:xfrm>
          <a:prstGeom prst="rect">
            <a:avLst/>
          </a:prstGeom>
          <a:noFill/>
        </p:spPr>
      </p:pic>
      <p:pic>
        <p:nvPicPr>
          <p:cNvPr id="93" name="Picture 8" descr="D:\DONE\NEW\list of tasks\images\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5343" y="1359459"/>
            <a:ext cx="263884" cy="400918"/>
          </a:xfrm>
          <a:prstGeom prst="rect">
            <a:avLst/>
          </a:prstGeom>
          <a:noFill/>
        </p:spPr>
      </p:pic>
      <p:pic>
        <p:nvPicPr>
          <p:cNvPr id="94" name="Picture 9" descr="D:\DONE\NEW\list of tasks\images\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0672" y="2881735"/>
            <a:ext cx="287091" cy="428977"/>
          </a:xfrm>
          <a:prstGeom prst="rect">
            <a:avLst/>
          </a:prstGeom>
          <a:noFill/>
        </p:spPr>
      </p:pic>
      <p:pic>
        <p:nvPicPr>
          <p:cNvPr id="95" name="Picture 10" descr="D:\DONE\NEW\list of tasks\images\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5692" y="1401257"/>
            <a:ext cx="256731" cy="429104"/>
          </a:xfrm>
          <a:prstGeom prst="rect">
            <a:avLst/>
          </a:prstGeom>
          <a:noFill/>
        </p:spPr>
      </p:pic>
      <p:sp>
        <p:nvSpPr>
          <p:cNvPr id="96" name="Rectangle 33"/>
          <p:cNvSpPr/>
          <p:nvPr/>
        </p:nvSpPr>
        <p:spPr>
          <a:xfrm>
            <a:off x="2258147" y="750125"/>
            <a:ext cx="6022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en-US" sz="1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7" name="Rectangle 35"/>
          <p:cNvSpPr/>
          <p:nvPr/>
        </p:nvSpPr>
        <p:spPr>
          <a:xfrm>
            <a:off x="3281742" y="1551916"/>
            <a:ext cx="286684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75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975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975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975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выплачиваемые </a:t>
            </a:r>
            <a:r>
              <a:rPr lang="ru-RU" sz="975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бюджета денежные средства, за исключением средств, являющихся источниками финансирования дефицита бюджета</a:t>
            </a:r>
            <a:endParaRPr lang="en-US" sz="975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Rectangle 36"/>
          <p:cNvSpPr/>
          <p:nvPr/>
        </p:nvSpPr>
        <p:spPr>
          <a:xfrm>
            <a:off x="6295374" y="1494750"/>
            <a:ext cx="2505248" cy="542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75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ДЕФИЦИТ </a:t>
            </a:r>
            <a:r>
              <a:rPr lang="ru-RU" sz="975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975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lvl="0" algn="ctr"/>
            <a:r>
              <a:rPr lang="ru-RU" sz="975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превышение расходов бюджета над его доходами</a:t>
            </a:r>
          </a:p>
        </p:txBody>
      </p:sp>
      <p:sp>
        <p:nvSpPr>
          <p:cNvPr id="99" name="Rectangle 37"/>
          <p:cNvSpPr/>
          <p:nvPr/>
        </p:nvSpPr>
        <p:spPr>
          <a:xfrm>
            <a:off x="128693" y="2971768"/>
            <a:ext cx="2886671" cy="689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75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97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975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 бюджетной системы </a:t>
            </a:r>
            <a:r>
              <a:rPr lang="ru-RU" sz="97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РФ </a:t>
            </a:r>
            <a:r>
              <a:rPr lang="ru-RU" sz="975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другому бюджету бюджетной системы </a:t>
            </a:r>
            <a:r>
              <a:rPr lang="ru-RU" sz="97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РФ</a:t>
            </a:r>
          </a:p>
        </p:txBody>
      </p:sp>
      <p:sp>
        <p:nvSpPr>
          <p:cNvPr id="100" name="Rectangle 38"/>
          <p:cNvSpPr/>
          <p:nvPr/>
        </p:nvSpPr>
        <p:spPr>
          <a:xfrm>
            <a:off x="6383069" y="2092576"/>
            <a:ext cx="2559436" cy="542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75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sz="975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75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975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lvl="0" algn="ctr"/>
            <a:r>
              <a:rPr lang="ru-RU" sz="975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превышение </a:t>
            </a:r>
            <a:r>
              <a:rPr lang="ru-RU" sz="975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доходов бюджета над его расходами</a:t>
            </a:r>
          </a:p>
        </p:txBody>
      </p:sp>
      <p:grpSp>
        <p:nvGrpSpPr>
          <p:cNvPr id="101" name="Group 10"/>
          <p:cNvGrpSpPr/>
          <p:nvPr/>
        </p:nvGrpSpPr>
        <p:grpSpPr>
          <a:xfrm>
            <a:off x="34279" y="1503486"/>
            <a:ext cx="3182276" cy="807125"/>
            <a:chOff x="1063625" y="1603375"/>
            <a:chExt cx="2036763" cy="1855788"/>
          </a:xfrm>
        </p:grpSpPr>
        <p:sp>
          <p:nvSpPr>
            <p:cNvPr id="102" name="Freeform 9"/>
            <p:cNvSpPr>
              <a:spLocks/>
            </p:cNvSpPr>
            <p:nvPr/>
          </p:nvSpPr>
          <p:spPr bwMode="auto">
            <a:xfrm>
              <a:off x="1152525" y="1619250"/>
              <a:ext cx="1947863" cy="1839913"/>
            </a:xfrm>
            <a:custGeom>
              <a:avLst/>
              <a:gdLst/>
              <a:ahLst/>
              <a:cxnLst>
                <a:cxn ang="0">
                  <a:pos x="445" y="4"/>
                </a:cxn>
                <a:cxn ang="0">
                  <a:pos x="477" y="0"/>
                </a:cxn>
                <a:cxn ang="0">
                  <a:pos x="486" y="273"/>
                </a:cxn>
                <a:cxn ang="0">
                  <a:pos x="519" y="489"/>
                </a:cxn>
                <a:cxn ang="0">
                  <a:pos x="259" y="480"/>
                </a:cxn>
                <a:cxn ang="0">
                  <a:pos x="2" y="491"/>
                </a:cxn>
                <a:cxn ang="0">
                  <a:pos x="0" y="352"/>
                </a:cxn>
                <a:cxn ang="0">
                  <a:pos x="30" y="124"/>
                </a:cxn>
                <a:cxn ang="0">
                  <a:pos x="324" y="62"/>
                </a:cxn>
                <a:cxn ang="0">
                  <a:pos x="445" y="4"/>
                </a:cxn>
              </a:cxnLst>
              <a:rect l="0" t="0" r="r" b="b"/>
              <a:pathLst>
                <a:path w="519" h="491">
                  <a:moveTo>
                    <a:pt x="445" y="4"/>
                  </a:moveTo>
                  <a:cubicBezTo>
                    <a:pt x="477" y="0"/>
                    <a:pt x="477" y="0"/>
                    <a:pt x="477" y="0"/>
                  </a:cubicBezTo>
                  <a:cubicBezTo>
                    <a:pt x="477" y="0"/>
                    <a:pt x="473" y="140"/>
                    <a:pt x="486" y="273"/>
                  </a:cubicBezTo>
                  <a:cubicBezTo>
                    <a:pt x="495" y="365"/>
                    <a:pt x="519" y="489"/>
                    <a:pt x="519" y="489"/>
                  </a:cubicBezTo>
                  <a:cubicBezTo>
                    <a:pt x="519" y="489"/>
                    <a:pt x="389" y="478"/>
                    <a:pt x="259" y="480"/>
                  </a:cubicBezTo>
                  <a:cubicBezTo>
                    <a:pt x="129" y="482"/>
                    <a:pt x="2" y="491"/>
                    <a:pt x="2" y="491"/>
                  </a:cubicBezTo>
                  <a:cubicBezTo>
                    <a:pt x="2" y="491"/>
                    <a:pt x="0" y="459"/>
                    <a:pt x="0" y="352"/>
                  </a:cubicBezTo>
                  <a:cubicBezTo>
                    <a:pt x="0" y="244"/>
                    <a:pt x="30" y="124"/>
                    <a:pt x="30" y="124"/>
                  </a:cubicBezTo>
                  <a:cubicBezTo>
                    <a:pt x="324" y="62"/>
                    <a:pt x="324" y="62"/>
                    <a:pt x="324" y="62"/>
                  </a:cubicBezTo>
                  <a:lnTo>
                    <a:pt x="445" y="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3" name="Freeform 10"/>
            <p:cNvSpPr>
              <a:spLocks/>
            </p:cNvSpPr>
            <p:nvPr/>
          </p:nvSpPr>
          <p:spPr bwMode="auto">
            <a:xfrm>
              <a:off x="1063625" y="1603375"/>
              <a:ext cx="1927225" cy="1800225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104" name="Прямоугольник 103"/>
          <p:cNvSpPr/>
          <p:nvPr/>
        </p:nvSpPr>
        <p:spPr>
          <a:xfrm>
            <a:off x="102503" y="1533201"/>
            <a:ext cx="279429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75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бюджета – </a:t>
            </a:r>
          </a:p>
          <a:p>
            <a:pPr algn="ctr"/>
            <a:r>
              <a:rPr lang="ru-RU" sz="975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поступающие </a:t>
            </a:r>
            <a:r>
              <a:rPr lang="ru-RU" sz="975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бюджет денежные средства, за исключением средств, являющихся источниками финансирования дефицита бюджета</a:t>
            </a:r>
            <a:endParaRPr lang="en-US" sz="975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5" name="Picture 6" descr="D:\DONE\NEW\list of tasks\images\0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7587" y="1430741"/>
            <a:ext cx="282973" cy="379592"/>
          </a:xfrm>
          <a:prstGeom prst="rect">
            <a:avLst/>
          </a:prstGeom>
          <a:noFill/>
        </p:spPr>
      </p:pic>
      <p:pic>
        <p:nvPicPr>
          <p:cNvPr id="106" name="Picture 9" descr="D:\DONE\NEW\list of tasks\images\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3397" y="3900699"/>
            <a:ext cx="282410" cy="364028"/>
          </a:xfrm>
          <a:prstGeom prst="rect">
            <a:avLst/>
          </a:prstGeom>
          <a:noFill/>
        </p:spPr>
      </p:pic>
      <p:pic>
        <p:nvPicPr>
          <p:cNvPr id="107" name="Picture 6" descr="D:\DONE\NEW\list of tasks\images\0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1327" y="2905933"/>
            <a:ext cx="298976" cy="412576"/>
          </a:xfrm>
          <a:prstGeom prst="rect">
            <a:avLst/>
          </a:prstGeom>
          <a:noFill/>
        </p:spPr>
      </p:pic>
      <p:sp>
        <p:nvSpPr>
          <p:cNvPr id="108" name="Rectangle 36"/>
          <p:cNvSpPr/>
          <p:nvPr/>
        </p:nvSpPr>
        <p:spPr>
          <a:xfrm>
            <a:off x="7086189" y="4272275"/>
            <a:ext cx="189249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75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Очередной финансовый </a:t>
            </a:r>
            <a:r>
              <a:rPr lang="ru-RU" sz="975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97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97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975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следующий за текущим финансовым годом</a:t>
            </a:r>
          </a:p>
          <a:p>
            <a:pPr algn="ctr"/>
            <a:endParaRPr lang="ru-RU" sz="975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Rectangle 38"/>
          <p:cNvSpPr/>
          <p:nvPr/>
        </p:nvSpPr>
        <p:spPr>
          <a:xfrm>
            <a:off x="7051909" y="4894758"/>
            <a:ext cx="202872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75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Плановый </a:t>
            </a:r>
            <a:r>
              <a:rPr lang="ru-RU" sz="975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 </a:t>
            </a:r>
            <a:r>
              <a:rPr lang="ru-RU" sz="97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97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два </a:t>
            </a:r>
            <a:r>
              <a:rPr lang="ru-RU" sz="975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финансовых года, следующие за очередным финансовым годом</a:t>
            </a:r>
          </a:p>
          <a:p>
            <a:pPr algn="ctr"/>
            <a:endParaRPr lang="ru-RU" sz="975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Rectangle 37"/>
          <p:cNvSpPr/>
          <p:nvPr/>
        </p:nvSpPr>
        <p:spPr>
          <a:xfrm>
            <a:off x="2962774" y="4062548"/>
            <a:ext cx="392086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75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– </a:t>
            </a:r>
          </a:p>
          <a:p>
            <a:pPr lvl="0" algn="ctr"/>
            <a:r>
              <a:rPr lang="ru-RU" sz="975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 </a:t>
            </a:r>
            <a:r>
              <a:rPr lang="ru-RU" sz="975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стратегического планирования, содержащий комплекс мероприятий, обеспечивающих наиболее эффективное достижение целей и  решение задач социально-экономического </a:t>
            </a:r>
            <a:r>
              <a:rPr lang="ru-RU" sz="975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развития</a:t>
            </a:r>
            <a:endParaRPr lang="ru-RU" sz="975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Заголовок 1"/>
          <p:cNvSpPr txBox="1">
            <a:spLocks/>
          </p:cNvSpPr>
          <p:nvPr/>
        </p:nvSpPr>
        <p:spPr>
          <a:xfrm>
            <a:off x="1783253" y="245471"/>
            <a:ext cx="7159252" cy="4779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lnSpc>
                <a:spcPct val="90000"/>
              </a:lnSpc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</a:t>
            </a:r>
            <a:endParaRPr lang="ru-RU" sz="30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2" name="Rectangle 36"/>
          <p:cNvSpPr/>
          <p:nvPr/>
        </p:nvSpPr>
        <p:spPr>
          <a:xfrm>
            <a:off x="7022553" y="3035329"/>
            <a:ext cx="2028725" cy="1142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75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Текущий </a:t>
            </a:r>
            <a:r>
              <a:rPr lang="ru-RU" sz="975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финансовый </a:t>
            </a:r>
            <a:r>
              <a:rPr lang="ru-RU" sz="975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97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97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975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97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котором осуществляется исполнение бюджета, составление и рассмотрение проекта бюджета на очередной финансовый год (очередной финансовый год и плановый период</a:t>
            </a:r>
            <a:endParaRPr lang="ru-RU" sz="975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Rectangle 37"/>
          <p:cNvSpPr/>
          <p:nvPr/>
        </p:nvSpPr>
        <p:spPr>
          <a:xfrm>
            <a:off x="89174" y="3619998"/>
            <a:ext cx="2783163" cy="842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75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ДОТАЦИИ </a:t>
            </a:r>
            <a:r>
              <a:rPr lang="ru-RU" sz="97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предоставляются на безвозмездной и безвозвратной основе без установления направлений и (или) условий их использования </a:t>
            </a:r>
          </a:p>
          <a:p>
            <a:pPr algn="ctr"/>
            <a:r>
              <a:rPr lang="ru-RU" sz="975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Кому: </a:t>
            </a:r>
            <a:r>
              <a:rPr lang="ru-RU" sz="975" i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бюджетам</a:t>
            </a:r>
            <a:endParaRPr lang="en-US" sz="975" i="1" u="sng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4" name="Rectangle 37"/>
          <p:cNvSpPr/>
          <p:nvPr/>
        </p:nvSpPr>
        <p:spPr>
          <a:xfrm>
            <a:off x="94320" y="4376481"/>
            <a:ext cx="2839175" cy="987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75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СУБВЕНЦИИ </a:t>
            </a:r>
            <a:r>
              <a:rPr lang="ru-RU" sz="97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предоставляются бюджетам в целях финансового обеспечения их расходных обязательств, возникающих при выполнении переданных им органами власти высшего уровня полномочий </a:t>
            </a:r>
          </a:p>
          <a:p>
            <a:pPr algn="ctr"/>
            <a:r>
              <a:rPr lang="ru-RU" sz="975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Кому: </a:t>
            </a:r>
            <a:r>
              <a:rPr lang="ru-RU" sz="975" i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бюджетам</a:t>
            </a:r>
            <a:endParaRPr lang="en-US" sz="975" i="1" u="sng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5" name="Rectangle 37"/>
          <p:cNvSpPr/>
          <p:nvPr/>
        </p:nvSpPr>
        <p:spPr>
          <a:xfrm>
            <a:off x="91227" y="5366891"/>
            <a:ext cx="2942213" cy="689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75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СУБСИДИИ </a:t>
            </a:r>
            <a:r>
              <a:rPr lang="ru-RU" sz="97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предоставляются на условиях долевого финансирования целевых расходов</a:t>
            </a:r>
          </a:p>
          <a:p>
            <a:pPr algn="ctr"/>
            <a:r>
              <a:rPr lang="ru-RU" sz="975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Кому: </a:t>
            </a:r>
            <a:r>
              <a:rPr lang="ru-RU" sz="975" i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бюджетам (межбюджетные субсидии). </a:t>
            </a:r>
            <a:r>
              <a:rPr lang="ru-RU" sz="975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Есть субсидии юридическим и физическим лицам</a:t>
            </a:r>
            <a:endParaRPr lang="en-US" sz="975" i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16" name="Group 10"/>
          <p:cNvGrpSpPr/>
          <p:nvPr/>
        </p:nvGrpSpPr>
        <p:grpSpPr>
          <a:xfrm>
            <a:off x="3007890" y="3055509"/>
            <a:ext cx="4158594" cy="956289"/>
            <a:chOff x="1063625" y="1603375"/>
            <a:chExt cx="2036763" cy="1855788"/>
          </a:xfrm>
        </p:grpSpPr>
        <p:sp>
          <p:nvSpPr>
            <p:cNvPr id="117" name="Freeform 9"/>
            <p:cNvSpPr>
              <a:spLocks/>
            </p:cNvSpPr>
            <p:nvPr/>
          </p:nvSpPr>
          <p:spPr bwMode="auto">
            <a:xfrm>
              <a:off x="1152525" y="1619250"/>
              <a:ext cx="1947863" cy="1839913"/>
            </a:xfrm>
            <a:custGeom>
              <a:avLst/>
              <a:gdLst/>
              <a:ahLst/>
              <a:cxnLst>
                <a:cxn ang="0">
                  <a:pos x="445" y="4"/>
                </a:cxn>
                <a:cxn ang="0">
                  <a:pos x="477" y="0"/>
                </a:cxn>
                <a:cxn ang="0">
                  <a:pos x="486" y="273"/>
                </a:cxn>
                <a:cxn ang="0">
                  <a:pos x="519" y="489"/>
                </a:cxn>
                <a:cxn ang="0">
                  <a:pos x="259" y="480"/>
                </a:cxn>
                <a:cxn ang="0">
                  <a:pos x="2" y="491"/>
                </a:cxn>
                <a:cxn ang="0">
                  <a:pos x="0" y="352"/>
                </a:cxn>
                <a:cxn ang="0">
                  <a:pos x="30" y="124"/>
                </a:cxn>
                <a:cxn ang="0">
                  <a:pos x="324" y="62"/>
                </a:cxn>
                <a:cxn ang="0">
                  <a:pos x="445" y="4"/>
                </a:cxn>
              </a:cxnLst>
              <a:rect l="0" t="0" r="r" b="b"/>
              <a:pathLst>
                <a:path w="519" h="491">
                  <a:moveTo>
                    <a:pt x="445" y="4"/>
                  </a:moveTo>
                  <a:cubicBezTo>
                    <a:pt x="477" y="0"/>
                    <a:pt x="477" y="0"/>
                    <a:pt x="477" y="0"/>
                  </a:cubicBezTo>
                  <a:cubicBezTo>
                    <a:pt x="477" y="0"/>
                    <a:pt x="473" y="140"/>
                    <a:pt x="486" y="273"/>
                  </a:cubicBezTo>
                  <a:cubicBezTo>
                    <a:pt x="495" y="365"/>
                    <a:pt x="519" y="489"/>
                    <a:pt x="519" y="489"/>
                  </a:cubicBezTo>
                  <a:cubicBezTo>
                    <a:pt x="519" y="489"/>
                    <a:pt x="389" y="478"/>
                    <a:pt x="259" y="480"/>
                  </a:cubicBezTo>
                  <a:cubicBezTo>
                    <a:pt x="129" y="482"/>
                    <a:pt x="2" y="491"/>
                    <a:pt x="2" y="491"/>
                  </a:cubicBezTo>
                  <a:cubicBezTo>
                    <a:pt x="2" y="491"/>
                    <a:pt x="0" y="459"/>
                    <a:pt x="0" y="352"/>
                  </a:cubicBezTo>
                  <a:cubicBezTo>
                    <a:pt x="0" y="244"/>
                    <a:pt x="30" y="124"/>
                    <a:pt x="30" y="124"/>
                  </a:cubicBezTo>
                  <a:cubicBezTo>
                    <a:pt x="324" y="62"/>
                    <a:pt x="324" y="62"/>
                    <a:pt x="324" y="62"/>
                  </a:cubicBezTo>
                  <a:lnTo>
                    <a:pt x="445" y="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8" name="Freeform 10"/>
            <p:cNvSpPr>
              <a:spLocks/>
            </p:cNvSpPr>
            <p:nvPr/>
          </p:nvSpPr>
          <p:spPr bwMode="auto">
            <a:xfrm>
              <a:off x="1063625" y="1603375"/>
              <a:ext cx="1927225" cy="1800225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pic>
        <p:nvPicPr>
          <p:cNvPr id="119" name="Picture 8" descr="D:\DONE\NEW\list of tasks\images\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5805" y="3016017"/>
            <a:ext cx="316928" cy="408519"/>
          </a:xfrm>
          <a:prstGeom prst="rect">
            <a:avLst/>
          </a:prstGeom>
          <a:noFill/>
        </p:spPr>
      </p:pic>
      <p:sp>
        <p:nvSpPr>
          <p:cNvPr id="120" name="Rectangle 37"/>
          <p:cNvSpPr/>
          <p:nvPr/>
        </p:nvSpPr>
        <p:spPr>
          <a:xfrm>
            <a:off x="2960722" y="3154041"/>
            <a:ext cx="386669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75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БЮДЖЕТНЫЕ АССИГНОВАНИЯ –</a:t>
            </a:r>
            <a:r>
              <a:rPr lang="ru-RU" sz="975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975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предельные </a:t>
            </a:r>
            <a:r>
              <a:rPr lang="ru-RU" sz="975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объемы денежных средств, предусмотренных в соответствующем финансовом году для исполнения бюджетных обязательств</a:t>
            </a:r>
          </a:p>
        </p:txBody>
      </p:sp>
      <p:grpSp>
        <p:nvGrpSpPr>
          <p:cNvPr id="121" name="Group 10"/>
          <p:cNvGrpSpPr/>
          <p:nvPr/>
        </p:nvGrpSpPr>
        <p:grpSpPr>
          <a:xfrm>
            <a:off x="3015363" y="4947317"/>
            <a:ext cx="4387059" cy="1192854"/>
            <a:chOff x="1063625" y="1603375"/>
            <a:chExt cx="2036763" cy="1855788"/>
          </a:xfrm>
        </p:grpSpPr>
        <p:sp>
          <p:nvSpPr>
            <p:cNvPr id="122" name="Freeform 9"/>
            <p:cNvSpPr>
              <a:spLocks/>
            </p:cNvSpPr>
            <p:nvPr/>
          </p:nvSpPr>
          <p:spPr bwMode="auto">
            <a:xfrm>
              <a:off x="1152525" y="1619250"/>
              <a:ext cx="1947863" cy="1839913"/>
            </a:xfrm>
            <a:custGeom>
              <a:avLst/>
              <a:gdLst/>
              <a:ahLst/>
              <a:cxnLst>
                <a:cxn ang="0">
                  <a:pos x="445" y="4"/>
                </a:cxn>
                <a:cxn ang="0">
                  <a:pos x="477" y="0"/>
                </a:cxn>
                <a:cxn ang="0">
                  <a:pos x="486" y="273"/>
                </a:cxn>
                <a:cxn ang="0">
                  <a:pos x="519" y="489"/>
                </a:cxn>
                <a:cxn ang="0">
                  <a:pos x="259" y="480"/>
                </a:cxn>
                <a:cxn ang="0">
                  <a:pos x="2" y="491"/>
                </a:cxn>
                <a:cxn ang="0">
                  <a:pos x="0" y="352"/>
                </a:cxn>
                <a:cxn ang="0">
                  <a:pos x="30" y="124"/>
                </a:cxn>
                <a:cxn ang="0">
                  <a:pos x="324" y="62"/>
                </a:cxn>
                <a:cxn ang="0">
                  <a:pos x="445" y="4"/>
                </a:cxn>
              </a:cxnLst>
              <a:rect l="0" t="0" r="r" b="b"/>
              <a:pathLst>
                <a:path w="519" h="491">
                  <a:moveTo>
                    <a:pt x="445" y="4"/>
                  </a:moveTo>
                  <a:cubicBezTo>
                    <a:pt x="477" y="0"/>
                    <a:pt x="477" y="0"/>
                    <a:pt x="477" y="0"/>
                  </a:cubicBezTo>
                  <a:cubicBezTo>
                    <a:pt x="477" y="0"/>
                    <a:pt x="473" y="140"/>
                    <a:pt x="486" y="273"/>
                  </a:cubicBezTo>
                  <a:cubicBezTo>
                    <a:pt x="495" y="365"/>
                    <a:pt x="519" y="489"/>
                    <a:pt x="519" y="489"/>
                  </a:cubicBezTo>
                  <a:cubicBezTo>
                    <a:pt x="519" y="489"/>
                    <a:pt x="389" y="478"/>
                    <a:pt x="259" y="480"/>
                  </a:cubicBezTo>
                  <a:cubicBezTo>
                    <a:pt x="129" y="482"/>
                    <a:pt x="2" y="491"/>
                    <a:pt x="2" y="491"/>
                  </a:cubicBezTo>
                  <a:cubicBezTo>
                    <a:pt x="2" y="491"/>
                    <a:pt x="0" y="459"/>
                    <a:pt x="0" y="352"/>
                  </a:cubicBezTo>
                  <a:cubicBezTo>
                    <a:pt x="0" y="244"/>
                    <a:pt x="30" y="124"/>
                    <a:pt x="30" y="124"/>
                  </a:cubicBezTo>
                  <a:cubicBezTo>
                    <a:pt x="324" y="62"/>
                    <a:pt x="324" y="62"/>
                    <a:pt x="324" y="62"/>
                  </a:cubicBezTo>
                  <a:lnTo>
                    <a:pt x="445" y="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3" name="Freeform 10"/>
            <p:cNvSpPr>
              <a:spLocks/>
            </p:cNvSpPr>
            <p:nvPr/>
          </p:nvSpPr>
          <p:spPr bwMode="auto">
            <a:xfrm>
              <a:off x="1063625" y="1603375"/>
              <a:ext cx="1927225" cy="1800226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124" name="Rectangle 37"/>
          <p:cNvSpPr/>
          <p:nvPr/>
        </p:nvSpPr>
        <p:spPr>
          <a:xfrm>
            <a:off x="3050434" y="4953995"/>
            <a:ext cx="4073710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75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ПНО (публично-нормативные обязательства) – </a:t>
            </a:r>
          </a:p>
          <a:p>
            <a:pPr algn="ctr"/>
            <a:r>
              <a:rPr lang="ru-RU" sz="975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публичные обязательства перед физическим лицом, подлежащие исполнению в денежной форме в установленном соответствующим законом, иным нормативным правовым актом размере или имеющие установленный порядок его индексации, за исключением выплат физическому лицу, предусмотренных </a:t>
            </a:r>
            <a:r>
              <a:rPr lang="ru-RU" sz="975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статьей 6 БК РФ</a:t>
            </a:r>
            <a:endParaRPr lang="ru-RU" sz="975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6" name="Picture 8" descr="D:\DONE\NEW\list of tasks\images\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1706" y="4854725"/>
            <a:ext cx="241225" cy="310938"/>
          </a:xfrm>
          <a:prstGeom prst="rect">
            <a:avLst/>
          </a:prstGeom>
          <a:noFill/>
        </p:spPr>
      </p:pic>
      <p:grpSp>
        <p:nvGrpSpPr>
          <p:cNvPr id="127" name="Group 10"/>
          <p:cNvGrpSpPr/>
          <p:nvPr/>
        </p:nvGrpSpPr>
        <p:grpSpPr>
          <a:xfrm>
            <a:off x="1550671" y="6185012"/>
            <a:ext cx="6599631" cy="628147"/>
            <a:chOff x="1220696" y="1685504"/>
            <a:chExt cx="2036763" cy="1855788"/>
          </a:xfrm>
        </p:grpSpPr>
        <p:sp>
          <p:nvSpPr>
            <p:cNvPr id="128" name="Freeform 9"/>
            <p:cNvSpPr>
              <a:spLocks/>
            </p:cNvSpPr>
            <p:nvPr/>
          </p:nvSpPr>
          <p:spPr bwMode="auto">
            <a:xfrm>
              <a:off x="1309596" y="1701378"/>
              <a:ext cx="1947863" cy="1839914"/>
            </a:xfrm>
            <a:custGeom>
              <a:avLst/>
              <a:gdLst/>
              <a:ahLst/>
              <a:cxnLst>
                <a:cxn ang="0">
                  <a:pos x="445" y="4"/>
                </a:cxn>
                <a:cxn ang="0">
                  <a:pos x="477" y="0"/>
                </a:cxn>
                <a:cxn ang="0">
                  <a:pos x="486" y="273"/>
                </a:cxn>
                <a:cxn ang="0">
                  <a:pos x="519" y="489"/>
                </a:cxn>
                <a:cxn ang="0">
                  <a:pos x="259" y="480"/>
                </a:cxn>
                <a:cxn ang="0">
                  <a:pos x="2" y="491"/>
                </a:cxn>
                <a:cxn ang="0">
                  <a:pos x="0" y="352"/>
                </a:cxn>
                <a:cxn ang="0">
                  <a:pos x="30" y="124"/>
                </a:cxn>
                <a:cxn ang="0">
                  <a:pos x="324" y="62"/>
                </a:cxn>
                <a:cxn ang="0">
                  <a:pos x="445" y="4"/>
                </a:cxn>
              </a:cxnLst>
              <a:rect l="0" t="0" r="r" b="b"/>
              <a:pathLst>
                <a:path w="519" h="491">
                  <a:moveTo>
                    <a:pt x="445" y="4"/>
                  </a:moveTo>
                  <a:cubicBezTo>
                    <a:pt x="477" y="0"/>
                    <a:pt x="477" y="0"/>
                    <a:pt x="477" y="0"/>
                  </a:cubicBezTo>
                  <a:cubicBezTo>
                    <a:pt x="477" y="0"/>
                    <a:pt x="473" y="140"/>
                    <a:pt x="486" y="273"/>
                  </a:cubicBezTo>
                  <a:cubicBezTo>
                    <a:pt x="495" y="365"/>
                    <a:pt x="519" y="489"/>
                    <a:pt x="519" y="489"/>
                  </a:cubicBezTo>
                  <a:cubicBezTo>
                    <a:pt x="519" y="489"/>
                    <a:pt x="389" y="478"/>
                    <a:pt x="259" y="480"/>
                  </a:cubicBezTo>
                  <a:cubicBezTo>
                    <a:pt x="129" y="482"/>
                    <a:pt x="2" y="491"/>
                    <a:pt x="2" y="491"/>
                  </a:cubicBezTo>
                  <a:cubicBezTo>
                    <a:pt x="2" y="491"/>
                    <a:pt x="0" y="459"/>
                    <a:pt x="0" y="352"/>
                  </a:cubicBezTo>
                  <a:cubicBezTo>
                    <a:pt x="0" y="244"/>
                    <a:pt x="30" y="124"/>
                    <a:pt x="30" y="124"/>
                  </a:cubicBezTo>
                  <a:cubicBezTo>
                    <a:pt x="324" y="62"/>
                    <a:pt x="324" y="62"/>
                    <a:pt x="324" y="62"/>
                  </a:cubicBezTo>
                  <a:lnTo>
                    <a:pt x="445" y="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9" name="Freeform 10"/>
            <p:cNvSpPr>
              <a:spLocks/>
            </p:cNvSpPr>
            <p:nvPr/>
          </p:nvSpPr>
          <p:spPr bwMode="auto">
            <a:xfrm>
              <a:off x="1220696" y="1685504"/>
              <a:ext cx="1927225" cy="1800225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130" name="Rectangle 37"/>
          <p:cNvSpPr/>
          <p:nvPr/>
        </p:nvSpPr>
        <p:spPr>
          <a:xfrm>
            <a:off x="1404890" y="6186416"/>
            <a:ext cx="5614588" cy="542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75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ВРЕМЕННЫЙ КАССОВЫЙ РАЗРЫВ -</a:t>
            </a:r>
            <a:endParaRPr lang="en-US" sz="975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75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прогнозируемая в определенный период текущего финансового года недостаточность на едином счете бюджета денежных средств, необходимых для осуществления перечислений из бюджета</a:t>
            </a:r>
            <a:endParaRPr lang="ru-RU" sz="975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1" name="Group 10"/>
          <p:cNvGrpSpPr/>
          <p:nvPr/>
        </p:nvGrpSpPr>
        <p:grpSpPr>
          <a:xfrm>
            <a:off x="3227392" y="2408311"/>
            <a:ext cx="3273674" cy="510941"/>
            <a:chOff x="1063625" y="1603375"/>
            <a:chExt cx="2036763" cy="1855788"/>
          </a:xfrm>
        </p:grpSpPr>
        <p:sp>
          <p:nvSpPr>
            <p:cNvPr id="132" name="Freeform 9"/>
            <p:cNvSpPr>
              <a:spLocks/>
            </p:cNvSpPr>
            <p:nvPr/>
          </p:nvSpPr>
          <p:spPr bwMode="auto">
            <a:xfrm>
              <a:off x="1152525" y="1619250"/>
              <a:ext cx="1947863" cy="1839913"/>
            </a:xfrm>
            <a:custGeom>
              <a:avLst/>
              <a:gdLst/>
              <a:ahLst/>
              <a:cxnLst>
                <a:cxn ang="0">
                  <a:pos x="445" y="4"/>
                </a:cxn>
                <a:cxn ang="0">
                  <a:pos x="477" y="0"/>
                </a:cxn>
                <a:cxn ang="0">
                  <a:pos x="486" y="273"/>
                </a:cxn>
                <a:cxn ang="0">
                  <a:pos x="519" y="489"/>
                </a:cxn>
                <a:cxn ang="0">
                  <a:pos x="259" y="480"/>
                </a:cxn>
                <a:cxn ang="0">
                  <a:pos x="2" y="491"/>
                </a:cxn>
                <a:cxn ang="0">
                  <a:pos x="0" y="352"/>
                </a:cxn>
                <a:cxn ang="0">
                  <a:pos x="30" y="124"/>
                </a:cxn>
                <a:cxn ang="0">
                  <a:pos x="324" y="62"/>
                </a:cxn>
                <a:cxn ang="0">
                  <a:pos x="445" y="4"/>
                </a:cxn>
              </a:cxnLst>
              <a:rect l="0" t="0" r="r" b="b"/>
              <a:pathLst>
                <a:path w="519" h="491">
                  <a:moveTo>
                    <a:pt x="445" y="4"/>
                  </a:moveTo>
                  <a:cubicBezTo>
                    <a:pt x="477" y="0"/>
                    <a:pt x="477" y="0"/>
                    <a:pt x="477" y="0"/>
                  </a:cubicBezTo>
                  <a:cubicBezTo>
                    <a:pt x="477" y="0"/>
                    <a:pt x="473" y="140"/>
                    <a:pt x="486" y="273"/>
                  </a:cubicBezTo>
                  <a:cubicBezTo>
                    <a:pt x="495" y="365"/>
                    <a:pt x="519" y="489"/>
                    <a:pt x="519" y="489"/>
                  </a:cubicBezTo>
                  <a:cubicBezTo>
                    <a:pt x="519" y="489"/>
                    <a:pt x="389" y="478"/>
                    <a:pt x="259" y="480"/>
                  </a:cubicBezTo>
                  <a:cubicBezTo>
                    <a:pt x="129" y="482"/>
                    <a:pt x="2" y="491"/>
                    <a:pt x="2" y="491"/>
                  </a:cubicBezTo>
                  <a:cubicBezTo>
                    <a:pt x="2" y="491"/>
                    <a:pt x="0" y="459"/>
                    <a:pt x="0" y="352"/>
                  </a:cubicBezTo>
                  <a:cubicBezTo>
                    <a:pt x="0" y="244"/>
                    <a:pt x="30" y="124"/>
                    <a:pt x="30" y="124"/>
                  </a:cubicBezTo>
                  <a:cubicBezTo>
                    <a:pt x="324" y="62"/>
                    <a:pt x="324" y="62"/>
                    <a:pt x="324" y="62"/>
                  </a:cubicBezTo>
                  <a:lnTo>
                    <a:pt x="445" y="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3" name="Freeform 10"/>
            <p:cNvSpPr>
              <a:spLocks/>
            </p:cNvSpPr>
            <p:nvPr/>
          </p:nvSpPr>
          <p:spPr bwMode="auto">
            <a:xfrm>
              <a:off x="1063625" y="1603375"/>
              <a:ext cx="1927225" cy="1800225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pic>
        <p:nvPicPr>
          <p:cNvPr id="134" name="Picture 8" descr="D:\DONE\NEW\list of tasks\images\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1472" y="2314267"/>
            <a:ext cx="271463" cy="412433"/>
          </a:xfrm>
          <a:prstGeom prst="rect">
            <a:avLst/>
          </a:prstGeom>
          <a:noFill/>
        </p:spPr>
      </p:pic>
      <p:sp>
        <p:nvSpPr>
          <p:cNvPr id="135" name="Rectangle 35"/>
          <p:cNvSpPr/>
          <p:nvPr/>
        </p:nvSpPr>
        <p:spPr>
          <a:xfrm>
            <a:off x="3193684" y="2422114"/>
            <a:ext cx="2949186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75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ГРБС (главный распорядитель бюджетных средств) </a:t>
            </a:r>
          </a:p>
        </p:txBody>
      </p:sp>
      <p:grpSp>
        <p:nvGrpSpPr>
          <p:cNvPr id="136" name="Group 10"/>
          <p:cNvGrpSpPr/>
          <p:nvPr/>
        </p:nvGrpSpPr>
        <p:grpSpPr>
          <a:xfrm>
            <a:off x="34278" y="2372985"/>
            <a:ext cx="3262171" cy="555196"/>
            <a:chOff x="1063625" y="1603375"/>
            <a:chExt cx="2036763" cy="1855788"/>
          </a:xfrm>
        </p:grpSpPr>
        <p:sp>
          <p:nvSpPr>
            <p:cNvPr id="137" name="Freeform 9"/>
            <p:cNvSpPr>
              <a:spLocks/>
            </p:cNvSpPr>
            <p:nvPr/>
          </p:nvSpPr>
          <p:spPr bwMode="auto">
            <a:xfrm>
              <a:off x="1152525" y="1619250"/>
              <a:ext cx="1947863" cy="1839913"/>
            </a:xfrm>
            <a:custGeom>
              <a:avLst/>
              <a:gdLst/>
              <a:ahLst/>
              <a:cxnLst>
                <a:cxn ang="0">
                  <a:pos x="445" y="4"/>
                </a:cxn>
                <a:cxn ang="0">
                  <a:pos x="477" y="0"/>
                </a:cxn>
                <a:cxn ang="0">
                  <a:pos x="486" y="273"/>
                </a:cxn>
                <a:cxn ang="0">
                  <a:pos x="519" y="489"/>
                </a:cxn>
                <a:cxn ang="0">
                  <a:pos x="259" y="480"/>
                </a:cxn>
                <a:cxn ang="0">
                  <a:pos x="2" y="491"/>
                </a:cxn>
                <a:cxn ang="0">
                  <a:pos x="0" y="352"/>
                </a:cxn>
                <a:cxn ang="0">
                  <a:pos x="30" y="124"/>
                </a:cxn>
                <a:cxn ang="0">
                  <a:pos x="324" y="62"/>
                </a:cxn>
                <a:cxn ang="0">
                  <a:pos x="445" y="4"/>
                </a:cxn>
              </a:cxnLst>
              <a:rect l="0" t="0" r="r" b="b"/>
              <a:pathLst>
                <a:path w="519" h="491">
                  <a:moveTo>
                    <a:pt x="445" y="4"/>
                  </a:moveTo>
                  <a:cubicBezTo>
                    <a:pt x="477" y="0"/>
                    <a:pt x="477" y="0"/>
                    <a:pt x="477" y="0"/>
                  </a:cubicBezTo>
                  <a:cubicBezTo>
                    <a:pt x="477" y="0"/>
                    <a:pt x="473" y="140"/>
                    <a:pt x="486" y="273"/>
                  </a:cubicBezTo>
                  <a:cubicBezTo>
                    <a:pt x="495" y="365"/>
                    <a:pt x="519" y="489"/>
                    <a:pt x="519" y="489"/>
                  </a:cubicBezTo>
                  <a:cubicBezTo>
                    <a:pt x="519" y="489"/>
                    <a:pt x="389" y="478"/>
                    <a:pt x="259" y="480"/>
                  </a:cubicBezTo>
                  <a:cubicBezTo>
                    <a:pt x="129" y="482"/>
                    <a:pt x="2" y="491"/>
                    <a:pt x="2" y="491"/>
                  </a:cubicBezTo>
                  <a:cubicBezTo>
                    <a:pt x="2" y="491"/>
                    <a:pt x="0" y="459"/>
                    <a:pt x="0" y="352"/>
                  </a:cubicBezTo>
                  <a:cubicBezTo>
                    <a:pt x="0" y="244"/>
                    <a:pt x="30" y="124"/>
                    <a:pt x="30" y="124"/>
                  </a:cubicBezTo>
                  <a:cubicBezTo>
                    <a:pt x="324" y="62"/>
                    <a:pt x="324" y="62"/>
                    <a:pt x="324" y="62"/>
                  </a:cubicBezTo>
                  <a:lnTo>
                    <a:pt x="445" y="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8" name="Freeform 10"/>
            <p:cNvSpPr>
              <a:spLocks/>
            </p:cNvSpPr>
            <p:nvPr/>
          </p:nvSpPr>
          <p:spPr bwMode="auto">
            <a:xfrm>
              <a:off x="1063625" y="1603375"/>
              <a:ext cx="1927225" cy="1800225"/>
            </a:xfrm>
            <a:custGeom>
              <a:avLst/>
              <a:gdLst/>
              <a:ahLst/>
              <a:cxnLst>
                <a:cxn ang="0">
                  <a:pos x="514" y="469"/>
                </a:cxn>
                <a:cxn ang="0">
                  <a:pos x="5" y="480"/>
                </a:cxn>
                <a:cxn ang="0">
                  <a:pos x="9" y="2"/>
                </a:cxn>
                <a:cxn ang="0">
                  <a:pos x="497" y="0"/>
                </a:cxn>
                <a:cxn ang="0">
                  <a:pos x="514" y="469"/>
                </a:cxn>
              </a:cxnLst>
              <a:rect l="0" t="0" r="r" b="b"/>
              <a:pathLst>
                <a:path w="514" h="480">
                  <a:moveTo>
                    <a:pt x="514" y="469"/>
                  </a:moveTo>
                  <a:cubicBezTo>
                    <a:pt x="344" y="472"/>
                    <a:pt x="175" y="476"/>
                    <a:pt x="5" y="480"/>
                  </a:cubicBezTo>
                  <a:cubicBezTo>
                    <a:pt x="0" y="321"/>
                    <a:pt x="1" y="161"/>
                    <a:pt x="9" y="2"/>
                  </a:cubicBezTo>
                  <a:cubicBezTo>
                    <a:pt x="172" y="1"/>
                    <a:pt x="334" y="1"/>
                    <a:pt x="497" y="0"/>
                  </a:cubicBezTo>
                  <a:cubicBezTo>
                    <a:pt x="496" y="156"/>
                    <a:pt x="502" y="313"/>
                    <a:pt x="514" y="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139" name="Прямоугольник 138"/>
          <p:cNvSpPr/>
          <p:nvPr/>
        </p:nvSpPr>
        <p:spPr>
          <a:xfrm>
            <a:off x="90999" y="2402700"/>
            <a:ext cx="2874551" cy="24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75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ГАД (главный администратор дохода)  </a:t>
            </a:r>
          </a:p>
        </p:txBody>
      </p:sp>
      <p:pic>
        <p:nvPicPr>
          <p:cNvPr id="140" name="Picture 6" descr="D:\DONE\NEW\list of tasks\images\0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6084" y="2300240"/>
            <a:ext cx="291100" cy="3904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0848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3283" y="224644"/>
            <a:ext cx="5990202" cy="5220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5445224"/>
            <a:ext cx="6624736" cy="14127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2339752" y="-33337"/>
            <a:ext cx="5904656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проведение мероприятий, посвященных 80 –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дня Победы в Великой Отечественной войне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44"/>
          <p:cNvSpPr>
            <a:spLocks noChangeArrowheads="1"/>
          </p:cNvSpPr>
          <p:nvPr/>
        </p:nvSpPr>
        <p:spPr bwMode="gray">
          <a:xfrm>
            <a:off x="1403648" y="1715824"/>
            <a:ext cx="5400600" cy="68819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мероприятий, посвященных </a:t>
            </a:r>
          </a:p>
          <a:p>
            <a:pPr fontAlgn="b"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80-летию со дня Победы</a:t>
            </a:r>
          </a:p>
        </p:txBody>
      </p:sp>
      <p:sp>
        <p:nvSpPr>
          <p:cNvPr id="11" name="AutoShape 47"/>
          <p:cNvSpPr>
            <a:spLocks noChangeArrowheads="1"/>
          </p:cNvSpPr>
          <p:nvPr/>
        </p:nvSpPr>
        <p:spPr bwMode="gray">
          <a:xfrm>
            <a:off x="401262" y="1484049"/>
            <a:ext cx="1136063" cy="46355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</a:t>
            </a:r>
          </a:p>
        </p:txBody>
      </p:sp>
      <p:sp>
        <p:nvSpPr>
          <p:cNvPr id="12" name="AutoShape 45"/>
          <p:cNvSpPr>
            <a:spLocks noChangeArrowheads="1"/>
          </p:cNvSpPr>
          <p:nvPr/>
        </p:nvSpPr>
        <p:spPr bwMode="gray">
          <a:xfrm>
            <a:off x="1329032" y="2807469"/>
            <a:ext cx="5475216" cy="776222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украшений для праздничного оформления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9 Мая</a:t>
            </a:r>
            <a:endParaRPr lang="ru-RU" sz="1600" b="1" noProof="1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52"/>
          <p:cNvSpPr>
            <a:spLocks noChangeArrowheads="1"/>
          </p:cNvSpPr>
          <p:nvPr/>
        </p:nvSpPr>
        <p:spPr bwMode="gray">
          <a:xfrm>
            <a:off x="404891" y="2538936"/>
            <a:ext cx="1092516" cy="450244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43"/>
          <p:cNvSpPr>
            <a:spLocks noChangeArrowheads="1"/>
          </p:cNvSpPr>
          <p:nvPr/>
        </p:nvSpPr>
        <p:spPr bwMode="gray">
          <a:xfrm>
            <a:off x="1329032" y="3955427"/>
            <a:ext cx="5475216" cy="78178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 участникам и ветеранам ВОВ</a:t>
            </a:r>
            <a:endParaRPr lang="zh-CN" altLang="en-US" sz="16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AutoShape 52"/>
          <p:cNvSpPr>
            <a:spLocks noChangeArrowheads="1"/>
          </p:cNvSpPr>
          <p:nvPr/>
        </p:nvSpPr>
        <p:spPr bwMode="gray">
          <a:xfrm>
            <a:off x="513714" y="3807325"/>
            <a:ext cx="974597" cy="432048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5896" y="1191581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12,0 млн. руб.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№19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838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444207" y="3428390"/>
            <a:ext cx="1864905" cy="45719"/>
          </a:xfrm>
        </p:spPr>
        <p:txBody>
          <a:bodyPr>
            <a:normAutofit fontScale="90000"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000" b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3000" b="1" dirty="0">
                <a:solidFill>
                  <a:schemeClr val="bg2">
                    <a:lumMod val="10000"/>
                  </a:schemeClr>
                </a:solidFill>
              </a:rPr>
            </a:br>
            <a:endParaRPr lang="ru-RU" sz="30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№12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00932" y="164757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на 2025 год</a:t>
            </a: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9144000" cy="685800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763688" y="274638"/>
            <a:ext cx="6923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показатели </a:t>
            </a:r>
            <a:br>
              <a:rPr lang="ru-RU" sz="3000" b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 – экономического развития</a:t>
            </a:r>
            <a:endParaRPr lang="ru-RU" sz="3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16416" y="0"/>
            <a:ext cx="8275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№10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9"/>
          <p:cNvSpPr/>
          <p:nvPr/>
        </p:nvSpPr>
        <p:spPr>
          <a:xfrm>
            <a:off x="2667000" y="4343400"/>
            <a:ext cx="139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Bargaining Power Of Suppliers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Rectangle 20"/>
          <p:cNvSpPr/>
          <p:nvPr/>
        </p:nvSpPr>
        <p:spPr>
          <a:xfrm>
            <a:off x="5080200" y="4343400"/>
            <a:ext cx="139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Bargaining Power Of Buyers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Рисунок 16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59"/>
            <a:ext cx="9251504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040128" y="1052736"/>
            <a:ext cx="1103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en-US" sz="1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reeform 3"/>
          <p:cNvSpPr>
            <a:spLocks/>
          </p:cNvSpPr>
          <p:nvPr/>
        </p:nvSpPr>
        <p:spPr bwMode="gray">
          <a:xfrm>
            <a:off x="804971" y="1597964"/>
            <a:ext cx="3659188" cy="1879600"/>
          </a:xfrm>
          <a:custGeom>
            <a:avLst/>
            <a:gdLst/>
            <a:ahLst/>
            <a:cxnLst>
              <a:cxn ang="0">
                <a:pos x="2304" y="691"/>
              </a:cxn>
              <a:cxn ang="0">
                <a:pos x="1991" y="833"/>
              </a:cxn>
              <a:cxn ang="0">
                <a:pos x="1817" y="1184"/>
              </a:cxn>
              <a:cxn ang="0">
                <a:pos x="0" y="1184"/>
              </a:cxn>
              <a:cxn ang="0">
                <a:pos x="0" y="1"/>
              </a:cxn>
              <a:cxn ang="0">
                <a:pos x="2305" y="0"/>
              </a:cxn>
              <a:cxn ang="0">
                <a:pos x="2304" y="691"/>
              </a:cxn>
            </a:cxnLst>
            <a:rect l="0" t="0" r="r" b="b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cap="flat" cmpd="sng">
            <a:prstDash val="solid"/>
            <a:round/>
            <a:headEnd/>
            <a:tailEnd/>
          </a:ln>
          <a:effectLst/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gray">
          <a:xfrm>
            <a:off x="789845" y="1751831"/>
            <a:ext cx="3652838" cy="422275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Freeform 5"/>
          <p:cNvSpPr>
            <a:spLocks/>
          </p:cNvSpPr>
          <p:nvPr/>
        </p:nvSpPr>
        <p:spPr bwMode="gray">
          <a:xfrm>
            <a:off x="4630157" y="1593648"/>
            <a:ext cx="3659187" cy="1879600"/>
          </a:xfrm>
          <a:custGeom>
            <a:avLst/>
            <a:gdLst/>
            <a:ahLst/>
            <a:cxnLst>
              <a:cxn ang="0">
                <a:pos x="1" y="691"/>
              </a:cxn>
              <a:cxn ang="0">
                <a:pos x="314" y="833"/>
              </a:cxn>
              <a:cxn ang="0">
                <a:pos x="481" y="1182"/>
              </a:cxn>
              <a:cxn ang="0">
                <a:pos x="2305" y="1184"/>
              </a:cxn>
              <a:cxn ang="0">
                <a:pos x="2305" y="1"/>
              </a:cxn>
              <a:cxn ang="0">
                <a:pos x="0" y="0"/>
              </a:cxn>
              <a:cxn ang="0">
                <a:pos x="1" y="691"/>
              </a:cxn>
            </a:cxnLst>
            <a:rect l="0" t="0" r="r" b="b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>
            <a:prstDash val="solid"/>
            <a:round/>
            <a:headEnd/>
            <a:tailEnd/>
          </a:ln>
          <a:effectLst/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gray">
          <a:xfrm flipH="1">
            <a:off x="4630740" y="1712645"/>
            <a:ext cx="3663950" cy="42227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Freeform 7"/>
          <p:cNvSpPr>
            <a:spLocks/>
          </p:cNvSpPr>
          <p:nvPr/>
        </p:nvSpPr>
        <p:spPr bwMode="blackGray">
          <a:xfrm>
            <a:off x="804971" y="3679343"/>
            <a:ext cx="3659188" cy="1879600"/>
          </a:xfrm>
          <a:custGeom>
            <a:avLst/>
            <a:gdLst/>
            <a:ahLst/>
            <a:cxnLst>
              <a:cxn ang="0">
                <a:pos x="2304" y="493"/>
              </a:cxn>
              <a:cxn ang="0">
                <a:pos x="1991" y="351"/>
              </a:cxn>
              <a:cxn ang="0">
                <a:pos x="1813" y="1"/>
              </a:cxn>
              <a:cxn ang="0">
                <a:pos x="0" y="0"/>
              </a:cxn>
              <a:cxn ang="0">
                <a:pos x="0" y="1183"/>
              </a:cxn>
              <a:cxn ang="0">
                <a:pos x="2305" y="1184"/>
              </a:cxn>
              <a:cxn ang="0">
                <a:pos x="2304" y="493"/>
              </a:cxn>
            </a:cxnLst>
            <a:rect l="0" t="0" r="r" b="b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 cmpd="sng">
            <a:prstDash val="solid"/>
            <a:round/>
            <a:headEnd/>
            <a:tailEnd/>
          </a:ln>
          <a:effectLst/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5" name="Freeform 8"/>
          <p:cNvSpPr>
            <a:spLocks/>
          </p:cNvSpPr>
          <p:nvPr/>
        </p:nvSpPr>
        <p:spPr bwMode="gray">
          <a:xfrm>
            <a:off x="4651322" y="3686824"/>
            <a:ext cx="3659187" cy="1881188"/>
          </a:xfrm>
          <a:custGeom>
            <a:avLst/>
            <a:gdLst/>
            <a:ahLst/>
            <a:cxnLst>
              <a:cxn ang="0">
                <a:pos x="1" y="494"/>
              </a:cxn>
              <a:cxn ang="0">
                <a:pos x="314" y="352"/>
              </a:cxn>
              <a:cxn ang="0">
                <a:pos x="483" y="0"/>
              </a:cxn>
              <a:cxn ang="0">
                <a:pos x="2305" y="1"/>
              </a:cxn>
              <a:cxn ang="0">
                <a:pos x="2305" y="1184"/>
              </a:cxn>
              <a:cxn ang="0">
                <a:pos x="0" y="1185"/>
              </a:cxn>
              <a:cxn ang="0">
                <a:pos x="1" y="494"/>
              </a:cxn>
            </a:cxnLst>
            <a:rect l="0" t="0" r="r" b="b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>
            <a:prstDash val="solid"/>
            <a:round/>
            <a:headEnd/>
            <a:tailEnd/>
          </a:ln>
          <a:effectLst/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" name="Freeform 9"/>
          <p:cNvSpPr>
            <a:spLocks/>
          </p:cNvSpPr>
          <p:nvPr/>
        </p:nvSpPr>
        <p:spPr bwMode="gray">
          <a:xfrm>
            <a:off x="5088434" y="3984774"/>
            <a:ext cx="3186113" cy="461963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Freeform 10"/>
          <p:cNvSpPr>
            <a:spLocks/>
          </p:cNvSpPr>
          <p:nvPr/>
        </p:nvSpPr>
        <p:spPr bwMode="gray">
          <a:xfrm flipH="1">
            <a:off x="824409" y="3960962"/>
            <a:ext cx="3165475" cy="461962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gray">
          <a:xfrm>
            <a:off x="1821558" y="1662570"/>
            <a:ext cx="14905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359,0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gray">
          <a:xfrm>
            <a:off x="2036532" y="3855918"/>
            <a:ext cx="11909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46,0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gray">
          <a:xfrm>
            <a:off x="6458267" y="1650886"/>
            <a:ext cx="111616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342,3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gray">
          <a:xfrm>
            <a:off x="6458267" y="3881466"/>
            <a:ext cx="101250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63,6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gray">
          <a:xfrm>
            <a:off x="821164" y="2487413"/>
            <a:ext cx="2954337" cy="12311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«Дорожные карты» по заработной плате</a:t>
            </a:r>
          </a:p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(МБ и субсидии ОБ)</a:t>
            </a:r>
            <a:endParaRPr lang="ru-RU" sz="12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18"/>
          <p:cNvSpPr>
            <a:spLocks noChangeArrowheads="1"/>
          </p:cNvSpPr>
          <p:nvPr/>
        </p:nvSpPr>
        <p:spPr bwMode="gray">
          <a:xfrm>
            <a:off x="5626215" y="2525960"/>
            <a:ext cx="2989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Дорожный фонд</a:t>
            </a:r>
            <a:endParaRPr lang="en-US" altLang="zh-CN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gray">
          <a:xfrm>
            <a:off x="849572" y="4672153"/>
            <a:ext cx="3352800" cy="10679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Указа Президента № 309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</a:endParaRP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gray">
          <a:xfrm>
            <a:off x="5200282" y="4755376"/>
            <a:ext cx="3352800" cy="7602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Инвестиции</a:t>
            </a:r>
            <a:endParaRPr lang="en-US" altLang="zh-CN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294554" y="2304575"/>
            <a:ext cx="2413000" cy="2380489"/>
            <a:chOff x="2182" y="1811"/>
            <a:chExt cx="1079" cy="1179"/>
          </a:xfrm>
        </p:grpSpPr>
        <p:sp>
          <p:nvSpPr>
            <p:cNvPr id="37" name="Oval 29"/>
            <p:cNvSpPr>
              <a:spLocks noChangeArrowheads="1"/>
            </p:cNvSpPr>
            <p:nvPr/>
          </p:nvSpPr>
          <p:spPr bwMode="gray">
            <a:xfrm>
              <a:off x="2182" y="1811"/>
              <a:ext cx="1079" cy="1179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54118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" name="Oval 32"/>
            <p:cNvSpPr>
              <a:spLocks noChangeArrowheads="1"/>
            </p:cNvSpPr>
            <p:nvPr/>
          </p:nvSpPr>
          <p:spPr bwMode="gray">
            <a:xfrm rot="19311546">
              <a:off x="2293" y="1888"/>
              <a:ext cx="891" cy="1002"/>
            </a:xfrm>
            <a:prstGeom prst="ellipse">
              <a:avLst/>
            </a:prstGeom>
            <a:solidFill>
              <a:srgbClr val="52B7C2">
                <a:alpha val="75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40" name="Picture 34"/>
            <p:cNvPicPr>
              <a:picLocks noChangeAspect="1" noChangeArrowheads="1"/>
            </p:cNvPicPr>
            <p:nvPr/>
          </p:nvPicPr>
          <p:blipFill>
            <a:blip r:embed="rId3" cstate="print"/>
            <a:srcRect l="12015" t="9302" r="12404" b="12598"/>
            <a:stretch>
              <a:fillRect/>
            </a:stretch>
          </p:blipFill>
          <p:spPr bwMode="gray">
            <a:xfrm>
              <a:off x="2270" y="1833"/>
              <a:ext cx="930" cy="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1" name="TextBox 40"/>
          <p:cNvSpPr txBox="1"/>
          <p:nvPr/>
        </p:nvSpPr>
        <p:spPr>
          <a:xfrm>
            <a:off x="3595928" y="2540704"/>
            <a:ext cx="18642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расходы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4 027,2*,</a:t>
            </a:r>
          </a:p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них: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2462" y="5715659"/>
            <a:ext cx="7052956" cy="107608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softEdge rad="112500"/>
          </a:effectLst>
        </p:spPr>
      </p:pic>
      <p:sp>
        <p:nvSpPr>
          <p:cNvPr id="43" name="Прямоугольник 42"/>
          <p:cNvSpPr/>
          <p:nvPr/>
        </p:nvSpPr>
        <p:spPr>
          <a:xfrm>
            <a:off x="2433340" y="475732"/>
            <a:ext cx="55722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бюджета на 2025 год</a:t>
            </a:r>
            <a:endParaRPr lang="ru-RU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36607" y="1691091"/>
            <a:ext cx="1000018" cy="50487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13767" y="1724125"/>
            <a:ext cx="1065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8,9%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689881" y="1665389"/>
            <a:ext cx="1000018" cy="50487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7794810" y="1709886"/>
            <a:ext cx="1065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8,5%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93383" y="3925481"/>
            <a:ext cx="1000018" cy="50487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639032" y="3943290"/>
            <a:ext cx="1065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1,1%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726246" y="3864288"/>
            <a:ext cx="1000018" cy="50487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7849405" y="3917450"/>
            <a:ext cx="1065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1,6%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36174" y="5496885"/>
            <a:ext cx="3240360" cy="281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Средства МБ и ОБ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№20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№13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Рисунок 39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" name="Заголовок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6923112" cy="1143000"/>
          </a:xfrm>
        </p:spPr>
        <p:txBody>
          <a:bodyPr>
            <a:norm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Заработная плата муниципальных учреждений и ОМС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040128" y="1340768"/>
            <a:ext cx="1103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en-US" sz="1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4" name="Содержимое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0500820"/>
              </p:ext>
            </p:extLst>
          </p:nvPr>
        </p:nvGraphicFramePr>
        <p:xfrm>
          <a:off x="503040" y="1268760"/>
          <a:ext cx="8640960" cy="532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5" name="Group 9"/>
          <p:cNvGrpSpPr>
            <a:grpSpLocks/>
          </p:cNvGrpSpPr>
          <p:nvPr/>
        </p:nvGrpSpPr>
        <p:grpSpPr bwMode="gray">
          <a:xfrm rot="20494965">
            <a:off x="2030981" y="5167383"/>
            <a:ext cx="335736" cy="339573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46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9"/>
          <p:cNvGrpSpPr>
            <a:grpSpLocks/>
          </p:cNvGrpSpPr>
          <p:nvPr/>
        </p:nvGrpSpPr>
        <p:grpSpPr bwMode="gray">
          <a:xfrm rot="20494965">
            <a:off x="3391599" y="4311358"/>
            <a:ext cx="272570" cy="321049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50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9"/>
          <p:cNvGrpSpPr>
            <a:grpSpLocks/>
          </p:cNvGrpSpPr>
          <p:nvPr/>
        </p:nvGrpSpPr>
        <p:grpSpPr bwMode="gray">
          <a:xfrm rot="20494965">
            <a:off x="6092739" y="5066614"/>
            <a:ext cx="305635" cy="336091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54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9"/>
          <p:cNvGrpSpPr>
            <a:grpSpLocks/>
          </p:cNvGrpSpPr>
          <p:nvPr/>
        </p:nvGrpSpPr>
        <p:grpSpPr bwMode="gray">
          <a:xfrm rot="20494965">
            <a:off x="7439040" y="4506127"/>
            <a:ext cx="231273" cy="336091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58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9"/>
          <p:cNvGrpSpPr>
            <a:grpSpLocks/>
          </p:cNvGrpSpPr>
          <p:nvPr/>
        </p:nvGrpSpPr>
        <p:grpSpPr bwMode="gray">
          <a:xfrm rot="20494965">
            <a:off x="1362693" y="4319340"/>
            <a:ext cx="348208" cy="281779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62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9"/>
          <p:cNvGrpSpPr>
            <a:grpSpLocks/>
          </p:cNvGrpSpPr>
          <p:nvPr/>
        </p:nvGrpSpPr>
        <p:grpSpPr bwMode="gray">
          <a:xfrm rot="20494965">
            <a:off x="4057073" y="5177501"/>
            <a:ext cx="324015" cy="336091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66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gray">
          <a:xfrm rot="20494965">
            <a:off x="5412954" y="4288222"/>
            <a:ext cx="273966" cy="336091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70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9"/>
          <p:cNvGrpSpPr>
            <a:grpSpLocks/>
          </p:cNvGrpSpPr>
          <p:nvPr/>
        </p:nvGrpSpPr>
        <p:grpSpPr bwMode="gray">
          <a:xfrm rot="20494965">
            <a:off x="8074430" y="5104652"/>
            <a:ext cx="267760" cy="336091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74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874669" y="2420888"/>
            <a:ext cx="8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2 362,9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817859" y="2160472"/>
            <a:ext cx="8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2 583,9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698864" y="2160472"/>
            <a:ext cx="8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2 588,6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821076" y="2151791"/>
            <a:ext cx="8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2 590,9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516881" y="3412749"/>
            <a:ext cx="8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1 659,6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268219" y="4700868"/>
            <a:ext cx="8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353,5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469172" y="3232380"/>
            <a:ext cx="8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1 755,8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263453" y="4676888"/>
            <a:ext cx="740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359,4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486900" y="3135586"/>
            <a:ext cx="8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1 760,5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293033" y="4765499"/>
            <a:ext cx="8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362,6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449547" y="3230537"/>
            <a:ext cx="8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1 762,8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280245" y="4762638"/>
            <a:ext cx="8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366,2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№21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№12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00932" y="164757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на 2025 год</a:t>
            </a: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9144000" cy="685800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763688" y="274638"/>
            <a:ext cx="6923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показатели </a:t>
            </a:r>
            <a:br>
              <a:rPr lang="ru-RU" sz="3000" b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 – экономического развития</a:t>
            </a:r>
            <a:endParaRPr lang="ru-RU" sz="3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16416" y="0"/>
            <a:ext cx="8275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№10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59"/>
            <a:ext cx="9251504" cy="6858000"/>
          </a:xfrm>
          <a:prstGeom prst="rect">
            <a:avLst/>
          </a:prstGeom>
        </p:spPr>
      </p:pic>
      <p:pic>
        <p:nvPicPr>
          <p:cNvPr id="53" name="Picture 3" descr="Z:\Блеклова\Блеклова\проект доходов бюджета\2024-2026\для презентации\ZBGRNfB81Y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08520" y="3717032"/>
            <a:ext cx="4537046" cy="3017135"/>
          </a:xfrm>
          <a:prstGeom prst="rect">
            <a:avLst/>
          </a:prstGeom>
          <a:noFill/>
          <a:effectLst>
            <a:softEdge rad="317500"/>
          </a:effectLst>
        </p:spPr>
      </p:pic>
      <p:cxnSp>
        <p:nvCxnSpPr>
          <p:cNvPr id="54" name="肘形连接符 29"/>
          <p:cNvCxnSpPr/>
          <p:nvPr/>
        </p:nvCxnSpPr>
        <p:spPr>
          <a:xfrm rot="16200000" flipV="1">
            <a:off x="4624659" y="4459903"/>
            <a:ext cx="887470" cy="852486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1">
                <a:lumMod val="7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35"/>
          <p:cNvCxnSpPr/>
          <p:nvPr/>
        </p:nvCxnSpPr>
        <p:spPr>
          <a:xfrm rot="16200000" flipV="1">
            <a:off x="5824313" y="4714796"/>
            <a:ext cx="831332" cy="220652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肘形连接符 30"/>
          <p:cNvCxnSpPr/>
          <p:nvPr/>
        </p:nvCxnSpPr>
        <p:spPr>
          <a:xfrm rot="5400000" flipH="1" flipV="1">
            <a:off x="7394443" y="4459652"/>
            <a:ext cx="831335" cy="730937"/>
          </a:xfrm>
          <a:prstGeom prst="curvedConnector3">
            <a:avLst>
              <a:gd name="adj1" fmla="val 50000"/>
            </a:avLst>
          </a:prstGeom>
          <a:ln w="12700">
            <a:solidFill>
              <a:srgbClr val="92D05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Заголовок 1"/>
          <p:cNvSpPr txBox="1">
            <a:spLocks/>
          </p:cNvSpPr>
          <p:nvPr/>
        </p:nvSpPr>
        <p:spPr>
          <a:xfrm>
            <a:off x="1045527" y="-20840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Дорожный фонд</a:t>
            </a: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8" name="组合 2"/>
          <p:cNvGrpSpPr/>
          <p:nvPr/>
        </p:nvGrpSpPr>
        <p:grpSpPr>
          <a:xfrm>
            <a:off x="2919956" y="4919512"/>
            <a:ext cx="6117178" cy="1591356"/>
            <a:chOff x="3129188" y="4015775"/>
            <a:chExt cx="7763401" cy="2101946"/>
          </a:xfrm>
        </p:grpSpPr>
        <p:grpSp>
          <p:nvGrpSpPr>
            <p:cNvPr id="59" name="Group 3"/>
            <p:cNvGrpSpPr/>
            <p:nvPr/>
          </p:nvGrpSpPr>
          <p:grpSpPr>
            <a:xfrm>
              <a:off x="3131084" y="4265735"/>
              <a:ext cx="7761505" cy="1851986"/>
              <a:chOff x="2060039" y="3145321"/>
              <a:chExt cx="6537934" cy="1560029"/>
            </a:xfrm>
          </p:grpSpPr>
          <p:grpSp>
            <p:nvGrpSpPr>
              <p:cNvPr id="65" name="Group 4"/>
              <p:cNvGrpSpPr/>
              <p:nvPr/>
            </p:nvGrpSpPr>
            <p:grpSpPr>
              <a:xfrm>
                <a:off x="2060039" y="4199786"/>
                <a:ext cx="1401956" cy="447877"/>
                <a:chOff x="3278586" y="3776866"/>
                <a:chExt cx="1182684" cy="377829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77" name="Oval 11"/>
                <p:cNvSpPr>
                  <a:spLocks noChangeArrowheads="1"/>
                </p:cNvSpPr>
                <p:nvPr/>
              </p:nvSpPr>
              <p:spPr bwMode="auto">
                <a:xfrm>
                  <a:off x="3792935" y="3886405"/>
                  <a:ext cx="165100" cy="165100"/>
                </a:xfrm>
                <a:prstGeom prst="ellipse">
                  <a:avLst/>
                </a:prstGeom>
                <a:solidFill>
                  <a:srgbClr val="358E97"/>
                </a:soli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8" name="Freeform 12"/>
                <p:cNvSpPr>
                  <a:spLocks noEditPoints="1"/>
                </p:cNvSpPr>
                <p:nvPr/>
              </p:nvSpPr>
              <p:spPr bwMode="auto">
                <a:xfrm>
                  <a:off x="3688160" y="3776866"/>
                  <a:ext cx="379413" cy="377824"/>
                </a:xfrm>
                <a:custGeom>
                  <a:avLst/>
                  <a:gdLst>
                    <a:gd name="T0" fmla="*/ 50 w 101"/>
                    <a:gd name="T1" fmla="*/ 0 h 100"/>
                    <a:gd name="T2" fmla="*/ 101 w 101"/>
                    <a:gd name="T3" fmla="*/ 50 h 100"/>
                    <a:gd name="T4" fmla="*/ 50 w 101"/>
                    <a:gd name="T5" fmla="*/ 100 h 100"/>
                    <a:gd name="T6" fmla="*/ 0 w 101"/>
                    <a:gd name="T7" fmla="*/ 50 h 100"/>
                    <a:gd name="T8" fmla="*/ 50 w 101"/>
                    <a:gd name="T9" fmla="*/ 0 h 100"/>
                    <a:gd name="T10" fmla="*/ 50 w 101"/>
                    <a:gd name="T11" fmla="*/ 77 h 100"/>
                    <a:gd name="T12" fmla="*/ 78 w 101"/>
                    <a:gd name="T13" fmla="*/ 50 h 100"/>
                    <a:gd name="T14" fmla="*/ 50 w 101"/>
                    <a:gd name="T15" fmla="*/ 23 h 100"/>
                    <a:gd name="T16" fmla="*/ 23 w 101"/>
                    <a:gd name="T17" fmla="*/ 50 h 100"/>
                    <a:gd name="T18" fmla="*/ 50 w 101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100">
                      <a:moveTo>
                        <a:pt x="50" y="0"/>
                      </a:moveTo>
                      <a:cubicBezTo>
                        <a:pt x="78" y="0"/>
                        <a:pt x="101" y="23"/>
                        <a:pt x="101" y="50"/>
                      </a:cubicBezTo>
                      <a:cubicBezTo>
                        <a:pt x="101" y="78"/>
                        <a:pt x="78" y="100"/>
                        <a:pt x="50" y="100"/>
                      </a:cubicBezTo>
                      <a:cubicBezTo>
                        <a:pt x="23" y="100"/>
                        <a:pt x="0" y="78"/>
                        <a:pt x="0" y="50"/>
                      </a:cubicBezTo>
                      <a:cubicBezTo>
                        <a:pt x="0" y="23"/>
                        <a:pt x="23" y="0"/>
                        <a:pt x="50" y="0"/>
                      </a:cubicBezTo>
                      <a:close/>
                      <a:moveTo>
                        <a:pt x="50" y="77"/>
                      </a:moveTo>
                      <a:cubicBezTo>
                        <a:pt x="65" y="77"/>
                        <a:pt x="78" y="65"/>
                        <a:pt x="78" y="50"/>
                      </a:cubicBezTo>
                      <a:cubicBezTo>
                        <a:pt x="78" y="35"/>
                        <a:pt x="65" y="23"/>
                        <a:pt x="50" y="23"/>
                      </a:cubicBezTo>
                      <a:cubicBezTo>
                        <a:pt x="35" y="23"/>
                        <a:pt x="23" y="35"/>
                        <a:pt x="23" y="50"/>
                      </a:cubicBezTo>
                      <a:cubicBezTo>
                        <a:pt x="23" y="65"/>
                        <a:pt x="35" y="77"/>
                        <a:pt x="50" y="7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35D63">
                        <a:shade val="30000"/>
                        <a:satMod val="115000"/>
                      </a:srgbClr>
                    </a:gs>
                    <a:gs pos="50000">
                      <a:srgbClr val="235D63">
                        <a:shade val="67500"/>
                        <a:satMod val="115000"/>
                      </a:srgbClr>
                    </a:gs>
                    <a:gs pos="100000">
                      <a:srgbClr val="235D63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9" name="Oval 13"/>
                <p:cNvSpPr>
                  <a:spLocks noChangeArrowheads="1"/>
                </p:cNvSpPr>
                <p:nvPr/>
              </p:nvSpPr>
              <p:spPr bwMode="auto">
                <a:xfrm>
                  <a:off x="4191400" y="3886405"/>
                  <a:ext cx="165100" cy="165100"/>
                </a:xfrm>
                <a:prstGeom prst="ellipse">
                  <a:avLst/>
                </a:prstGeom>
                <a:solidFill>
                  <a:srgbClr val="358E97"/>
                </a:soli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80" name="Freeform 14"/>
                <p:cNvSpPr>
                  <a:spLocks noEditPoints="1"/>
                </p:cNvSpPr>
                <p:nvPr/>
              </p:nvSpPr>
              <p:spPr bwMode="auto">
                <a:xfrm>
                  <a:off x="4086621" y="3776870"/>
                  <a:ext cx="374649" cy="377825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  <a:gd name="T10" fmla="*/ 50 w 100"/>
                    <a:gd name="T11" fmla="*/ 77 h 100"/>
                    <a:gd name="T12" fmla="*/ 77 w 100"/>
                    <a:gd name="T13" fmla="*/ 50 h 100"/>
                    <a:gd name="T14" fmla="*/ 50 w 100"/>
                    <a:gd name="T15" fmla="*/ 23 h 100"/>
                    <a:gd name="T16" fmla="*/ 23 w 100"/>
                    <a:gd name="T17" fmla="*/ 50 h 100"/>
                    <a:gd name="T18" fmla="*/ 50 w 100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cubicBezTo>
                        <a:pt x="78" y="0"/>
                        <a:pt x="100" y="23"/>
                        <a:pt x="100" y="50"/>
                      </a:cubicBezTo>
                      <a:cubicBezTo>
                        <a:pt x="100" y="78"/>
                        <a:pt x="78" y="100"/>
                        <a:pt x="50" y="100"/>
                      </a:cubicBezTo>
                      <a:cubicBezTo>
                        <a:pt x="22" y="100"/>
                        <a:pt x="0" y="78"/>
                        <a:pt x="0" y="50"/>
                      </a:cubicBezTo>
                      <a:cubicBezTo>
                        <a:pt x="0" y="23"/>
                        <a:pt x="22" y="0"/>
                        <a:pt x="50" y="0"/>
                      </a:cubicBezTo>
                      <a:close/>
                      <a:moveTo>
                        <a:pt x="50" y="77"/>
                      </a:moveTo>
                      <a:cubicBezTo>
                        <a:pt x="65" y="77"/>
                        <a:pt x="77" y="65"/>
                        <a:pt x="77" y="50"/>
                      </a:cubicBezTo>
                      <a:cubicBezTo>
                        <a:pt x="77" y="35"/>
                        <a:pt x="65" y="23"/>
                        <a:pt x="50" y="23"/>
                      </a:cubicBezTo>
                      <a:cubicBezTo>
                        <a:pt x="35" y="23"/>
                        <a:pt x="23" y="35"/>
                        <a:pt x="23" y="50"/>
                      </a:cubicBezTo>
                      <a:cubicBezTo>
                        <a:pt x="23" y="65"/>
                        <a:pt x="35" y="77"/>
                        <a:pt x="50" y="7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35D63">
                        <a:shade val="30000"/>
                        <a:satMod val="115000"/>
                      </a:srgbClr>
                    </a:gs>
                    <a:gs pos="50000">
                      <a:srgbClr val="235D63">
                        <a:shade val="67500"/>
                        <a:satMod val="115000"/>
                      </a:srgbClr>
                    </a:gs>
                    <a:gs pos="100000">
                      <a:srgbClr val="235D63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81" name="Oval 15"/>
                <p:cNvSpPr>
                  <a:spLocks noChangeArrowheads="1"/>
                </p:cNvSpPr>
                <p:nvPr/>
              </p:nvSpPr>
              <p:spPr bwMode="auto">
                <a:xfrm>
                  <a:off x="3388124" y="3886405"/>
                  <a:ext cx="165100" cy="165100"/>
                </a:xfrm>
                <a:prstGeom prst="ellipse">
                  <a:avLst/>
                </a:prstGeom>
                <a:solidFill>
                  <a:srgbClr val="358E97"/>
                </a:soli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82" name="Freeform 16"/>
                <p:cNvSpPr>
                  <a:spLocks noEditPoints="1"/>
                </p:cNvSpPr>
                <p:nvPr/>
              </p:nvSpPr>
              <p:spPr bwMode="auto">
                <a:xfrm>
                  <a:off x="3278586" y="3776868"/>
                  <a:ext cx="379413" cy="377824"/>
                </a:xfrm>
                <a:custGeom>
                  <a:avLst/>
                  <a:gdLst>
                    <a:gd name="T0" fmla="*/ 51 w 101"/>
                    <a:gd name="T1" fmla="*/ 0 h 100"/>
                    <a:gd name="T2" fmla="*/ 101 w 101"/>
                    <a:gd name="T3" fmla="*/ 50 h 100"/>
                    <a:gd name="T4" fmla="*/ 51 w 101"/>
                    <a:gd name="T5" fmla="*/ 100 h 100"/>
                    <a:gd name="T6" fmla="*/ 0 w 101"/>
                    <a:gd name="T7" fmla="*/ 50 h 100"/>
                    <a:gd name="T8" fmla="*/ 51 w 101"/>
                    <a:gd name="T9" fmla="*/ 0 h 100"/>
                    <a:gd name="T10" fmla="*/ 51 w 101"/>
                    <a:gd name="T11" fmla="*/ 77 h 100"/>
                    <a:gd name="T12" fmla="*/ 78 w 101"/>
                    <a:gd name="T13" fmla="*/ 50 h 100"/>
                    <a:gd name="T14" fmla="*/ 51 w 101"/>
                    <a:gd name="T15" fmla="*/ 23 h 100"/>
                    <a:gd name="T16" fmla="*/ 24 w 101"/>
                    <a:gd name="T17" fmla="*/ 50 h 100"/>
                    <a:gd name="T18" fmla="*/ 51 w 101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100">
                      <a:moveTo>
                        <a:pt x="51" y="0"/>
                      </a:moveTo>
                      <a:cubicBezTo>
                        <a:pt x="78" y="0"/>
                        <a:pt x="101" y="23"/>
                        <a:pt x="101" y="50"/>
                      </a:cubicBezTo>
                      <a:cubicBezTo>
                        <a:pt x="101" y="78"/>
                        <a:pt x="78" y="100"/>
                        <a:pt x="51" y="100"/>
                      </a:cubicBezTo>
                      <a:cubicBezTo>
                        <a:pt x="23" y="100"/>
                        <a:pt x="0" y="78"/>
                        <a:pt x="0" y="50"/>
                      </a:cubicBezTo>
                      <a:cubicBezTo>
                        <a:pt x="0" y="23"/>
                        <a:pt x="23" y="0"/>
                        <a:pt x="51" y="0"/>
                      </a:cubicBezTo>
                      <a:close/>
                      <a:moveTo>
                        <a:pt x="51" y="77"/>
                      </a:moveTo>
                      <a:cubicBezTo>
                        <a:pt x="66" y="77"/>
                        <a:pt x="78" y="65"/>
                        <a:pt x="78" y="50"/>
                      </a:cubicBezTo>
                      <a:cubicBezTo>
                        <a:pt x="78" y="35"/>
                        <a:pt x="66" y="23"/>
                        <a:pt x="51" y="23"/>
                      </a:cubicBezTo>
                      <a:cubicBezTo>
                        <a:pt x="36" y="23"/>
                        <a:pt x="24" y="35"/>
                        <a:pt x="24" y="50"/>
                      </a:cubicBezTo>
                      <a:cubicBezTo>
                        <a:pt x="24" y="65"/>
                        <a:pt x="36" y="77"/>
                        <a:pt x="51" y="7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35D63">
                        <a:shade val="30000"/>
                        <a:satMod val="115000"/>
                      </a:srgbClr>
                    </a:gs>
                    <a:gs pos="50000">
                      <a:srgbClr val="235D63">
                        <a:shade val="67500"/>
                        <a:satMod val="115000"/>
                      </a:srgbClr>
                    </a:gs>
                    <a:gs pos="100000">
                      <a:srgbClr val="235D63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66" name="Group 6"/>
              <p:cNvGrpSpPr/>
              <p:nvPr/>
            </p:nvGrpSpPr>
            <p:grpSpPr>
              <a:xfrm>
                <a:off x="6352958" y="3145321"/>
                <a:ext cx="2245015" cy="1560029"/>
                <a:chOff x="5256213" y="2846388"/>
                <a:chExt cx="1893888" cy="1316037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67" name="Freeform 5"/>
                <p:cNvSpPr>
                  <a:spLocks noEditPoints="1"/>
                </p:cNvSpPr>
                <p:nvPr/>
              </p:nvSpPr>
              <p:spPr bwMode="auto">
                <a:xfrm>
                  <a:off x="6443663" y="3179763"/>
                  <a:ext cx="706438" cy="857250"/>
                </a:xfrm>
                <a:custGeom>
                  <a:avLst/>
                  <a:gdLst>
                    <a:gd name="T0" fmla="*/ 7 w 188"/>
                    <a:gd name="T1" fmla="*/ 165 h 227"/>
                    <a:gd name="T2" fmla="*/ 32 w 188"/>
                    <a:gd name="T3" fmla="*/ 134 h 227"/>
                    <a:gd name="T4" fmla="*/ 39 w 188"/>
                    <a:gd name="T5" fmla="*/ 125 h 227"/>
                    <a:gd name="T6" fmla="*/ 46 w 188"/>
                    <a:gd name="T7" fmla="*/ 15 h 227"/>
                    <a:gd name="T8" fmla="*/ 50 w 188"/>
                    <a:gd name="T9" fmla="*/ 0 h 227"/>
                    <a:gd name="T10" fmla="*/ 152 w 188"/>
                    <a:gd name="T11" fmla="*/ 5 h 227"/>
                    <a:gd name="T12" fmla="*/ 168 w 188"/>
                    <a:gd name="T13" fmla="*/ 11 h 227"/>
                    <a:gd name="T14" fmla="*/ 172 w 188"/>
                    <a:gd name="T15" fmla="*/ 24 h 227"/>
                    <a:gd name="T16" fmla="*/ 165 w 188"/>
                    <a:gd name="T17" fmla="*/ 25 h 227"/>
                    <a:gd name="T18" fmla="*/ 179 w 188"/>
                    <a:gd name="T19" fmla="*/ 84 h 227"/>
                    <a:gd name="T20" fmla="*/ 185 w 188"/>
                    <a:gd name="T21" fmla="*/ 88 h 227"/>
                    <a:gd name="T22" fmla="*/ 185 w 188"/>
                    <a:gd name="T23" fmla="*/ 134 h 227"/>
                    <a:gd name="T24" fmla="*/ 181 w 188"/>
                    <a:gd name="T25" fmla="*/ 154 h 227"/>
                    <a:gd name="T26" fmla="*/ 181 w 188"/>
                    <a:gd name="T27" fmla="*/ 159 h 227"/>
                    <a:gd name="T28" fmla="*/ 188 w 188"/>
                    <a:gd name="T29" fmla="*/ 165 h 227"/>
                    <a:gd name="T30" fmla="*/ 187 w 188"/>
                    <a:gd name="T31" fmla="*/ 191 h 227"/>
                    <a:gd name="T32" fmla="*/ 180 w 188"/>
                    <a:gd name="T33" fmla="*/ 202 h 227"/>
                    <a:gd name="T34" fmla="*/ 166 w 188"/>
                    <a:gd name="T35" fmla="*/ 202 h 227"/>
                    <a:gd name="T36" fmla="*/ 162 w 188"/>
                    <a:gd name="T37" fmla="*/ 202 h 227"/>
                    <a:gd name="T38" fmla="*/ 163 w 188"/>
                    <a:gd name="T39" fmla="*/ 221 h 227"/>
                    <a:gd name="T40" fmla="*/ 163 w 188"/>
                    <a:gd name="T41" fmla="*/ 221 h 227"/>
                    <a:gd name="T42" fmla="*/ 161 w 188"/>
                    <a:gd name="T43" fmla="*/ 225 h 227"/>
                    <a:gd name="T44" fmla="*/ 155 w 188"/>
                    <a:gd name="T45" fmla="*/ 227 h 227"/>
                    <a:gd name="T46" fmla="*/ 155 w 188"/>
                    <a:gd name="T47" fmla="*/ 227 h 227"/>
                    <a:gd name="T48" fmla="*/ 131 w 188"/>
                    <a:gd name="T49" fmla="*/ 227 h 227"/>
                    <a:gd name="T50" fmla="*/ 131 w 188"/>
                    <a:gd name="T51" fmla="*/ 227 h 227"/>
                    <a:gd name="T52" fmla="*/ 130 w 188"/>
                    <a:gd name="T53" fmla="*/ 227 h 227"/>
                    <a:gd name="T54" fmla="*/ 128 w 188"/>
                    <a:gd name="T55" fmla="*/ 225 h 227"/>
                    <a:gd name="T56" fmla="*/ 127 w 188"/>
                    <a:gd name="T57" fmla="*/ 220 h 227"/>
                    <a:gd name="T58" fmla="*/ 127 w 188"/>
                    <a:gd name="T59" fmla="*/ 219 h 227"/>
                    <a:gd name="T60" fmla="*/ 127 w 188"/>
                    <a:gd name="T61" fmla="*/ 202 h 227"/>
                    <a:gd name="T62" fmla="*/ 117 w 188"/>
                    <a:gd name="T63" fmla="*/ 202 h 227"/>
                    <a:gd name="T64" fmla="*/ 110 w 188"/>
                    <a:gd name="T65" fmla="*/ 172 h 227"/>
                    <a:gd name="T66" fmla="*/ 85 w 188"/>
                    <a:gd name="T67" fmla="*/ 146 h 227"/>
                    <a:gd name="T68" fmla="*/ 43 w 188"/>
                    <a:gd name="T69" fmla="*/ 144 h 227"/>
                    <a:gd name="T70" fmla="*/ 16 w 188"/>
                    <a:gd name="T71" fmla="*/ 170 h 227"/>
                    <a:gd name="T72" fmla="*/ 6 w 188"/>
                    <a:gd name="T73" fmla="*/ 215 h 227"/>
                    <a:gd name="T74" fmla="*/ 0 w 188"/>
                    <a:gd name="T75" fmla="*/ 215 h 227"/>
                    <a:gd name="T76" fmla="*/ 7 w 188"/>
                    <a:gd name="T77" fmla="*/ 165 h 227"/>
                    <a:gd name="T78" fmla="*/ 147 w 188"/>
                    <a:gd name="T79" fmla="*/ 15 h 227"/>
                    <a:gd name="T80" fmla="*/ 133 w 188"/>
                    <a:gd name="T81" fmla="*/ 14 h 227"/>
                    <a:gd name="T82" fmla="*/ 135 w 188"/>
                    <a:gd name="T83" fmla="*/ 112 h 227"/>
                    <a:gd name="T84" fmla="*/ 161 w 188"/>
                    <a:gd name="T85" fmla="*/ 112 h 227"/>
                    <a:gd name="T86" fmla="*/ 161 w 188"/>
                    <a:gd name="T87" fmla="*/ 80 h 227"/>
                    <a:gd name="T88" fmla="*/ 147 w 188"/>
                    <a:gd name="T89" fmla="*/ 15 h 227"/>
                    <a:gd name="T90" fmla="*/ 132 w 188"/>
                    <a:gd name="T91" fmla="*/ 219 h 227"/>
                    <a:gd name="T92" fmla="*/ 132 w 188"/>
                    <a:gd name="T93" fmla="*/ 220 h 227"/>
                    <a:gd name="T94" fmla="*/ 132 w 188"/>
                    <a:gd name="T95" fmla="*/ 222 h 227"/>
                    <a:gd name="T96" fmla="*/ 141 w 188"/>
                    <a:gd name="T97" fmla="*/ 222 h 227"/>
                    <a:gd name="T98" fmla="*/ 155 w 188"/>
                    <a:gd name="T99" fmla="*/ 222 h 227"/>
                    <a:gd name="T100" fmla="*/ 157 w 188"/>
                    <a:gd name="T101" fmla="*/ 222 h 227"/>
                    <a:gd name="T102" fmla="*/ 158 w 188"/>
                    <a:gd name="T103" fmla="*/ 221 h 227"/>
                    <a:gd name="T104" fmla="*/ 158 w 188"/>
                    <a:gd name="T105" fmla="*/ 221 h 227"/>
                    <a:gd name="T106" fmla="*/ 157 w 188"/>
                    <a:gd name="T107" fmla="*/ 202 h 227"/>
                    <a:gd name="T108" fmla="*/ 132 w 188"/>
                    <a:gd name="T109" fmla="*/ 202 h 227"/>
                    <a:gd name="T110" fmla="*/ 132 w 188"/>
                    <a:gd name="T111" fmla="*/ 219 h 227"/>
                    <a:gd name="T112" fmla="*/ 131 w 188"/>
                    <a:gd name="T113" fmla="*/ 81 h 227"/>
                    <a:gd name="T114" fmla="*/ 129 w 188"/>
                    <a:gd name="T115" fmla="*/ 15 h 227"/>
                    <a:gd name="T116" fmla="*/ 79 w 188"/>
                    <a:gd name="T117" fmla="*/ 13 h 227"/>
                    <a:gd name="T118" fmla="*/ 78 w 188"/>
                    <a:gd name="T119" fmla="*/ 65 h 227"/>
                    <a:gd name="T120" fmla="*/ 131 w 188"/>
                    <a:gd name="T121" fmla="*/ 81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88" h="227">
                      <a:moveTo>
                        <a:pt x="7" y="165"/>
                      </a:moveTo>
                      <a:cubicBezTo>
                        <a:pt x="11" y="154"/>
                        <a:pt x="25" y="139"/>
                        <a:pt x="32" y="134"/>
                      </a:cubicBezTo>
                      <a:cubicBezTo>
                        <a:pt x="39" y="128"/>
                        <a:pt x="39" y="125"/>
                        <a:pt x="39" y="125"/>
                      </a:cubicBezTo>
                      <a:cubicBezTo>
                        <a:pt x="39" y="125"/>
                        <a:pt x="44" y="30"/>
                        <a:pt x="46" y="15"/>
                      </a:cubicBezTo>
                      <a:cubicBezTo>
                        <a:pt x="48" y="0"/>
                        <a:pt x="50" y="0"/>
                        <a:pt x="50" y="0"/>
                      </a:cubicBezTo>
                      <a:cubicBezTo>
                        <a:pt x="50" y="0"/>
                        <a:pt x="137" y="4"/>
                        <a:pt x="152" y="5"/>
                      </a:cubicBezTo>
                      <a:cubicBezTo>
                        <a:pt x="166" y="5"/>
                        <a:pt x="165" y="8"/>
                        <a:pt x="168" y="11"/>
                      </a:cubicBezTo>
                      <a:cubicBezTo>
                        <a:pt x="171" y="13"/>
                        <a:pt x="172" y="22"/>
                        <a:pt x="172" y="24"/>
                      </a:cubicBezTo>
                      <a:cubicBezTo>
                        <a:pt x="172" y="26"/>
                        <a:pt x="165" y="25"/>
                        <a:pt x="165" y="25"/>
                      </a:cubicBezTo>
                      <a:cubicBezTo>
                        <a:pt x="165" y="25"/>
                        <a:pt x="179" y="82"/>
                        <a:pt x="179" y="84"/>
                      </a:cubicBezTo>
                      <a:cubicBezTo>
                        <a:pt x="179" y="86"/>
                        <a:pt x="185" y="88"/>
                        <a:pt x="185" y="88"/>
                      </a:cubicBezTo>
                      <a:cubicBezTo>
                        <a:pt x="185" y="88"/>
                        <a:pt x="184" y="113"/>
                        <a:pt x="185" y="134"/>
                      </a:cubicBezTo>
                      <a:cubicBezTo>
                        <a:pt x="185" y="155"/>
                        <a:pt x="181" y="154"/>
                        <a:pt x="181" y="154"/>
                      </a:cubicBezTo>
                      <a:cubicBezTo>
                        <a:pt x="181" y="154"/>
                        <a:pt x="177" y="159"/>
                        <a:pt x="181" y="159"/>
                      </a:cubicBezTo>
                      <a:cubicBezTo>
                        <a:pt x="186" y="159"/>
                        <a:pt x="188" y="165"/>
                        <a:pt x="188" y="165"/>
                      </a:cubicBezTo>
                      <a:cubicBezTo>
                        <a:pt x="188" y="165"/>
                        <a:pt x="187" y="181"/>
                        <a:pt x="187" y="191"/>
                      </a:cubicBezTo>
                      <a:cubicBezTo>
                        <a:pt x="187" y="202"/>
                        <a:pt x="180" y="202"/>
                        <a:pt x="180" y="202"/>
                      </a:cubicBezTo>
                      <a:cubicBezTo>
                        <a:pt x="166" y="202"/>
                        <a:pt x="166" y="202"/>
                        <a:pt x="166" y="202"/>
                      </a:cubicBezTo>
                      <a:cubicBezTo>
                        <a:pt x="162" y="202"/>
                        <a:pt x="162" y="202"/>
                        <a:pt x="162" y="202"/>
                      </a:cubicBezTo>
                      <a:cubicBezTo>
                        <a:pt x="163" y="221"/>
                        <a:pt x="163" y="221"/>
                        <a:pt x="163" y="221"/>
                      </a:cubicBezTo>
                      <a:cubicBezTo>
                        <a:pt x="163" y="221"/>
                        <a:pt x="163" y="221"/>
                        <a:pt x="163" y="221"/>
                      </a:cubicBezTo>
                      <a:cubicBezTo>
                        <a:pt x="163" y="222"/>
                        <a:pt x="162" y="223"/>
                        <a:pt x="161" y="225"/>
                      </a:cubicBezTo>
                      <a:cubicBezTo>
                        <a:pt x="160" y="226"/>
                        <a:pt x="158" y="227"/>
                        <a:pt x="155" y="227"/>
                      </a:cubicBezTo>
                      <a:cubicBezTo>
                        <a:pt x="155" y="227"/>
                        <a:pt x="155" y="227"/>
                        <a:pt x="155" y="227"/>
                      </a:cubicBezTo>
                      <a:cubicBezTo>
                        <a:pt x="151" y="227"/>
                        <a:pt x="131" y="227"/>
                        <a:pt x="131" y="227"/>
                      </a:cubicBezTo>
                      <a:cubicBezTo>
                        <a:pt x="131" y="227"/>
                        <a:pt x="131" y="227"/>
                        <a:pt x="131" y="227"/>
                      </a:cubicBezTo>
                      <a:cubicBezTo>
                        <a:pt x="130" y="227"/>
                        <a:pt x="130" y="227"/>
                        <a:pt x="130" y="227"/>
                      </a:cubicBezTo>
                      <a:cubicBezTo>
                        <a:pt x="130" y="227"/>
                        <a:pt x="129" y="226"/>
                        <a:pt x="128" y="225"/>
                      </a:cubicBezTo>
                      <a:cubicBezTo>
                        <a:pt x="127" y="224"/>
                        <a:pt x="127" y="222"/>
                        <a:pt x="127" y="220"/>
                      </a:cubicBezTo>
                      <a:cubicBezTo>
                        <a:pt x="127" y="219"/>
                        <a:pt x="127" y="219"/>
                        <a:pt x="127" y="219"/>
                      </a:cubicBezTo>
                      <a:cubicBezTo>
                        <a:pt x="127" y="216"/>
                        <a:pt x="127" y="207"/>
                        <a:pt x="127" y="202"/>
                      </a:cubicBezTo>
                      <a:cubicBezTo>
                        <a:pt x="117" y="202"/>
                        <a:pt x="117" y="202"/>
                        <a:pt x="117" y="202"/>
                      </a:cubicBezTo>
                      <a:cubicBezTo>
                        <a:pt x="117" y="202"/>
                        <a:pt x="114" y="193"/>
                        <a:pt x="110" y="172"/>
                      </a:cubicBezTo>
                      <a:cubicBezTo>
                        <a:pt x="106" y="152"/>
                        <a:pt x="85" y="146"/>
                        <a:pt x="85" y="146"/>
                      </a:cubicBezTo>
                      <a:cubicBezTo>
                        <a:pt x="43" y="144"/>
                        <a:pt x="43" y="144"/>
                        <a:pt x="43" y="144"/>
                      </a:cubicBezTo>
                      <a:cubicBezTo>
                        <a:pt x="43" y="144"/>
                        <a:pt x="27" y="149"/>
                        <a:pt x="16" y="170"/>
                      </a:cubicBezTo>
                      <a:cubicBezTo>
                        <a:pt x="6" y="190"/>
                        <a:pt x="6" y="215"/>
                        <a:pt x="6" y="215"/>
                      </a:cubicBezTo>
                      <a:cubicBezTo>
                        <a:pt x="0" y="215"/>
                        <a:pt x="0" y="215"/>
                        <a:pt x="0" y="215"/>
                      </a:cubicBezTo>
                      <a:cubicBezTo>
                        <a:pt x="0" y="215"/>
                        <a:pt x="4" y="177"/>
                        <a:pt x="7" y="165"/>
                      </a:cubicBezTo>
                      <a:close/>
                      <a:moveTo>
                        <a:pt x="147" y="15"/>
                      </a:moveTo>
                      <a:cubicBezTo>
                        <a:pt x="133" y="14"/>
                        <a:pt x="133" y="14"/>
                        <a:pt x="133" y="14"/>
                      </a:cubicBezTo>
                      <a:cubicBezTo>
                        <a:pt x="135" y="112"/>
                        <a:pt x="135" y="112"/>
                        <a:pt x="135" y="112"/>
                      </a:cubicBezTo>
                      <a:cubicBezTo>
                        <a:pt x="161" y="112"/>
                        <a:pt x="161" y="112"/>
                        <a:pt x="161" y="112"/>
                      </a:cubicBezTo>
                      <a:cubicBezTo>
                        <a:pt x="161" y="112"/>
                        <a:pt x="161" y="90"/>
                        <a:pt x="161" y="80"/>
                      </a:cubicBezTo>
                      <a:cubicBezTo>
                        <a:pt x="161" y="69"/>
                        <a:pt x="147" y="15"/>
                        <a:pt x="147" y="15"/>
                      </a:cubicBezTo>
                      <a:close/>
                      <a:moveTo>
                        <a:pt x="132" y="219"/>
                      </a:moveTo>
                      <a:cubicBezTo>
                        <a:pt x="132" y="219"/>
                        <a:pt x="132" y="219"/>
                        <a:pt x="132" y="220"/>
                      </a:cubicBezTo>
                      <a:cubicBezTo>
                        <a:pt x="132" y="221"/>
                        <a:pt x="132" y="221"/>
                        <a:pt x="132" y="222"/>
                      </a:cubicBezTo>
                      <a:cubicBezTo>
                        <a:pt x="134" y="222"/>
                        <a:pt x="137" y="222"/>
                        <a:pt x="141" y="222"/>
                      </a:cubicBezTo>
                      <a:cubicBezTo>
                        <a:pt x="147" y="222"/>
                        <a:pt x="153" y="222"/>
                        <a:pt x="155" y="222"/>
                      </a:cubicBezTo>
                      <a:cubicBezTo>
                        <a:pt x="157" y="222"/>
                        <a:pt x="157" y="222"/>
                        <a:pt x="157" y="222"/>
                      </a:cubicBezTo>
                      <a:cubicBezTo>
                        <a:pt x="157" y="221"/>
                        <a:pt x="158" y="221"/>
                        <a:pt x="158" y="221"/>
                      </a:cubicBezTo>
                      <a:cubicBezTo>
                        <a:pt x="158" y="221"/>
                        <a:pt x="158" y="221"/>
                        <a:pt x="158" y="221"/>
                      </a:cubicBezTo>
                      <a:cubicBezTo>
                        <a:pt x="157" y="202"/>
                        <a:pt x="157" y="202"/>
                        <a:pt x="157" y="202"/>
                      </a:cubicBezTo>
                      <a:cubicBezTo>
                        <a:pt x="132" y="202"/>
                        <a:pt x="132" y="202"/>
                        <a:pt x="132" y="202"/>
                      </a:cubicBezTo>
                      <a:cubicBezTo>
                        <a:pt x="132" y="207"/>
                        <a:pt x="132" y="216"/>
                        <a:pt x="132" y="219"/>
                      </a:cubicBezTo>
                      <a:close/>
                      <a:moveTo>
                        <a:pt x="131" y="81"/>
                      </a:moveTo>
                      <a:cubicBezTo>
                        <a:pt x="129" y="15"/>
                        <a:pt x="129" y="15"/>
                        <a:pt x="129" y="15"/>
                      </a:cubicBezTo>
                      <a:cubicBezTo>
                        <a:pt x="79" y="13"/>
                        <a:pt x="79" y="13"/>
                        <a:pt x="79" y="13"/>
                      </a:cubicBezTo>
                      <a:cubicBezTo>
                        <a:pt x="78" y="65"/>
                        <a:pt x="78" y="65"/>
                        <a:pt x="78" y="65"/>
                      </a:cubicBezTo>
                      <a:lnTo>
                        <a:pt x="131" y="8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58E97">
                        <a:shade val="30000"/>
                        <a:satMod val="115000"/>
                      </a:srgbClr>
                    </a:gs>
                    <a:gs pos="50000">
                      <a:srgbClr val="358E97">
                        <a:shade val="67500"/>
                        <a:satMod val="115000"/>
                      </a:srgbClr>
                    </a:gs>
                    <a:gs pos="100000">
                      <a:srgbClr val="358E9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8" name="Freeform 6"/>
                <p:cNvSpPr>
                  <a:spLocks noEditPoints="1"/>
                </p:cNvSpPr>
                <p:nvPr/>
              </p:nvSpPr>
              <p:spPr bwMode="auto">
                <a:xfrm>
                  <a:off x="6488113" y="3784600"/>
                  <a:ext cx="376238" cy="377825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  <a:gd name="T10" fmla="*/ 50 w 100"/>
                    <a:gd name="T11" fmla="*/ 77 h 100"/>
                    <a:gd name="T12" fmla="*/ 77 w 100"/>
                    <a:gd name="T13" fmla="*/ 50 h 100"/>
                    <a:gd name="T14" fmla="*/ 50 w 100"/>
                    <a:gd name="T15" fmla="*/ 23 h 100"/>
                    <a:gd name="T16" fmla="*/ 23 w 100"/>
                    <a:gd name="T17" fmla="*/ 50 h 100"/>
                    <a:gd name="T18" fmla="*/ 50 w 100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cubicBezTo>
                        <a:pt x="78" y="0"/>
                        <a:pt x="100" y="23"/>
                        <a:pt x="100" y="50"/>
                      </a:cubicBezTo>
                      <a:cubicBezTo>
                        <a:pt x="100" y="78"/>
                        <a:pt x="78" y="100"/>
                        <a:pt x="50" y="100"/>
                      </a:cubicBezTo>
                      <a:cubicBezTo>
                        <a:pt x="23" y="100"/>
                        <a:pt x="0" y="78"/>
                        <a:pt x="0" y="50"/>
                      </a:cubicBezTo>
                      <a:cubicBezTo>
                        <a:pt x="0" y="23"/>
                        <a:pt x="23" y="0"/>
                        <a:pt x="50" y="0"/>
                      </a:cubicBezTo>
                      <a:close/>
                      <a:moveTo>
                        <a:pt x="50" y="77"/>
                      </a:moveTo>
                      <a:cubicBezTo>
                        <a:pt x="65" y="77"/>
                        <a:pt x="77" y="65"/>
                        <a:pt x="77" y="50"/>
                      </a:cubicBezTo>
                      <a:cubicBezTo>
                        <a:pt x="77" y="35"/>
                        <a:pt x="65" y="23"/>
                        <a:pt x="50" y="23"/>
                      </a:cubicBezTo>
                      <a:cubicBezTo>
                        <a:pt x="35" y="23"/>
                        <a:pt x="23" y="35"/>
                        <a:pt x="23" y="50"/>
                      </a:cubicBezTo>
                      <a:cubicBezTo>
                        <a:pt x="23" y="65"/>
                        <a:pt x="35" y="77"/>
                        <a:pt x="50" y="7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35D63">
                        <a:shade val="30000"/>
                        <a:satMod val="115000"/>
                      </a:srgbClr>
                    </a:gs>
                    <a:gs pos="50000">
                      <a:srgbClr val="235D63">
                        <a:shade val="67500"/>
                        <a:satMod val="115000"/>
                      </a:srgbClr>
                    </a:gs>
                    <a:gs pos="100000">
                      <a:srgbClr val="235D63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9" name="Oval 7"/>
                <p:cNvSpPr>
                  <a:spLocks noChangeArrowheads="1"/>
                </p:cNvSpPr>
                <p:nvPr/>
              </p:nvSpPr>
              <p:spPr bwMode="auto">
                <a:xfrm>
                  <a:off x="6592888" y="3894138"/>
                  <a:ext cx="165100" cy="165100"/>
                </a:xfrm>
                <a:prstGeom prst="ellipse">
                  <a:avLst/>
                </a:prstGeom>
                <a:solidFill>
                  <a:srgbClr val="358E97"/>
                </a:soli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0" name="Oval 8"/>
                <p:cNvSpPr>
                  <a:spLocks noChangeArrowheads="1"/>
                </p:cNvSpPr>
                <p:nvPr/>
              </p:nvSpPr>
              <p:spPr bwMode="auto">
                <a:xfrm>
                  <a:off x="5399088" y="3894138"/>
                  <a:ext cx="160338" cy="165100"/>
                </a:xfrm>
                <a:prstGeom prst="ellipse">
                  <a:avLst/>
                </a:prstGeom>
                <a:solidFill>
                  <a:srgbClr val="358E97"/>
                </a:soli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1" name="Freeform 9"/>
                <p:cNvSpPr>
                  <a:spLocks/>
                </p:cNvSpPr>
                <p:nvPr/>
              </p:nvSpPr>
              <p:spPr bwMode="auto">
                <a:xfrm>
                  <a:off x="6477000" y="3152775"/>
                  <a:ext cx="123825" cy="615950"/>
                </a:xfrm>
                <a:custGeom>
                  <a:avLst/>
                  <a:gdLst>
                    <a:gd name="T0" fmla="*/ 2 w 33"/>
                    <a:gd name="T1" fmla="*/ 35 h 163"/>
                    <a:gd name="T2" fmla="*/ 4 w 33"/>
                    <a:gd name="T3" fmla="*/ 36 h 163"/>
                    <a:gd name="T4" fmla="*/ 5 w 33"/>
                    <a:gd name="T5" fmla="*/ 8 h 163"/>
                    <a:gd name="T6" fmla="*/ 15 w 33"/>
                    <a:gd name="T7" fmla="*/ 7 h 163"/>
                    <a:gd name="T8" fmla="*/ 16 w 33"/>
                    <a:gd name="T9" fmla="*/ 36 h 163"/>
                    <a:gd name="T10" fmla="*/ 19 w 33"/>
                    <a:gd name="T11" fmla="*/ 37 h 163"/>
                    <a:gd name="T12" fmla="*/ 33 w 33"/>
                    <a:gd name="T13" fmla="*/ 38 h 163"/>
                    <a:gd name="T14" fmla="*/ 27 w 33"/>
                    <a:gd name="T15" fmla="*/ 133 h 163"/>
                    <a:gd name="T16" fmla="*/ 10 w 33"/>
                    <a:gd name="T17" fmla="*/ 150 h 163"/>
                    <a:gd name="T18" fmla="*/ 0 w 33"/>
                    <a:gd name="T19" fmla="*/ 163 h 163"/>
                    <a:gd name="T20" fmla="*/ 2 w 33"/>
                    <a:gd name="T21" fmla="*/ 35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" h="163">
                      <a:moveTo>
                        <a:pt x="2" y="35"/>
                      </a:move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10" y="0"/>
                        <a:pt x="15" y="7"/>
                      </a:cubicBezTo>
                      <a:cubicBezTo>
                        <a:pt x="16" y="36"/>
                        <a:pt x="16" y="36"/>
                        <a:pt x="16" y="36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33" y="38"/>
                        <a:pt x="33" y="38"/>
                        <a:pt x="33" y="38"/>
                      </a:cubicBezTo>
                      <a:cubicBezTo>
                        <a:pt x="27" y="133"/>
                        <a:pt x="27" y="133"/>
                        <a:pt x="27" y="133"/>
                      </a:cubicBezTo>
                      <a:cubicBezTo>
                        <a:pt x="27" y="133"/>
                        <a:pt x="19" y="139"/>
                        <a:pt x="10" y="150"/>
                      </a:cubicBezTo>
                      <a:cubicBezTo>
                        <a:pt x="1" y="160"/>
                        <a:pt x="0" y="163"/>
                        <a:pt x="0" y="163"/>
                      </a:cubicBezTo>
                      <a:lnTo>
                        <a:pt x="2" y="35"/>
                      </a:lnTo>
                      <a:close/>
                    </a:path>
                  </a:pathLst>
                </a:custGeom>
                <a:solidFill>
                  <a:srgbClr val="235D63"/>
                </a:soli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2" name="Freeform 10"/>
                <p:cNvSpPr>
                  <a:spLocks noEditPoints="1"/>
                </p:cNvSpPr>
                <p:nvPr/>
              </p:nvSpPr>
              <p:spPr bwMode="auto">
                <a:xfrm>
                  <a:off x="5289550" y="3784600"/>
                  <a:ext cx="379413" cy="377825"/>
                </a:xfrm>
                <a:custGeom>
                  <a:avLst/>
                  <a:gdLst>
                    <a:gd name="T0" fmla="*/ 51 w 101"/>
                    <a:gd name="T1" fmla="*/ 0 h 100"/>
                    <a:gd name="T2" fmla="*/ 101 w 101"/>
                    <a:gd name="T3" fmla="*/ 50 h 100"/>
                    <a:gd name="T4" fmla="*/ 51 w 101"/>
                    <a:gd name="T5" fmla="*/ 100 h 100"/>
                    <a:gd name="T6" fmla="*/ 0 w 101"/>
                    <a:gd name="T7" fmla="*/ 50 h 100"/>
                    <a:gd name="T8" fmla="*/ 51 w 101"/>
                    <a:gd name="T9" fmla="*/ 0 h 100"/>
                    <a:gd name="T10" fmla="*/ 51 w 101"/>
                    <a:gd name="T11" fmla="*/ 77 h 100"/>
                    <a:gd name="T12" fmla="*/ 78 w 101"/>
                    <a:gd name="T13" fmla="*/ 50 h 100"/>
                    <a:gd name="T14" fmla="*/ 51 w 101"/>
                    <a:gd name="T15" fmla="*/ 23 h 100"/>
                    <a:gd name="T16" fmla="*/ 23 w 101"/>
                    <a:gd name="T17" fmla="*/ 50 h 100"/>
                    <a:gd name="T18" fmla="*/ 51 w 101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100">
                      <a:moveTo>
                        <a:pt x="51" y="0"/>
                      </a:moveTo>
                      <a:cubicBezTo>
                        <a:pt x="78" y="0"/>
                        <a:pt x="101" y="23"/>
                        <a:pt x="101" y="50"/>
                      </a:cubicBezTo>
                      <a:cubicBezTo>
                        <a:pt x="101" y="78"/>
                        <a:pt x="78" y="100"/>
                        <a:pt x="51" y="100"/>
                      </a:cubicBezTo>
                      <a:cubicBezTo>
                        <a:pt x="23" y="100"/>
                        <a:pt x="0" y="78"/>
                        <a:pt x="0" y="50"/>
                      </a:cubicBezTo>
                      <a:cubicBezTo>
                        <a:pt x="0" y="23"/>
                        <a:pt x="23" y="0"/>
                        <a:pt x="51" y="0"/>
                      </a:cubicBezTo>
                      <a:close/>
                      <a:moveTo>
                        <a:pt x="51" y="77"/>
                      </a:moveTo>
                      <a:cubicBezTo>
                        <a:pt x="66" y="77"/>
                        <a:pt x="78" y="65"/>
                        <a:pt x="78" y="50"/>
                      </a:cubicBezTo>
                      <a:cubicBezTo>
                        <a:pt x="78" y="35"/>
                        <a:pt x="66" y="23"/>
                        <a:pt x="51" y="23"/>
                      </a:cubicBezTo>
                      <a:cubicBezTo>
                        <a:pt x="36" y="23"/>
                        <a:pt x="23" y="35"/>
                        <a:pt x="23" y="50"/>
                      </a:cubicBezTo>
                      <a:cubicBezTo>
                        <a:pt x="23" y="65"/>
                        <a:pt x="36" y="77"/>
                        <a:pt x="51" y="7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35D63">
                        <a:shade val="30000"/>
                        <a:satMod val="115000"/>
                      </a:srgbClr>
                    </a:gs>
                    <a:gs pos="50000">
                      <a:srgbClr val="235D63">
                        <a:shade val="67500"/>
                        <a:satMod val="115000"/>
                      </a:srgbClr>
                    </a:gs>
                    <a:gs pos="100000">
                      <a:srgbClr val="235D63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3" name="Oval 18"/>
                <p:cNvSpPr>
                  <a:spLocks noChangeArrowheads="1"/>
                </p:cNvSpPr>
                <p:nvPr/>
              </p:nvSpPr>
              <p:spPr bwMode="auto">
                <a:xfrm>
                  <a:off x="5800725" y="3894138"/>
                  <a:ext cx="165100" cy="165100"/>
                </a:xfrm>
                <a:prstGeom prst="ellipse">
                  <a:avLst/>
                </a:prstGeom>
                <a:solidFill>
                  <a:srgbClr val="358E97"/>
                </a:soli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5695950" y="3784600"/>
                  <a:ext cx="379413" cy="377825"/>
                </a:xfrm>
                <a:custGeom>
                  <a:avLst/>
                  <a:gdLst>
                    <a:gd name="T0" fmla="*/ 50 w 101"/>
                    <a:gd name="T1" fmla="*/ 0 h 100"/>
                    <a:gd name="T2" fmla="*/ 101 w 101"/>
                    <a:gd name="T3" fmla="*/ 50 h 100"/>
                    <a:gd name="T4" fmla="*/ 50 w 101"/>
                    <a:gd name="T5" fmla="*/ 100 h 100"/>
                    <a:gd name="T6" fmla="*/ 0 w 101"/>
                    <a:gd name="T7" fmla="*/ 50 h 100"/>
                    <a:gd name="T8" fmla="*/ 50 w 101"/>
                    <a:gd name="T9" fmla="*/ 0 h 100"/>
                    <a:gd name="T10" fmla="*/ 50 w 101"/>
                    <a:gd name="T11" fmla="*/ 77 h 100"/>
                    <a:gd name="T12" fmla="*/ 78 w 101"/>
                    <a:gd name="T13" fmla="*/ 50 h 100"/>
                    <a:gd name="T14" fmla="*/ 50 w 101"/>
                    <a:gd name="T15" fmla="*/ 23 h 100"/>
                    <a:gd name="T16" fmla="*/ 23 w 101"/>
                    <a:gd name="T17" fmla="*/ 50 h 100"/>
                    <a:gd name="T18" fmla="*/ 50 w 101"/>
                    <a:gd name="T19" fmla="*/ 7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100">
                      <a:moveTo>
                        <a:pt x="50" y="0"/>
                      </a:moveTo>
                      <a:cubicBezTo>
                        <a:pt x="78" y="0"/>
                        <a:pt x="101" y="23"/>
                        <a:pt x="101" y="50"/>
                      </a:cubicBezTo>
                      <a:cubicBezTo>
                        <a:pt x="101" y="78"/>
                        <a:pt x="78" y="100"/>
                        <a:pt x="50" y="100"/>
                      </a:cubicBezTo>
                      <a:cubicBezTo>
                        <a:pt x="23" y="100"/>
                        <a:pt x="0" y="78"/>
                        <a:pt x="0" y="50"/>
                      </a:cubicBezTo>
                      <a:cubicBezTo>
                        <a:pt x="0" y="23"/>
                        <a:pt x="23" y="0"/>
                        <a:pt x="50" y="0"/>
                      </a:cubicBezTo>
                      <a:close/>
                      <a:moveTo>
                        <a:pt x="50" y="77"/>
                      </a:moveTo>
                      <a:cubicBezTo>
                        <a:pt x="65" y="77"/>
                        <a:pt x="78" y="65"/>
                        <a:pt x="78" y="50"/>
                      </a:cubicBezTo>
                      <a:cubicBezTo>
                        <a:pt x="78" y="35"/>
                        <a:pt x="65" y="23"/>
                        <a:pt x="50" y="23"/>
                      </a:cubicBezTo>
                      <a:cubicBezTo>
                        <a:pt x="35" y="23"/>
                        <a:pt x="23" y="35"/>
                        <a:pt x="23" y="50"/>
                      </a:cubicBezTo>
                      <a:cubicBezTo>
                        <a:pt x="23" y="65"/>
                        <a:pt x="35" y="77"/>
                        <a:pt x="50" y="7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35D63">
                        <a:shade val="30000"/>
                        <a:satMod val="115000"/>
                      </a:srgbClr>
                    </a:gs>
                    <a:gs pos="50000">
                      <a:srgbClr val="235D63">
                        <a:shade val="67500"/>
                        <a:satMod val="115000"/>
                      </a:srgbClr>
                    </a:gs>
                    <a:gs pos="100000">
                      <a:srgbClr val="235D63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5" name="Freeform 20"/>
                <p:cNvSpPr>
                  <a:spLocks/>
                </p:cNvSpPr>
                <p:nvPr/>
              </p:nvSpPr>
              <p:spPr bwMode="auto">
                <a:xfrm>
                  <a:off x="5256213" y="3757613"/>
                  <a:ext cx="1176338" cy="234950"/>
                </a:xfrm>
                <a:custGeom>
                  <a:avLst/>
                  <a:gdLst>
                    <a:gd name="T0" fmla="*/ 8 w 313"/>
                    <a:gd name="T1" fmla="*/ 0 h 62"/>
                    <a:gd name="T2" fmla="*/ 304 w 313"/>
                    <a:gd name="T3" fmla="*/ 0 h 62"/>
                    <a:gd name="T4" fmla="*/ 313 w 313"/>
                    <a:gd name="T5" fmla="*/ 9 h 62"/>
                    <a:gd name="T6" fmla="*/ 313 w 313"/>
                    <a:gd name="T7" fmla="*/ 54 h 62"/>
                    <a:gd name="T8" fmla="*/ 304 w 313"/>
                    <a:gd name="T9" fmla="*/ 62 h 62"/>
                    <a:gd name="T10" fmla="*/ 223 w 313"/>
                    <a:gd name="T11" fmla="*/ 62 h 62"/>
                    <a:gd name="T12" fmla="*/ 224 w 313"/>
                    <a:gd name="T13" fmla="*/ 58 h 62"/>
                    <a:gd name="T14" fmla="*/ 167 w 313"/>
                    <a:gd name="T15" fmla="*/ 2 h 62"/>
                    <a:gd name="T16" fmla="*/ 113 w 313"/>
                    <a:gd name="T17" fmla="*/ 43 h 62"/>
                    <a:gd name="T18" fmla="*/ 59 w 313"/>
                    <a:gd name="T19" fmla="*/ 2 h 62"/>
                    <a:gd name="T20" fmla="*/ 3 w 313"/>
                    <a:gd name="T21" fmla="*/ 58 h 62"/>
                    <a:gd name="T22" fmla="*/ 3 w 313"/>
                    <a:gd name="T23" fmla="*/ 60 h 62"/>
                    <a:gd name="T24" fmla="*/ 0 w 313"/>
                    <a:gd name="T25" fmla="*/ 54 h 62"/>
                    <a:gd name="T26" fmla="*/ 0 w 313"/>
                    <a:gd name="T27" fmla="*/ 9 h 62"/>
                    <a:gd name="T28" fmla="*/ 8 w 313"/>
                    <a:gd name="T29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3" h="62">
                      <a:moveTo>
                        <a:pt x="8" y="0"/>
                      </a:moveTo>
                      <a:cubicBezTo>
                        <a:pt x="304" y="0"/>
                        <a:pt x="304" y="0"/>
                        <a:pt x="304" y="0"/>
                      </a:cubicBezTo>
                      <a:cubicBezTo>
                        <a:pt x="309" y="0"/>
                        <a:pt x="313" y="4"/>
                        <a:pt x="313" y="9"/>
                      </a:cubicBezTo>
                      <a:cubicBezTo>
                        <a:pt x="313" y="54"/>
                        <a:pt x="313" y="54"/>
                        <a:pt x="313" y="54"/>
                      </a:cubicBezTo>
                      <a:cubicBezTo>
                        <a:pt x="313" y="58"/>
                        <a:pt x="309" y="62"/>
                        <a:pt x="304" y="62"/>
                      </a:cubicBezTo>
                      <a:cubicBezTo>
                        <a:pt x="223" y="62"/>
                        <a:pt x="223" y="62"/>
                        <a:pt x="223" y="62"/>
                      </a:cubicBezTo>
                      <a:cubicBezTo>
                        <a:pt x="224" y="60"/>
                        <a:pt x="224" y="59"/>
                        <a:pt x="224" y="58"/>
                      </a:cubicBezTo>
                      <a:cubicBezTo>
                        <a:pt x="224" y="27"/>
                        <a:pt x="198" y="2"/>
                        <a:pt x="167" y="2"/>
                      </a:cubicBezTo>
                      <a:cubicBezTo>
                        <a:pt x="141" y="2"/>
                        <a:pt x="120" y="19"/>
                        <a:pt x="113" y="43"/>
                      </a:cubicBezTo>
                      <a:cubicBezTo>
                        <a:pt x="107" y="19"/>
                        <a:pt x="85" y="2"/>
                        <a:pt x="59" y="2"/>
                      </a:cubicBezTo>
                      <a:cubicBezTo>
                        <a:pt x="28" y="2"/>
                        <a:pt x="3" y="27"/>
                        <a:pt x="3" y="58"/>
                      </a:cubicBezTo>
                      <a:cubicBezTo>
                        <a:pt x="3" y="58"/>
                        <a:pt x="3" y="59"/>
                        <a:pt x="3" y="60"/>
                      </a:cubicBezTo>
                      <a:cubicBezTo>
                        <a:pt x="1" y="58"/>
                        <a:pt x="0" y="56"/>
                        <a:pt x="0" y="54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4" y="0"/>
                        <a:pt x="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35D63">
                        <a:shade val="30000"/>
                        <a:satMod val="115000"/>
                      </a:srgbClr>
                    </a:gs>
                    <a:gs pos="50000">
                      <a:srgbClr val="235D63">
                        <a:shade val="67500"/>
                        <a:satMod val="115000"/>
                      </a:srgbClr>
                    </a:gs>
                    <a:gs pos="100000">
                      <a:srgbClr val="235D63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6" name="Freeform 21"/>
                <p:cNvSpPr>
                  <a:spLocks/>
                </p:cNvSpPr>
                <p:nvPr/>
              </p:nvSpPr>
              <p:spPr bwMode="auto">
                <a:xfrm>
                  <a:off x="6573838" y="2846388"/>
                  <a:ext cx="290513" cy="333375"/>
                </a:xfrm>
                <a:custGeom>
                  <a:avLst/>
                  <a:gdLst>
                    <a:gd name="T0" fmla="*/ 77 w 77"/>
                    <a:gd name="T1" fmla="*/ 88 h 88"/>
                    <a:gd name="T2" fmla="*/ 34 w 77"/>
                    <a:gd name="T3" fmla="*/ 23 h 88"/>
                    <a:gd name="T4" fmla="*/ 0 w 77"/>
                    <a:gd name="T5" fmla="*/ 0 h 88"/>
                    <a:gd name="T6" fmla="*/ 12 w 77"/>
                    <a:gd name="T7" fmla="*/ 85 h 88"/>
                    <a:gd name="T8" fmla="*/ 77 w 77"/>
                    <a:gd name="T9" fmla="*/ 8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88">
                      <a:moveTo>
                        <a:pt x="77" y="88"/>
                      </a:moveTo>
                      <a:cubicBezTo>
                        <a:pt x="77" y="88"/>
                        <a:pt x="49" y="40"/>
                        <a:pt x="34" y="23"/>
                      </a:cubicBezTo>
                      <a:cubicBezTo>
                        <a:pt x="20" y="7"/>
                        <a:pt x="0" y="0"/>
                        <a:pt x="0" y="0"/>
                      </a:cubicBezTo>
                      <a:cubicBezTo>
                        <a:pt x="12" y="85"/>
                        <a:pt x="12" y="85"/>
                        <a:pt x="12" y="85"/>
                      </a:cubicBezTo>
                      <a:lnTo>
                        <a:pt x="77" y="8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B7279">
                        <a:shade val="30000"/>
                        <a:satMod val="115000"/>
                      </a:srgbClr>
                    </a:gs>
                    <a:gs pos="50000">
                      <a:srgbClr val="2B7279">
                        <a:shade val="67500"/>
                        <a:satMod val="115000"/>
                      </a:srgbClr>
                    </a:gs>
                    <a:gs pos="100000">
                      <a:srgbClr val="2B7279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 w="19050">
                  <a:noFill/>
                  <a:round/>
                  <a:headEnd/>
                  <a:tailEnd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altLang="en-US" sz="1200" b="1" dirty="0">
                    <a:solidFill>
                      <a:schemeClr val="bg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60" name="组合 4"/>
            <p:cNvGrpSpPr/>
            <p:nvPr/>
          </p:nvGrpSpPr>
          <p:grpSpPr>
            <a:xfrm>
              <a:off x="3129188" y="4015775"/>
              <a:ext cx="6653885" cy="1422068"/>
              <a:chOff x="3129188" y="4015775"/>
              <a:chExt cx="6653885" cy="1422068"/>
            </a:xfrm>
          </p:grpSpPr>
          <p:sp>
            <p:nvSpPr>
              <p:cNvPr id="61" name="Rectangle 28"/>
              <p:cNvSpPr/>
              <p:nvPr/>
            </p:nvSpPr>
            <p:spPr>
              <a:xfrm flipH="1">
                <a:off x="3129188" y="4015777"/>
                <a:ext cx="1594805" cy="1411187"/>
              </a:xfrm>
              <a:prstGeom prst="rect">
                <a:avLst/>
              </a:prstGeom>
              <a:gradFill>
                <a:gsLst>
                  <a:gs pos="0">
                    <a:srgbClr val="107A68"/>
                  </a:gs>
                  <a:gs pos="39999">
                    <a:srgbClr val="B1EDED"/>
                  </a:gs>
                  <a:gs pos="70000">
                    <a:srgbClr val="A2FCFA"/>
                  </a:gs>
                  <a:gs pos="100000">
                    <a:srgbClr val="025652"/>
                  </a:gs>
                </a:gsLst>
                <a:lin ang="5400000" scaled="0"/>
              </a:gradFill>
              <a:ln w="19050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altLang="en-US" sz="1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Rectangle 29"/>
              <p:cNvSpPr/>
              <p:nvPr/>
            </p:nvSpPr>
            <p:spPr>
              <a:xfrm flipH="1">
                <a:off x="4824545" y="4026656"/>
                <a:ext cx="1634938" cy="1411187"/>
              </a:xfrm>
              <a:prstGeom prst="rect">
                <a:avLst/>
              </a:prstGeom>
              <a:gradFill>
                <a:gsLst>
                  <a:gs pos="0">
                    <a:srgbClr val="107A68"/>
                  </a:gs>
                  <a:gs pos="39999">
                    <a:srgbClr val="B1EDED"/>
                  </a:gs>
                  <a:gs pos="70000">
                    <a:srgbClr val="A2FCFA"/>
                  </a:gs>
                  <a:gs pos="100000">
                    <a:srgbClr val="025652"/>
                  </a:gs>
                </a:gsLst>
                <a:lin ang="5400000" scaled="0"/>
              </a:gradFill>
              <a:ln w="19050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altLang="en-US" sz="1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3" name="Rectangle 30"/>
              <p:cNvSpPr/>
              <p:nvPr/>
            </p:nvSpPr>
            <p:spPr>
              <a:xfrm flipH="1">
                <a:off x="6532666" y="4015775"/>
                <a:ext cx="1565506" cy="1411187"/>
              </a:xfrm>
              <a:prstGeom prst="rect">
                <a:avLst/>
              </a:prstGeom>
              <a:gradFill>
                <a:gsLst>
                  <a:gs pos="0">
                    <a:srgbClr val="107A68"/>
                  </a:gs>
                  <a:gs pos="39999">
                    <a:srgbClr val="B1EDED"/>
                  </a:gs>
                  <a:gs pos="70000">
                    <a:srgbClr val="A2FCFA"/>
                  </a:gs>
                  <a:gs pos="100000">
                    <a:srgbClr val="025652"/>
                  </a:gs>
                </a:gsLst>
                <a:lin ang="5400000" scaled="0"/>
              </a:gradFill>
              <a:ln w="19050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altLang="en-US" sz="1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4" name="Rectangle 31"/>
              <p:cNvSpPr/>
              <p:nvPr/>
            </p:nvSpPr>
            <p:spPr>
              <a:xfrm flipH="1">
                <a:off x="8153154" y="4026656"/>
                <a:ext cx="1629919" cy="1411187"/>
              </a:xfrm>
              <a:prstGeom prst="rect">
                <a:avLst/>
              </a:prstGeom>
              <a:gradFill>
                <a:gsLst>
                  <a:gs pos="0">
                    <a:srgbClr val="107A68"/>
                  </a:gs>
                  <a:gs pos="39999">
                    <a:srgbClr val="B1EDED"/>
                  </a:gs>
                  <a:gs pos="70000">
                    <a:srgbClr val="A2FCFA"/>
                  </a:gs>
                  <a:gs pos="100000">
                    <a:srgbClr val="025652"/>
                  </a:gs>
                </a:gsLst>
                <a:lin ang="5400000" scaled="0"/>
              </a:gradFill>
              <a:ln w="19050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 altLang="en-US" sz="1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cxnSp>
        <p:nvCxnSpPr>
          <p:cNvPr id="83" name="肘形连接符 28"/>
          <p:cNvCxnSpPr>
            <a:endCxn id="86" idx="2"/>
          </p:cNvCxnSpPr>
          <p:nvPr/>
        </p:nvCxnSpPr>
        <p:spPr>
          <a:xfrm rot="16200000" flipV="1">
            <a:off x="3206729" y="4577971"/>
            <a:ext cx="477112" cy="205971"/>
          </a:xfrm>
          <a:prstGeom prst="curvedConnector3">
            <a:avLst>
              <a:gd name="adj1" fmla="val 50000"/>
            </a:avLst>
          </a:prstGeom>
          <a:ln w="12700">
            <a:solidFill>
              <a:srgbClr val="527838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圆角矩形 37"/>
          <p:cNvSpPr/>
          <p:nvPr/>
        </p:nvSpPr>
        <p:spPr>
          <a:xfrm>
            <a:off x="5868144" y="3212976"/>
            <a:ext cx="1593614" cy="1180218"/>
          </a:xfrm>
          <a:prstGeom prst="roundRect">
            <a:avLst>
              <a:gd name="adj" fmla="val 13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7999">
                <a:schemeClr val="accent1">
                  <a:lumMod val="40000"/>
                  <a:lumOff val="60000"/>
                </a:schemeClr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chemeClr val="accent1">
                  <a:lumMod val="40000"/>
                  <a:lumOff val="60000"/>
                </a:schemeClr>
              </a:gs>
              <a:gs pos="82001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zh-CN" altLang="en-US" sz="1600" b="1" noProof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圆角矩形 38"/>
          <p:cNvSpPr/>
          <p:nvPr/>
        </p:nvSpPr>
        <p:spPr>
          <a:xfrm>
            <a:off x="4197752" y="3237472"/>
            <a:ext cx="1593614" cy="1180218"/>
          </a:xfrm>
          <a:prstGeom prst="roundRect">
            <a:avLst>
              <a:gd name="adj" fmla="val 13000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endParaRPr lang="zh-CN" altLang="en-US" sz="1400" b="1" noProof="1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圆角矩形 39"/>
          <p:cNvSpPr/>
          <p:nvPr/>
        </p:nvSpPr>
        <p:spPr>
          <a:xfrm>
            <a:off x="2545492" y="3262183"/>
            <a:ext cx="1593614" cy="1180218"/>
          </a:xfrm>
          <a:prstGeom prst="roundRect">
            <a:avLst>
              <a:gd name="adj" fmla="val 13000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endParaRPr lang="zh-CN" altLang="en-US" sz="1400" b="1" noProof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圆角矩形 37"/>
          <p:cNvSpPr/>
          <p:nvPr/>
        </p:nvSpPr>
        <p:spPr>
          <a:xfrm>
            <a:off x="7550386" y="3212976"/>
            <a:ext cx="1593614" cy="1180218"/>
          </a:xfrm>
          <a:prstGeom prst="roundRect">
            <a:avLst>
              <a:gd name="adj" fmla="val 13000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zh-CN" altLang="en-US" sz="1400" b="1" noProof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8070886" y="845064"/>
            <a:ext cx="1073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7164288" y="5085184"/>
            <a:ext cx="704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22,3</a:t>
            </a:r>
          </a:p>
          <a:p>
            <a:pPr algn="ctr"/>
            <a:r>
              <a:rPr lang="ru-RU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6,5%</a:t>
            </a:r>
            <a:endParaRPr lang="en-US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5868144" y="5085184"/>
            <a:ext cx="704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11,5</a:t>
            </a:r>
          </a:p>
          <a:p>
            <a:pPr algn="ctr"/>
            <a:r>
              <a:rPr lang="ru-RU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3,4%</a:t>
            </a:r>
            <a:endParaRPr lang="en-US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4514292" y="5085184"/>
            <a:ext cx="8194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68,9</a:t>
            </a:r>
          </a:p>
          <a:p>
            <a:pPr algn="ctr"/>
            <a:r>
              <a:rPr lang="ru-RU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20,1%</a:t>
            </a:r>
            <a:endParaRPr lang="en-US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3159524" y="5124622"/>
            <a:ext cx="8194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239,6</a:t>
            </a:r>
          </a:p>
          <a:p>
            <a:pPr algn="ctr"/>
            <a:r>
              <a:rPr lang="ru-RU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70,0%</a:t>
            </a:r>
            <a:endParaRPr lang="en-US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4355976" y="3356992"/>
            <a:ext cx="1298561" cy="954107"/>
          </a:xfrm>
          <a:prstGeom prst="rect">
            <a:avLst/>
          </a:prstGeom>
          <a:noFill/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fontAlgn="b">
              <a:defRPr/>
            </a:pPr>
            <a:r>
              <a:rPr lang="ru-RU" altLang="zh-CN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</a:p>
          <a:p>
            <a:pPr algn="ctr" fontAlgn="b">
              <a:defRPr/>
            </a:pPr>
            <a:r>
              <a:rPr lang="ru-RU" altLang="zh-CN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безопасности </a:t>
            </a:r>
          </a:p>
          <a:p>
            <a:pPr algn="ctr" fontAlgn="b">
              <a:defRPr/>
            </a:pPr>
            <a:r>
              <a:rPr lang="ru-RU" altLang="zh-CN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дорожного </a:t>
            </a:r>
          </a:p>
          <a:p>
            <a:pPr algn="ctr" fontAlgn="b">
              <a:defRPr/>
            </a:pPr>
            <a:r>
              <a:rPr lang="ru-RU" altLang="zh-CN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движения</a:t>
            </a:r>
            <a:endParaRPr lang="zh-CN" altLang="en-US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5796136" y="3356992"/>
            <a:ext cx="1795812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zh-CN" sz="17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Строительство, </a:t>
            </a:r>
          </a:p>
          <a:p>
            <a:pPr algn="ctr" latinLnBrk="1"/>
            <a:r>
              <a:rPr kumimoji="1" lang="ru-RU" altLang="zh-CN" sz="17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реконструкция, </a:t>
            </a:r>
          </a:p>
          <a:p>
            <a:pPr algn="ctr" latinLnBrk="1"/>
            <a:r>
              <a:rPr kumimoji="1" lang="ru-RU" altLang="zh-CN" sz="17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включая ПИР</a:t>
            </a:r>
            <a:endParaRPr kumimoji="1" lang="zh-CN" altLang="en-US" sz="17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7514580" y="3356992"/>
            <a:ext cx="1629420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zh-CN" sz="17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Капитальный </a:t>
            </a:r>
          </a:p>
          <a:p>
            <a:pPr algn="ctr" latinLnBrk="1"/>
            <a:r>
              <a:rPr kumimoji="1" lang="ru-RU" altLang="zh-CN" sz="17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ремонт </a:t>
            </a:r>
          </a:p>
          <a:p>
            <a:pPr algn="ctr" latinLnBrk="1"/>
            <a:r>
              <a:rPr kumimoji="1" lang="ru-RU" altLang="zh-CN" sz="17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и ремонт</a:t>
            </a:r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2608445" y="3678881"/>
            <a:ext cx="1458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Содержание</a:t>
            </a:r>
            <a:endParaRPr kumimoji="1"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7" name="圆角矩形 78"/>
          <p:cNvSpPr/>
          <p:nvPr/>
        </p:nvSpPr>
        <p:spPr>
          <a:xfrm>
            <a:off x="395536" y="1844824"/>
            <a:ext cx="4824536" cy="538161"/>
          </a:xfrm>
          <a:prstGeom prst="roundRect">
            <a:avLst>
              <a:gd name="adj" fmla="val 9218"/>
            </a:avLst>
          </a:prstGeom>
          <a:solidFill>
            <a:srgbClr val="BEE3EC"/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 w="152400" h="152400"/>
            <a:bevelB w="152400"/>
          </a:sp3d>
        </p:spPr>
        <p:txBody>
          <a:bodyPr wrap="none" anchor="ctr"/>
          <a:lstStyle/>
          <a:p>
            <a:pPr>
              <a:defRPr/>
            </a:pPr>
            <a:endParaRPr lang="zh-CN" altLang="en-US" dirty="0" smtClean="0"/>
          </a:p>
        </p:txBody>
      </p:sp>
      <p:sp>
        <p:nvSpPr>
          <p:cNvPr id="98" name="圆角矩形 78"/>
          <p:cNvSpPr/>
          <p:nvPr/>
        </p:nvSpPr>
        <p:spPr>
          <a:xfrm>
            <a:off x="395536" y="2564904"/>
            <a:ext cx="4824536" cy="538161"/>
          </a:xfrm>
          <a:prstGeom prst="roundRect">
            <a:avLst>
              <a:gd name="adj" fmla="val 9218"/>
            </a:avLst>
          </a:prstGeom>
          <a:solidFill>
            <a:srgbClr val="9FFF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152400"/>
            <a:bevelB w="152400"/>
          </a:sp3d>
        </p:spPr>
        <p:txBody>
          <a:bodyPr wrap="none" anchor="ctr"/>
          <a:lstStyle/>
          <a:p>
            <a:pPr>
              <a:defRPr/>
            </a:pPr>
            <a:endParaRPr lang="zh-CN" altLang="en-US" dirty="0" smtClean="0"/>
          </a:p>
        </p:txBody>
      </p:sp>
      <p:sp>
        <p:nvSpPr>
          <p:cNvPr id="99" name="Прямоугольник 98"/>
          <p:cNvSpPr/>
          <p:nvPr/>
        </p:nvSpPr>
        <p:spPr>
          <a:xfrm>
            <a:off x="539552" y="1916832"/>
            <a:ext cx="14309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467544" y="2636912"/>
            <a:ext cx="16767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000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pic>
        <p:nvPicPr>
          <p:cNvPr id="101" name="Picture 2" descr="Z:\Блеклова\Блеклова\проект доходов бюджета\2024-2026\для презентации\ZZ8j_SNBk5U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46222" y="981102"/>
            <a:ext cx="3997778" cy="266392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2" name="矩形 6"/>
          <p:cNvSpPr>
            <a:spLocks/>
          </p:cNvSpPr>
          <p:nvPr/>
        </p:nvSpPr>
        <p:spPr bwMode="auto">
          <a:xfrm rot="5400000">
            <a:off x="2824599" y="1792025"/>
            <a:ext cx="1733922" cy="83140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 sz="2000" b="1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矩形 6"/>
          <p:cNvSpPr>
            <a:spLocks/>
          </p:cNvSpPr>
          <p:nvPr/>
        </p:nvSpPr>
        <p:spPr bwMode="auto">
          <a:xfrm rot="5400000">
            <a:off x="3760703" y="1792025"/>
            <a:ext cx="1733922" cy="83140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 sz="2000" b="1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矩形 6"/>
          <p:cNvSpPr>
            <a:spLocks/>
          </p:cNvSpPr>
          <p:nvPr/>
        </p:nvSpPr>
        <p:spPr bwMode="auto">
          <a:xfrm rot="5400000">
            <a:off x="1888495" y="1792025"/>
            <a:ext cx="1733922" cy="83140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 sz="2000" b="1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2339752" y="1340768"/>
            <a:ext cx="839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2025 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3275856" y="1340768"/>
            <a:ext cx="875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2026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4211960" y="1340768"/>
            <a:ext cx="875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2027 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4211960" y="1916832"/>
            <a:ext cx="839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6,3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3275856" y="1916832"/>
            <a:ext cx="839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6,0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2339752" y="1916832"/>
            <a:ext cx="839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5,8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3275856" y="2636912"/>
            <a:ext cx="839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340,6 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2339752" y="2636912"/>
            <a:ext cx="839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342,3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4211960" y="2636912"/>
            <a:ext cx="839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358,1 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№22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98" y="28389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966" y="49280"/>
            <a:ext cx="8424936" cy="1143000"/>
          </a:xfrm>
        </p:spPr>
        <p:txBody>
          <a:bodyPr>
            <a:noAutofit/>
          </a:bodyPr>
          <a:lstStyle/>
          <a:p>
            <a:pPr algn="ctr" defTabSz="685800">
              <a:lnSpc>
                <a:spcPct val="90000"/>
              </a:lnSpc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3000" b="1" noProof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комфортной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городской среды</a:t>
            </a:r>
          </a:p>
        </p:txBody>
      </p:sp>
      <p:sp>
        <p:nvSpPr>
          <p:cNvPr id="5" name="Text Box 176">
            <a:extLst>
              <a:ext uri="{FF2B5EF4-FFF2-40B4-BE49-F238E27FC236}">
                <a16:creationId xmlns="" xmlns:a16="http://schemas.microsoft.com/office/drawing/2014/main" id="{7B56CBFC-220F-F819-9A43-417B72235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412776"/>
            <a:ext cx="3672430" cy="49244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600" b="1" u="sng" dirty="0">
                <a:highlight>
                  <a:srgbClr val="D7FA8A"/>
                </a:highlight>
                <a:latin typeface="Times New Roman" pitchFamily="18" charset="0"/>
                <a:cs typeface="Times New Roman" pitchFamily="18" charset="0"/>
              </a:rPr>
              <a:t>Региональный проект</a:t>
            </a:r>
            <a:endParaRPr lang="en-US" sz="2600" b="1" u="sng" dirty="0">
              <a:highlight>
                <a:srgbClr val="D7FA8A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76">
            <a:extLst>
              <a:ext uri="{FF2B5EF4-FFF2-40B4-BE49-F238E27FC236}">
                <a16:creationId xmlns="" xmlns:a16="http://schemas.microsoft.com/office/drawing/2014/main" id="{A6A9B3DF-8B3E-7328-EDBE-B43F7A89F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354" y="756322"/>
            <a:ext cx="1005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="" xmlns:a16="http://schemas.microsoft.com/office/drawing/2014/main" id="{6DEF9816-8C99-1305-0B81-FA6811282CB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9512" y="2564904"/>
            <a:ext cx="4003609" cy="1019175"/>
          </a:xfrm>
          <a:prstGeom prst="roundRect">
            <a:avLst>
              <a:gd name="adj" fmla="val 11921"/>
            </a:avLst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endParaRPr lang="ru-RU" sz="2000" b="1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="" xmlns:a16="http://schemas.microsoft.com/office/drawing/2014/main" id="{AFE17710-576B-C156-E383-22EA62E8394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9512" y="2564904"/>
            <a:ext cx="4067944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Благоустройство общественной </a:t>
            </a:r>
          </a:p>
          <a:p>
            <a:pPr algn="ctr" eaLnBrk="0" hangingPunct="0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территории городского парка </a:t>
            </a:r>
          </a:p>
          <a:p>
            <a:pPr algn="ctr" eaLnBrk="0" hangingPunct="0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«Белые пески» 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32,0</a:t>
            </a:r>
            <a:endParaRPr lang="en-US" sz="2000" dirty="0"/>
          </a:p>
        </p:txBody>
      </p:sp>
      <p:sp>
        <p:nvSpPr>
          <p:cNvPr id="12" name="AutoShape 13">
            <a:extLst>
              <a:ext uri="{FF2B5EF4-FFF2-40B4-BE49-F238E27FC236}">
                <a16:creationId xmlns="" xmlns:a16="http://schemas.microsoft.com/office/drawing/2014/main" id="{A506587A-4042-2B3B-D74C-81A571236F5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29733" y="1807442"/>
            <a:ext cx="1850228" cy="628996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5">
            <a:extLst>
              <a:ext uri="{FF2B5EF4-FFF2-40B4-BE49-F238E27FC236}">
                <a16:creationId xmlns="" xmlns:a16="http://schemas.microsoft.com/office/drawing/2014/main" id="{A9EA2D8C-3A43-D8BE-11B2-4F076BCE391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13372" y="2941452"/>
            <a:ext cx="4607890" cy="1031875"/>
          </a:xfrm>
          <a:prstGeom prst="roundRect">
            <a:avLst>
              <a:gd name="adj" fmla="val 11921"/>
            </a:avLst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endParaRPr lang="ru-RU" sz="2000" b="1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7">
            <a:extLst>
              <a:ext uri="{FF2B5EF4-FFF2-40B4-BE49-F238E27FC236}">
                <a16:creationId xmlns="" xmlns:a16="http://schemas.microsoft.com/office/drawing/2014/main" id="{0487D02C-B723-E890-5090-D6B39EA340B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83968" y="2924944"/>
            <a:ext cx="4752528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Благоустройство общественной территории в районе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домов 36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40, 42, 44 по ул. Парковая,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мкр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14,0</a:t>
            </a:r>
            <a:endParaRPr lang="en-US" sz="2000" b="1" dirty="0"/>
          </a:p>
        </p:txBody>
      </p:sp>
      <p:sp>
        <p:nvSpPr>
          <p:cNvPr id="15" name="Text Box 176">
            <a:extLst>
              <a:ext uri="{FF2B5EF4-FFF2-40B4-BE49-F238E27FC236}">
                <a16:creationId xmlns="" xmlns:a16="http://schemas.microsoft.com/office/drawing/2014/main" id="{F13D2387-079B-B45A-54DC-279F83D85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434" y="1856476"/>
            <a:ext cx="9826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46,0</a:t>
            </a:r>
          </a:p>
          <a:p>
            <a:pPr algn="ctr"/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343976"/>
            <a:ext cx="2791939" cy="239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804575"/>
            <a:ext cx="2736304" cy="289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9" name="Рисунок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4077072"/>
            <a:ext cx="2448272" cy="221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№23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57397"/>
            <a:ext cx="6923112" cy="994122"/>
          </a:xfrm>
        </p:spPr>
        <p:txBody>
          <a:bodyPr>
            <a:normAutofit fontScale="90000"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Объекты реестра капитального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строительства, объектов недвижимого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имущества (АИП) на 2025 год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176"/>
          <p:cNvSpPr txBox="1">
            <a:spLocks noChangeArrowheads="1"/>
          </p:cNvSpPr>
          <p:nvPr/>
        </p:nvSpPr>
        <p:spPr bwMode="auto">
          <a:xfrm>
            <a:off x="7956376" y="1124744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804248" y="4941168"/>
            <a:ext cx="2160240" cy="184482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Итого: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63,6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50ffa3dafb2c56ae473ae7003592f2b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1268760"/>
            <a:ext cx="6815797" cy="446449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2965548523"/>
              </p:ext>
            </p:extLst>
          </p:nvPr>
        </p:nvGraphicFramePr>
        <p:xfrm>
          <a:off x="323528" y="1412776"/>
          <a:ext cx="8712968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№24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44624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8379" y="192600"/>
            <a:ext cx="6923112" cy="1143000"/>
          </a:xfrm>
        </p:spPr>
        <p:txBody>
          <a:bodyPr>
            <a:no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Реестр объектов капитального строительства, объектов недвижимого имущества (АИП) на 2025-2027 годы</a:t>
            </a:r>
          </a:p>
        </p:txBody>
      </p:sp>
      <p:sp>
        <p:nvSpPr>
          <p:cNvPr id="7" name="Text Box 176"/>
          <p:cNvSpPr txBox="1">
            <a:spLocks noChangeArrowheads="1"/>
          </p:cNvSpPr>
          <p:nvPr/>
        </p:nvSpPr>
        <p:spPr bwMode="auto">
          <a:xfrm>
            <a:off x="156520" y="1552835"/>
            <a:ext cx="35834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в общей сумме, %</a:t>
            </a:r>
            <a:endParaRPr lang="ru-RU" sz="16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76"/>
          <p:cNvSpPr txBox="1">
            <a:spLocks noChangeArrowheads="1"/>
          </p:cNvSpPr>
          <p:nvPr/>
        </p:nvSpPr>
        <p:spPr bwMode="auto">
          <a:xfrm>
            <a:off x="8138984" y="1371599"/>
            <a:ext cx="1005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xmlns="" val="3372857440"/>
              </p:ext>
            </p:extLst>
          </p:nvPr>
        </p:nvGraphicFramePr>
        <p:xfrm>
          <a:off x="323528" y="1443598"/>
          <a:ext cx="8713738" cy="4868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№25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084" y="44624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9149" y="19411"/>
            <a:ext cx="5360676" cy="1143000"/>
          </a:xfrm>
        </p:spPr>
        <p:txBody>
          <a:bodyPr>
            <a:no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Муниципальные программы </a:t>
            </a:r>
            <a:b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2025 год</a:t>
            </a:r>
            <a:endParaRPr lang="ru-RU" sz="3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901123945"/>
              </p:ext>
            </p:extLst>
          </p:nvPr>
        </p:nvGraphicFramePr>
        <p:xfrm>
          <a:off x="325315" y="1916832"/>
          <a:ext cx="8818685" cy="5075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Box 176"/>
          <p:cNvSpPr txBox="1">
            <a:spLocks noChangeArrowheads="1"/>
          </p:cNvSpPr>
          <p:nvPr/>
        </p:nvSpPr>
        <p:spPr bwMode="auto">
          <a:xfrm>
            <a:off x="7740352" y="1622013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95736" y="1268760"/>
            <a:ext cx="5544616" cy="86409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ru-RU" sz="14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ВСЕГО: 3 324,3</a:t>
            </a:r>
          </a:p>
          <a:p>
            <a:pPr lvl="0" algn="ctr">
              <a:spcBef>
                <a:spcPts val="600"/>
              </a:spcBef>
              <a:defRPr/>
            </a:pPr>
            <a:r>
              <a:rPr lang="ru-RU" sz="14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УДЕЛЬНЫЙ ВЕС МУНИЦИПАЛЬНЫХ ПРОГРАММ В РАСХОДАХ 2025 Г. – 82,6%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№26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6923112" cy="764704"/>
          </a:xfrm>
        </p:spPr>
        <p:txBody>
          <a:bodyPr>
            <a:norm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МП «Жилище»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D7E1BA9-93B5-65C1-1F02-9AED1E109DB5}"/>
              </a:ext>
            </a:extLst>
          </p:cNvPr>
          <p:cNvSpPr/>
          <p:nvPr/>
        </p:nvSpPr>
        <p:spPr>
          <a:xfrm>
            <a:off x="2051720" y="769041"/>
            <a:ext cx="5296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33,6         28,8%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      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1ED41E2-0B7E-A0B4-929D-268E7E0EE62B}"/>
              </a:ext>
            </a:extLst>
          </p:cNvPr>
          <p:cNvSpPr/>
          <p:nvPr/>
        </p:nvSpPr>
        <p:spPr>
          <a:xfrm>
            <a:off x="8070886" y="548680"/>
            <a:ext cx="1073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76">
            <a:extLst>
              <a:ext uri="{FF2B5EF4-FFF2-40B4-BE49-F238E27FC236}">
                <a16:creationId xmlns="" xmlns:a16="http://schemas.microsoft.com/office/drawing/2014/main" id="{41C8CC65-AD7C-6B5B-B9ED-F8ED872F5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998" y="1262391"/>
            <a:ext cx="2329957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Отраслевой проект</a:t>
            </a:r>
            <a:endParaRPr lang="en-US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9">
            <a:extLst>
              <a:ext uri="{FF2B5EF4-FFF2-40B4-BE49-F238E27FC236}">
                <a16:creationId xmlns="" xmlns:a16="http://schemas.microsoft.com/office/drawing/2014/main" id="{0264E101-1207-C10F-B2BB-F9CE30342CD5}"/>
              </a:ext>
            </a:extLst>
          </p:cNvPr>
          <p:cNvGrpSpPr>
            <a:grpSpLocks/>
          </p:cNvGrpSpPr>
          <p:nvPr/>
        </p:nvGrpSpPr>
        <p:grpSpPr bwMode="gray">
          <a:xfrm rot="15444625">
            <a:off x="4208694" y="820672"/>
            <a:ext cx="223543" cy="319997"/>
            <a:chOff x="927" y="1024"/>
            <a:chExt cx="3094" cy="2747"/>
          </a:xfrm>
          <a:solidFill>
            <a:schemeClr val="tx2">
              <a:lumMod val="50000"/>
            </a:schemeClr>
          </a:solidFill>
        </p:grpSpPr>
        <p:sp>
          <p:nvSpPr>
            <p:cNvPr id="8" name="Freeform 10" descr="© INSCALE GmbH, 26.05.2010&#10;http://www.presentationload.com/">
              <a:extLst>
                <a:ext uri="{FF2B5EF4-FFF2-40B4-BE49-F238E27FC236}">
                  <a16:creationId xmlns="" xmlns:a16="http://schemas.microsoft.com/office/drawing/2014/main" id="{C4D78535-4684-3871-C1F8-BC347B55204D}"/>
                </a:ext>
              </a:extLst>
            </p:cNvPr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" name="Freeform 12" descr="© INSCALE GmbH, 26.05.2010&#10;http://www.presentationload.com/">
              <a:extLst>
                <a:ext uri="{FF2B5EF4-FFF2-40B4-BE49-F238E27FC236}">
                  <a16:creationId xmlns="" xmlns:a16="http://schemas.microsoft.com/office/drawing/2014/main" id="{FB211387-3241-108D-F48B-A497A91C8AE1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" name="Freeform 13" descr="© INSCALE GmbH, 26.05.2010&#10;http://www.presentationload.com/">
              <a:extLst>
                <a:ext uri="{FF2B5EF4-FFF2-40B4-BE49-F238E27FC236}">
                  <a16:creationId xmlns="" xmlns:a16="http://schemas.microsoft.com/office/drawing/2014/main" id="{18479547-2CBC-5034-9950-9C73B0DD3EE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1" name="Text Box 176">
            <a:extLst>
              <a:ext uri="{FF2B5EF4-FFF2-40B4-BE49-F238E27FC236}">
                <a16:creationId xmlns="" xmlns:a16="http://schemas.microsoft.com/office/drawing/2014/main" id="{0143B714-0FE8-9118-1FBF-AABD7B352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2924944"/>
            <a:ext cx="4391030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76">
            <a:extLst>
              <a:ext uri="{FF2B5EF4-FFF2-40B4-BE49-F238E27FC236}">
                <a16:creationId xmlns="" xmlns:a16="http://schemas.microsoft.com/office/drawing/2014/main" id="{95DEAAC6-0E1A-58E6-0C67-60412908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2132856"/>
            <a:ext cx="2798455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проект</a:t>
            </a:r>
            <a:endParaRPr lang="en-US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43">
            <a:extLst>
              <a:ext uri="{FF2B5EF4-FFF2-40B4-BE49-F238E27FC236}">
                <a16:creationId xmlns="" xmlns:a16="http://schemas.microsoft.com/office/drawing/2014/main" id="{D76D6F50-1F74-639E-9DE7-31FA116A4F3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15616" y="3356992"/>
            <a:ext cx="3096344" cy="3600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400" b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жильем молодежи</a:t>
            </a:r>
            <a:endParaRPr lang="zh-CN" altLang="en-US" sz="1400" b="1" noProof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AutoShape 45">
            <a:extLst>
              <a:ext uri="{FF2B5EF4-FFF2-40B4-BE49-F238E27FC236}">
                <a16:creationId xmlns="" xmlns:a16="http://schemas.microsoft.com/office/drawing/2014/main" id="{1B5A84A4-414B-0576-AA07-E599218D098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3608" y="2564904"/>
            <a:ext cx="5602026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жилыми помещениями работников бюджетной сферы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2" name="AutoShape 52">
            <a:extLst>
              <a:ext uri="{FF2B5EF4-FFF2-40B4-BE49-F238E27FC236}">
                <a16:creationId xmlns="" xmlns:a16="http://schemas.microsoft.com/office/drawing/2014/main" id="{37D69552-B18B-E0A4-E2E7-0F26A2CFA5E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9512" y="3140968"/>
            <a:ext cx="1016887" cy="36004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52">
            <a:extLst>
              <a:ext uri="{FF2B5EF4-FFF2-40B4-BE49-F238E27FC236}">
                <a16:creationId xmlns="" xmlns:a16="http://schemas.microsoft.com/office/drawing/2014/main" id="{BC59C23D-68BD-6BDB-9884-128257BE2E3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9512" y="2276873"/>
            <a:ext cx="962309" cy="36004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7,7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AutoShape 45">
            <a:extLst>
              <a:ext uri="{FF2B5EF4-FFF2-40B4-BE49-F238E27FC236}">
                <a16:creationId xmlns="" xmlns:a16="http://schemas.microsoft.com/office/drawing/2014/main" id="{F1C38B58-8C18-5467-C036-F0F006C67A7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3608" y="1700808"/>
            <a:ext cx="4752528" cy="43204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26BEA"/>
              </a:gs>
              <a:gs pos="39999">
                <a:srgbClr val="C3D7F5"/>
              </a:gs>
              <a:gs pos="70000">
                <a:srgbClr val="E0EBFC"/>
              </a:gs>
              <a:gs pos="100000">
                <a:srgbClr val="1859DA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Улучшение жилищных условий и обеспечение жильем</a:t>
            </a:r>
          </a:p>
          <a:p>
            <a:pPr lvl="0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отдельных категорий граждан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46" name="AutoShape 52">
            <a:extLst>
              <a:ext uri="{FF2B5EF4-FFF2-40B4-BE49-F238E27FC236}">
                <a16:creationId xmlns="" xmlns:a16="http://schemas.microsoft.com/office/drawing/2014/main" id="{25FD70A8-A49B-4E83-FDA0-51265C6AB6C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3999" y="1442623"/>
            <a:ext cx="974597" cy="402201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326BEA"/>
              </a:gs>
              <a:gs pos="39999">
                <a:srgbClr val="C3D7F5"/>
              </a:gs>
              <a:gs pos="70000">
                <a:srgbClr val="E0EBFC"/>
              </a:gs>
              <a:gs pos="100000">
                <a:srgbClr val="1859DA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</a:p>
        </p:txBody>
      </p:sp>
      <p:sp>
        <p:nvSpPr>
          <p:cNvPr id="50" name="AutoShape 45">
            <a:extLst>
              <a:ext uri="{FF2B5EF4-FFF2-40B4-BE49-F238E27FC236}">
                <a16:creationId xmlns="" xmlns:a16="http://schemas.microsoft.com/office/drawing/2014/main" id="{1B5A84A4-414B-0576-AA07-E599218D098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95736" y="5949280"/>
            <a:ext cx="5976664" cy="7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 fontAlgn="b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Ведение учета и отчетности, предоставление документов на взыскание </a:t>
            </a:r>
          </a:p>
          <a:p>
            <a:pPr lvl="0" fontAlgn="b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задолженности по лицевым счетам граждан, проживающих </a:t>
            </a:r>
          </a:p>
          <a:p>
            <a:pPr lvl="0" fontAlgn="b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муниципальном жилищном фонде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52" name="AutoShape 52">
            <a:extLst>
              <a:ext uri="{FF2B5EF4-FFF2-40B4-BE49-F238E27FC236}">
                <a16:creationId xmlns="" xmlns:a16="http://schemas.microsoft.com/office/drawing/2014/main" id="{BC59C23D-68BD-6BDB-9884-128257BE2E3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31641" y="5805265"/>
            <a:ext cx="928740" cy="360040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B1ED41E2-0B7E-A0B4-929D-268E7E0EE62B}"/>
              </a:ext>
            </a:extLst>
          </p:cNvPr>
          <p:cNvSpPr/>
          <p:nvPr/>
        </p:nvSpPr>
        <p:spPr>
          <a:xfrm>
            <a:off x="6642770" y="857116"/>
            <a:ext cx="23042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семей улучшат жилищные условия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Более 3,5 тысячи семей Липецкой области улучшили жилищные условия с помощью  маткапитала в 2023 году | ЗНАМЯ ОКТЯБРЯ - Новостной сайт Добр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3720" y="4293096"/>
            <a:ext cx="2520280" cy="168018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4" name="AutoShape 44">
            <a:extLst>
              <a:ext uri="{FF2B5EF4-FFF2-40B4-BE49-F238E27FC236}">
                <a16:creationId xmlns="" xmlns:a16="http://schemas.microsoft.com/office/drawing/2014/main" id="{8C5AB85C-13B0-B8A6-EBA1-8422F881ACF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15616" y="5229200"/>
            <a:ext cx="5898040" cy="50405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Улучшение жилищных условий специалистов организаций, созданных</a:t>
            </a:r>
          </a:p>
          <a:p>
            <a:pPr lvl="0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исполнения полномочий ОМС и обеспечения их деятельности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37" name="AutoShape 45">
            <a:extLst>
              <a:ext uri="{FF2B5EF4-FFF2-40B4-BE49-F238E27FC236}">
                <a16:creationId xmlns="" xmlns:a16="http://schemas.microsoft.com/office/drawing/2014/main" id="{A835EEB9-4CDD-1AC7-CABD-F108B436B9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3608" y="4653136"/>
            <a:ext cx="5616624" cy="3419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жилыми помещениями работников бюджетной сферы</a:t>
            </a:r>
            <a:endParaRPr lang="ru-RU" sz="14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utoShape 52">
            <a:extLst>
              <a:ext uri="{FF2B5EF4-FFF2-40B4-BE49-F238E27FC236}">
                <a16:creationId xmlns="" xmlns:a16="http://schemas.microsoft.com/office/drawing/2014/main" id="{B3AA923D-51C9-42D4-53BF-D150387F568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9512" y="4509120"/>
            <a:ext cx="982898" cy="36004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5,9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47">
            <a:extLst>
              <a:ext uri="{FF2B5EF4-FFF2-40B4-BE49-F238E27FC236}">
                <a16:creationId xmlns="" xmlns:a16="http://schemas.microsoft.com/office/drawing/2014/main" id="{B92EFB16-CB69-AAD4-49B1-CC4D9FF743F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9512" y="5085184"/>
            <a:ext cx="982354" cy="380740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7,6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utoShape 45">
            <a:extLst>
              <a:ext uri="{FF2B5EF4-FFF2-40B4-BE49-F238E27FC236}">
                <a16:creationId xmlns="" xmlns:a16="http://schemas.microsoft.com/office/drawing/2014/main" id="{30DDBD86-7DC3-466E-0828-479B630BCF2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3608" y="3933056"/>
            <a:ext cx="5976664" cy="50405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Поддержка граждан, нуждающихся в улучшении жилищных условий,</a:t>
            </a:r>
          </a:p>
          <a:p>
            <a:pPr lvl="0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принципов ипотечного кредитования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AutoShape 52">
            <a:extLst>
              <a:ext uri="{FF2B5EF4-FFF2-40B4-BE49-F238E27FC236}">
                <a16:creationId xmlns="" xmlns:a16="http://schemas.microsoft.com/office/drawing/2014/main" id="{E0AC44AB-0361-64E2-BCC4-4882A273B66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9512" y="3789040"/>
            <a:ext cx="997603" cy="347211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5,3</a:t>
            </a:r>
          </a:p>
        </p:txBody>
      </p:sp>
      <p:pic>
        <p:nvPicPr>
          <p:cNvPr id="6152" name="Picture 8" descr="https://xn--h1alcedd.xn--d1aqf.xn--p1ai/upload/medialibrary/0c4/380-glavnaya-instruktsiya-70.png"/>
          <p:cNvPicPr>
            <a:picLocks noChangeAspect="1" noChangeArrowheads="1"/>
          </p:cNvPicPr>
          <p:nvPr/>
        </p:nvPicPr>
        <p:blipFill>
          <a:blip r:embed="rId4" cstate="print"/>
          <a:srcRect l="60352" t="9947"/>
          <a:stretch>
            <a:fillRect/>
          </a:stretch>
        </p:blipFill>
        <p:spPr bwMode="auto">
          <a:xfrm>
            <a:off x="6899033" y="2060848"/>
            <a:ext cx="2244967" cy="203532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2" name="Прямоугольник 31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№27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Доля расходов местного и областного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бюджетов в 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МП «Современное образование»</a:t>
            </a:r>
            <a:endParaRPr lang="ru-RU" sz="30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14" name="Содержимое 5"/>
          <p:cNvGraphicFramePr>
            <a:graphicFrameLocks noGrp="1"/>
          </p:cNvGraphicFramePr>
          <p:nvPr>
            <p:ph idx="1"/>
            <p:extLst/>
          </p:nvPr>
        </p:nvGraphicFramePr>
        <p:xfrm>
          <a:off x="-73701" y="1433702"/>
          <a:ext cx="2503273" cy="2180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" name="Прямоугольник 3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№20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604443" y="-64348"/>
            <a:ext cx="7078241" cy="1005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МП «Современное образование»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Содержимое 5"/>
          <p:cNvGraphicFramePr>
            <a:graphicFrameLocks/>
          </p:cNvGraphicFramePr>
          <p:nvPr>
            <p:extLst/>
          </p:nvPr>
        </p:nvGraphicFramePr>
        <p:xfrm>
          <a:off x="2339752" y="1412776"/>
          <a:ext cx="2592288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Содержимое 5"/>
          <p:cNvGraphicFramePr>
            <a:graphicFrameLocks/>
          </p:cNvGraphicFramePr>
          <p:nvPr>
            <p:extLst/>
          </p:nvPr>
        </p:nvGraphicFramePr>
        <p:xfrm>
          <a:off x="4410127" y="1418976"/>
          <a:ext cx="2436291" cy="2143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Содержимое 5"/>
          <p:cNvGraphicFramePr>
            <a:graphicFrameLocks/>
          </p:cNvGraphicFramePr>
          <p:nvPr>
            <p:extLst/>
          </p:nvPr>
        </p:nvGraphicFramePr>
        <p:xfrm>
          <a:off x="2261427" y="4309580"/>
          <a:ext cx="2467163" cy="2378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Содержимое 5"/>
          <p:cNvGraphicFramePr>
            <a:graphicFrameLocks/>
          </p:cNvGraphicFramePr>
          <p:nvPr>
            <p:extLst/>
          </p:nvPr>
        </p:nvGraphicFramePr>
        <p:xfrm>
          <a:off x="114972" y="4517776"/>
          <a:ext cx="2317322" cy="2151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Text Box 176"/>
          <p:cNvSpPr txBox="1">
            <a:spLocks noChangeArrowheads="1"/>
          </p:cNvSpPr>
          <p:nvPr/>
        </p:nvSpPr>
        <p:spPr bwMode="auto">
          <a:xfrm>
            <a:off x="2123728" y="880081"/>
            <a:ext cx="28921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1926,1 /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566,8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73321138"/>
              </p:ext>
            </p:extLst>
          </p:nvPr>
        </p:nvGraphicFramePr>
        <p:xfrm>
          <a:off x="4225550" y="4460655"/>
          <a:ext cx="2471231" cy="2311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Содержимое 5"/>
          <p:cNvGraphicFramePr>
            <a:graphicFrameLocks/>
          </p:cNvGraphicFramePr>
          <p:nvPr>
            <p:extLst/>
          </p:nvPr>
        </p:nvGraphicFramePr>
        <p:xfrm>
          <a:off x="6811673" y="1331326"/>
          <a:ext cx="2708339" cy="2185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7" name="Содержимое 5"/>
          <p:cNvGraphicFramePr>
            <a:graphicFrameLocks/>
          </p:cNvGraphicFramePr>
          <p:nvPr>
            <p:extLst/>
          </p:nvPr>
        </p:nvGraphicFramePr>
        <p:xfrm>
          <a:off x="6178023" y="4441081"/>
          <a:ext cx="2965977" cy="2311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47" y="3203274"/>
            <a:ext cx="1752670" cy="1314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1901" y="3311911"/>
            <a:ext cx="1801048" cy="1102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4928" y="3099949"/>
            <a:ext cx="1919429" cy="127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601" r="7712"/>
          <a:stretch/>
        </p:blipFill>
        <p:spPr>
          <a:xfrm>
            <a:off x="3839933" y="3008841"/>
            <a:ext cx="1720200" cy="1358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7655" y="3300856"/>
            <a:ext cx="1622560" cy="121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3347864" y="2564904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EBDDC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en-US" sz="1600" dirty="0" smtClean="0"/>
              <a:t>746,7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5292080" y="2348880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EBDDC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/>
              <a:t>172,7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2123728" y="1556792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srgbClr val="EBDDC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126,9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25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41020384"/>
              </p:ext>
            </p:extLst>
          </p:nvPr>
        </p:nvGraphicFramePr>
        <p:xfrm>
          <a:off x="-135079" y="1427319"/>
          <a:ext cx="2503273" cy="2180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pSp>
        <p:nvGrpSpPr>
          <p:cNvPr id="27" name="Group 9"/>
          <p:cNvGrpSpPr>
            <a:grpSpLocks/>
          </p:cNvGrpSpPr>
          <p:nvPr/>
        </p:nvGrpSpPr>
        <p:grpSpPr bwMode="gray">
          <a:xfrm rot="16000358">
            <a:off x="5051140" y="878402"/>
            <a:ext cx="348208" cy="514897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28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solidFill>
              <a:srgbClr val="00B050"/>
            </a:solidFill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531771" y="900464"/>
            <a:ext cx="311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9,7% к 2024 году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№28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67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8536366" y="0"/>
            <a:ext cx="6076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№2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Заголовок 1"/>
          <p:cNvSpPr txBox="1">
            <a:spLocks/>
          </p:cNvSpPr>
          <p:nvPr/>
        </p:nvSpPr>
        <p:spPr>
          <a:xfrm>
            <a:off x="1547664" y="161805"/>
            <a:ext cx="7109227" cy="1322979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lnSpc>
                <a:spcPct val="90000"/>
              </a:lnSpc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Муниципальном образовании Сосновоборский городской округ Ленинградской области</a:t>
            </a:r>
            <a:endParaRPr lang="ru-RU" sz="3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0" name="Схема 69"/>
          <p:cNvGraphicFramePr/>
          <p:nvPr>
            <p:extLst>
              <p:ext uri="{D42A27DB-BD31-4B8C-83A1-F6EECF244321}">
                <p14:modId xmlns:p14="http://schemas.microsoft.com/office/powerpoint/2010/main" xmlns="" val="3684482143"/>
              </p:ext>
            </p:extLst>
          </p:nvPr>
        </p:nvGraphicFramePr>
        <p:xfrm>
          <a:off x="416016" y="2078475"/>
          <a:ext cx="44777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4924983" y="2217649"/>
            <a:ext cx="406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Сосновоборский городской округ Ленинградской области наделено статусом городского округа на основании Областного закона Ленинградской области от 31 марта 2005 года N22-оз «Об установлении границ муниципального образования Сосновоборский городской округ».</a:t>
            </a:r>
          </a:p>
          <a:p>
            <a:pPr lvl="0"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Границы территории Сосновоборского городского округа установлены Областным законом Ленинградской области от 15 июня 2010 года N32-оз «Об административно-территориальном устройстве Ленинградской области и порядке его изменения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734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7200800" cy="1143000"/>
          </a:xfrm>
        </p:spPr>
        <p:txBody>
          <a:bodyPr>
            <a:no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Прогнозируемая среднегодовая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численность воспитанников, учащихся в 2025 году</a:t>
            </a:r>
            <a:endParaRPr lang="ru-RU" sz="30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№21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274638"/>
            <a:ext cx="6923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lnSpc>
                <a:spcPct val="9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Прогнозируемая среднегодовая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численность воспитанников, учащихся в 2025 году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69">
            <a:extLst>
              <a:ext uri="{FF2B5EF4-FFF2-40B4-BE49-F238E27FC236}">
                <a16:creationId xmlns="" xmlns:a16="http://schemas.microsoft.com/office/drawing/2014/main" id="{30DBB318-520C-714D-AC0F-DF7DAD068A42}"/>
              </a:ext>
            </a:extLst>
          </p:cNvPr>
          <p:cNvGrpSpPr/>
          <p:nvPr/>
        </p:nvGrpSpPr>
        <p:grpSpPr>
          <a:xfrm>
            <a:off x="467544" y="1612034"/>
            <a:ext cx="8144123" cy="3663082"/>
            <a:chOff x="1179140" y="1464435"/>
            <a:chExt cx="4841014" cy="2194603"/>
          </a:xfrm>
        </p:grpSpPr>
        <p:cxnSp>
          <p:nvCxnSpPr>
            <p:cNvPr id="11" name="直接连接符 23">
              <a:extLst>
                <a:ext uri="{FF2B5EF4-FFF2-40B4-BE49-F238E27FC236}">
                  <a16:creationId xmlns="" xmlns:a16="http://schemas.microsoft.com/office/drawing/2014/main" id="{FB7D3D3F-3F9B-264D-9B4F-82D7E3A7E2C5}"/>
                </a:ext>
              </a:extLst>
            </p:cNvPr>
            <p:cNvCxnSpPr/>
            <p:nvPr/>
          </p:nvCxnSpPr>
          <p:spPr>
            <a:xfrm>
              <a:off x="1969934" y="1780126"/>
              <a:ext cx="1596373" cy="159758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25">
              <a:extLst>
                <a:ext uri="{FF2B5EF4-FFF2-40B4-BE49-F238E27FC236}">
                  <a16:creationId xmlns="" xmlns:a16="http://schemas.microsoft.com/office/drawing/2014/main" id="{3DD56196-B056-2B4C-B164-511A1D18032B}"/>
                </a:ext>
              </a:extLst>
            </p:cNvPr>
            <p:cNvCxnSpPr/>
            <p:nvPr/>
          </p:nvCxnSpPr>
          <p:spPr>
            <a:xfrm flipH="1">
              <a:off x="1179140" y="1780128"/>
              <a:ext cx="798188" cy="79879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27">
              <a:extLst>
                <a:ext uri="{FF2B5EF4-FFF2-40B4-BE49-F238E27FC236}">
                  <a16:creationId xmlns="" xmlns:a16="http://schemas.microsoft.com/office/drawing/2014/main" id="{9C7281C3-580B-3F41-9A68-4420CFEBB33C}"/>
                </a:ext>
              </a:extLst>
            </p:cNvPr>
            <p:cNvCxnSpPr/>
            <p:nvPr/>
          </p:nvCxnSpPr>
          <p:spPr>
            <a:xfrm flipH="1">
              <a:off x="3556882" y="1780126"/>
              <a:ext cx="1596373" cy="159758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28">
              <a:extLst>
                <a:ext uri="{FF2B5EF4-FFF2-40B4-BE49-F238E27FC236}">
                  <a16:creationId xmlns="" xmlns:a16="http://schemas.microsoft.com/office/drawing/2014/main" id="{2B4A6935-D2DA-7F4C-8376-EB38C7B97A8F}"/>
                </a:ext>
              </a:extLst>
            </p:cNvPr>
            <p:cNvCxnSpPr/>
            <p:nvPr/>
          </p:nvCxnSpPr>
          <p:spPr>
            <a:xfrm>
              <a:off x="5143071" y="1780126"/>
              <a:ext cx="877083" cy="855469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组合 30">
              <a:extLst>
                <a:ext uri="{FF2B5EF4-FFF2-40B4-BE49-F238E27FC236}">
                  <a16:creationId xmlns="" xmlns:a16="http://schemas.microsoft.com/office/drawing/2014/main" id="{624B7D5D-807A-D44E-B9B7-67C2DF1944D3}"/>
                </a:ext>
              </a:extLst>
            </p:cNvPr>
            <p:cNvGrpSpPr/>
            <p:nvPr/>
          </p:nvGrpSpPr>
          <p:grpSpPr>
            <a:xfrm>
              <a:off x="1191603" y="2074862"/>
              <a:ext cx="1582977" cy="1584176"/>
              <a:chOff x="1369994" y="2067694"/>
              <a:chExt cx="1584176" cy="1584176"/>
            </a:xfrm>
            <a:solidFill>
              <a:srgbClr val="2B83E5"/>
            </a:solidFill>
          </p:grpSpPr>
          <p:sp>
            <p:nvSpPr>
              <p:cNvPr id="21" name="菱形 31">
                <a:extLst>
                  <a:ext uri="{FF2B5EF4-FFF2-40B4-BE49-F238E27FC236}">
                    <a16:creationId xmlns="" xmlns:a16="http://schemas.microsoft.com/office/drawing/2014/main" id="{26075C82-54DB-8C46-9365-8C80A6C91DC0}"/>
                  </a:ext>
                </a:extLst>
              </p:cNvPr>
              <p:cNvSpPr/>
              <p:nvPr/>
            </p:nvSpPr>
            <p:spPr>
              <a:xfrm>
                <a:off x="1369994" y="2067694"/>
                <a:ext cx="1584176" cy="1584176"/>
              </a:xfrm>
              <a:prstGeom prst="diamond">
                <a:avLst/>
              </a:prstGeom>
              <a:solidFill>
                <a:srgbClr val="9FFFCA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82528E8F-3D83-D448-90F4-C9940FC6FBDD}"/>
                  </a:ext>
                </a:extLst>
              </p:cNvPr>
              <p:cNvSpPr txBox="1"/>
              <p:nvPr/>
            </p:nvSpPr>
            <p:spPr>
              <a:xfrm flipH="1">
                <a:off x="1614533" y="2545837"/>
                <a:ext cx="1156122" cy="709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altLang="zh-CN" sz="20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Дошкольное</a:t>
                </a:r>
              </a:p>
              <a:p>
                <a:pPr algn="ctr"/>
                <a:r>
                  <a:rPr lang="ru-RU" altLang="zh-CN" sz="20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 образование</a:t>
                </a:r>
              </a:p>
              <a:p>
                <a:endParaRPr lang="ru-RU" altLang="zh-CN" sz="11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altLang="zh-CN" sz="20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3042 чел.</a:t>
                </a:r>
                <a:endPara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菱形 37">
              <a:extLst>
                <a:ext uri="{FF2B5EF4-FFF2-40B4-BE49-F238E27FC236}">
                  <a16:creationId xmlns="" xmlns:a16="http://schemas.microsoft.com/office/drawing/2014/main" id="{50CFA57B-E35D-944B-A2A3-0619BCFEFFB8}"/>
                </a:ext>
              </a:extLst>
            </p:cNvPr>
            <p:cNvSpPr/>
            <p:nvPr/>
          </p:nvSpPr>
          <p:spPr>
            <a:xfrm>
              <a:off x="4376047" y="2074862"/>
              <a:ext cx="1582977" cy="1584176"/>
            </a:xfrm>
            <a:prstGeom prst="diamond">
              <a:avLst/>
            </a:prstGeom>
            <a:solidFill>
              <a:srgbClr val="6BB5A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9" name="菱形 40">
              <a:extLst>
                <a:ext uri="{FF2B5EF4-FFF2-40B4-BE49-F238E27FC236}">
                  <a16:creationId xmlns="" xmlns:a16="http://schemas.microsoft.com/office/drawing/2014/main" id="{2A90DAE5-4010-BB40-BF80-00FC271E63CC}"/>
                </a:ext>
              </a:extLst>
            </p:cNvPr>
            <p:cNvSpPr/>
            <p:nvPr/>
          </p:nvSpPr>
          <p:spPr>
            <a:xfrm>
              <a:off x="2784841" y="1464435"/>
              <a:ext cx="1582977" cy="1584176"/>
            </a:xfrm>
            <a:prstGeom prst="diamond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2528E8F-3D83-D448-90F4-C9940FC6FBDD}"/>
              </a:ext>
            </a:extLst>
          </p:cNvPr>
          <p:cNvSpPr txBox="1"/>
          <p:nvPr/>
        </p:nvSpPr>
        <p:spPr>
          <a:xfrm flipH="1">
            <a:off x="3681794" y="2170774"/>
            <a:ext cx="1673984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Общее</a:t>
            </a:r>
          </a:p>
          <a:p>
            <a:r>
              <a:rPr lang="ru-RU" altLang="zh-CN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образование</a:t>
            </a:r>
          </a:p>
          <a:p>
            <a:endParaRPr lang="ru-RU" altLang="zh-CN" sz="11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r>
              <a:rPr lang="ru-RU" altLang="zh-CN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    6914 чел.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2528E8F-3D83-D448-90F4-C9940FC6FBDD}"/>
              </a:ext>
            </a:extLst>
          </p:cNvPr>
          <p:cNvSpPr txBox="1"/>
          <p:nvPr/>
        </p:nvSpPr>
        <p:spPr>
          <a:xfrm flipH="1">
            <a:off x="6156176" y="3501008"/>
            <a:ext cx="2120965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Дополнительное</a:t>
            </a:r>
          </a:p>
          <a:p>
            <a:pPr algn="ctr"/>
            <a:r>
              <a:rPr lang="ru-RU" altLang="zh-CN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образование</a:t>
            </a:r>
          </a:p>
          <a:p>
            <a:endParaRPr lang="ru-RU" altLang="zh-CN" sz="11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ru-RU" altLang="zh-CN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 4974 чел.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7334" y="4723411"/>
            <a:ext cx="2483653" cy="1862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63" b="8977"/>
          <a:stretch/>
        </p:blipFill>
        <p:spPr>
          <a:xfrm>
            <a:off x="6417477" y="5144448"/>
            <a:ext cx="1559621" cy="1737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73" b="14506"/>
          <a:stretch/>
        </p:blipFill>
        <p:spPr>
          <a:xfrm>
            <a:off x="1011579" y="5170743"/>
            <a:ext cx="1970936" cy="1685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№29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" name="Рисунок 5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6923112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Укрепление материально-технической базы учреждений образования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16178" y="1472939"/>
            <a:ext cx="7362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ремонты учреждений образования за счет местного бюджета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176"/>
          <p:cNvSpPr txBox="1">
            <a:spLocks noChangeArrowheads="1"/>
          </p:cNvSpPr>
          <p:nvPr/>
        </p:nvSpPr>
        <p:spPr bwMode="auto">
          <a:xfrm>
            <a:off x="7812360" y="1101236"/>
            <a:ext cx="14004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3776" y="4873677"/>
            <a:ext cx="1491630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7152" y="4841776"/>
            <a:ext cx="151216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988" y="4947332"/>
            <a:ext cx="2508865" cy="1881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6550" y="5019381"/>
            <a:ext cx="2898739" cy="1838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2360" y="1461607"/>
            <a:ext cx="1246905" cy="2214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05"/>
          <a:stretch/>
        </p:blipFill>
        <p:spPr>
          <a:xfrm>
            <a:off x="-31700" y="2204864"/>
            <a:ext cx="1132462" cy="1911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3" name="Схема 62"/>
          <p:cNvGraphicFramePr/>
          <p:nvPr>
            <p:extLst>
              <p:ext uri="{D42A27DB-BD31-4B8C-83A1-F6EECF244321}">
                <p14:modId xmlns:p14="http://schemas.microsoft.com/office/powerpoint/2010/main" xmlns="" val="1458456455"/>
              </p:ext>
            </p:extLst>
          </p:nvPr>
        </p:nvGraphicFramePr>
        <p:xfrm>
          <a:off x="727248" y="2425311"/>
          <a:ext cx="7738211" cy="2838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№30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8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22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6" name="Заголовок 1"/>
          <p:cNvSpPr>
            <a:spLocks noGrp="1"/>
          </p:cNvSpPr>
          <p:nvPr>
            <p:ph type="title"/>
          </p:nvPr>
        </p:nvSpPr>
        <p:spPr>
          <a:xfrm>
            <a:off x="1474393" y="-92654"/>
            <a:ext cx="6923112" cy="1143000"/>
          </a:xfrm>
        </p:spPr>
        <p:txBody>
          <a:bodyPr>
            <a:norm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МП «Развитие культуры»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Rectangle 61"/>
          <p:cNvSpPr>
            <a:spLocks noChangeArrowheads="1"/>
          </p:cNvSpPr>
          <p:nvPr/>
        </p:nvSpPr>
        <p:spPr bwMode="gray">
          <a:xfrm>
            <a:off x="3623103" y="1800994"/>
            <a:ext cx="18882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ru-RU" sz="1600" b="1" i="0" dirty="0" smtClean="0">
                <a:solidFill>
                  <a:schemeClr val="bg2">
                    <a:lumMod val="10000"/>
                  </a:schemeClr>
                </a:solidFill>
                <a:cs typeface="Arial" charset="0"/>
              </a:rPr>
              <a:t>Вставьте заголовок</a:t>
            </a:r>
            <a:endParaRPr lang="en-US" sz="1600" b="1" i="0" dirty="0">
              <a:solidFill>
                <a:schemeClr val="bg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40" name="AutoShape 43"/>
          <p:cNvSpPr>
            <a:spLocks noChangeArrowheads="1"/>
          </p:cNvSpPr>
          <p:nvPr/>
        </p:nvSpPr>
        <p:spPr bwMode="gray">
          <a:xfrm>
            <a:off x="1392042" y="2728914"/>
            <a:ext cx="5196182" cy="5821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6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искуство, народное творчество и</a:t>
            </a:r>
          </a:p>
          <a:p>
            <a:pPr lvl="0">
              <a:defRPr/>
            </a:pPr>
            <a:r>
              <a:rPr lang="ru-RU" sz="16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культурно-досуговая деятельность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1" name="AutoShape 44"/>
          <p:cNvSpPr>
            <a:spLocks noChangeArrowheads="1"/>
          </p:cNvSpPr>
          <p:nvPr/>
        </p:nvSpPr>
        <p:spPr bwMode="gray">
          <a:xfrm>
            <a:off x="1417289" y="2203782"/>
            <a:ext cx="5196182" cy="38727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600" b="1" noProof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Музейная деятельность</a:t>
            </a:r>
            <a:endParaRPr lang="zh-CN" altLang="en-US" sz="2000" b="1" kern="0" dirty="0">
              <a:solidFill>
                <a:schemeClr val="bg2">
                  <a:lumMod val="10000"/>
                </a:schemeClr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2" name="AutoShape 45"/>
          <p:cNvSpPr>
            <a:spLocks noChangeArrowheads="1"/>
          </p:cNvSpPr>
          <p:nvPr/>
        </p:nvSpPr>
        <p:spPr bwMode="gray">
          <a:xfrm>
            <a:off x="1392042" y="1706597"/>
            <a:ext cx="5196182" cy="39696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600" b="1" noProof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Библиотечное обслуживание и популяризация </a:t>
            </a: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чтения</a:t>
            </a:r>
            <a:endParaRPr lang="zh-CN" altLang="en-US" sz="16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46" name="AutoShape 47"/>
          <p:cNvSpPr>
            <a:spLocks noChangeArrowheads="1"/>
          </p:cNvSpPr>
          <p:nvPr/>
        </p:nvSpPr>
        <p:spPr bwMode="gray">
          <a:xfrm>
            <a:off x="499873" y="2104991"/>
            <a:ext cx="973396" cy="380740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10,9</a:t>
            </a:r>
          </a:p>
        </p:txBody>
      </p:sp>
      <p:sp>
        <p:nvSpPr>
          <p:cNvPr id="48" name="AutoShape 52"/>
          <p:cNvSpPr>
            <a:spLocks noChangeArrowheads="1"/>
          </p:cNvSpPr>
          <p:nvPr/>
        </p:nvSpPr>
        <p:spPr bwMode="gray">
          <a:xfrm>
            <a:off x="488331" y="2629875"/>
            <a:ext cx="974597" cy="37966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155,9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AutoShape 52"/>
          <p:cNvSpPr>
            <a:spLocks noChangeArrowheads="1"/>
          </p:cNvSpPr>
          <p:nvPr/>
        </p:nvSpPr>
        <p:spPr bwMode="gray">
          <a:xfrm>
            <a:off x="467544" y="1484784"/>
            <a:ext cx="962309" cy="396061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29,9</a:t>
            </a:r>
          </a:p>
        </p:txBody>
      </p:sp>
      <p:sp>
        <p:nvSpPr>
          <p:cNvPr id="50" name="AutoShape 45"/>
          <p:cNvSpPr>
            <a:spLocks noChangeArrowheads="1"/>
          </p:cNvSpPr>
          <p:nvPr/>
        </p:nvSpPr>
        <p:spPr bwMode="gray">
          <a:xfrm>
            <a:off x="1390549" y="3508977"/>
            <a:ext cx="5222922" cy="3419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муниципальной программы</a:t>
            </a:r>
            <a:endParaRPr lang="zh-CN" altLang="en-US" sz="1600" b="1" noProof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gray">
          <a:xfrm>
            <a:off x="461463" y="3346301"/>
            <a:ext cx="997603" cy="417584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105,6</a:t>
            </a:r>
          </a:p>
        </p:txBody>
      </p:sp>
      <p:sp>
        <p:nvSpPr>
          <p:cNvPr id="53" name="AutoShape 45"/>
          <p:cNvSpPr>
            <a:spLocks noChangeArrowheads="1"/>
          </p:cNvSpPr>
          <p:nvPr/>
        </p:nvSpPr>
        <p:spPr bwMode="gray">
          <a:xfrm>
            <a:off x="1385106" y="4019877"/>
            <a:ext cx="5228365" cy="4205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Сохранение объектов культурного наследия</a:t>
            </a:r>
          </a:p>
        </p:txBody>
      </p:sp>
      <p:sp>
        <p:nvSpPr>
          <p:cNvPr id="54" name="AutoShape 52"/>
          <p:cNvSpPr>
            <a:spLocks noChangeArrowheads="1"/>
          </p:cNvSpPr>
          <p:nvPr/>
        </p:nvSpPr>
        <p:spPr bwMode="gray">
          <a:xfrm>
            <a:off x="495122" y="3868573"/>
            <a:ext cx="982898" cy="445586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2,0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307359" y="1237857"/>
            <a:ext cx="5825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336574" y="4459318"/>
            <a:ext cx="2928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проекты</a:t>
            </a:r>
            <a:endParaRPr lang="en-US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AutoShape 45"/>
          <p:cNvSpPr>
            <a:spLocks noChangeArrowheads="1"/>
          </p:cNvSpPr>
          <p:nvPr/>
        </p:nvSpPr>
        <p:spPr bwMode="gray">
          <a:xfrm>
            <a:off x="1096776" y="4866387"/>
            <a:ext cx="7288378" cy="120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7999">
                <a:schemeClr val="accent1">
                  <a:lumMod val="40000"/>
                  <a:lumOff val="60000"/>
                </a:schemeClr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chemeClr val="accent1">
                  <a:lumMod val="40000"/>
                  <a:lumOff val="60000"/>
                </a:schemeClr>
              </a:gs>
              <a:gs pos="82001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600" b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модернизация </a:t>
            </a:r>
          </a:p>
          <a:p>
            <a:pPr>
              <a:defRPr/>
            </a:pPr>
            <a:r>
              <a:rPr lang="ru-RU" sz="1600" b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культуры</a:t>
            </a:r>
            <a:endParaRPr lang="zh-CN" altLang="en-US" sz="1600" b="1" noProof="1" smtClean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9" name="AutoShape 44"/>
          <p:cNvSpPr>
            <a:spLocks noChangeArrowheads="1"/>
          </p:cNvSpPr>
          <p:nvPr/>
        </p:nvSpPr>
        <p:spPr bwMode="gray">
          <a:xfrm>
            <a:off x="2450114" y="6214402"/>
            <a:ext cx="5938309" cy="5610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субсидии на развитие общественной </a:t>
            </a:r>
          </a:p>
          <a:p>
            <a:pPr lvl="0"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  <a:endParaRPr lang="zh-CN" altLang="en-US" sz="1600" b="1" noProof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793010" y="642866"/>
            <a:ext cx="25439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319,9 </a:t>
            </a:r>
          </a:p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местного бюджета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945420" y="635494"/>
            <a:ext cx="311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26,2% к 2024 году</a:t>
            </a:r>
          </a:p>
        </p:txBody>
      </p:sp>
      <p:sp>
        <p:nvSpPr>
          <p:cNvPr id="63" name="Text Box 176"/>
          <p:cNvSpPr txBox="1">
            <a:spLocks noChangeArrowheads="1"/>
          </p:cNvSpPr>
          <p:nvPr/>
        </p:nvSpPr>
        <p:spPr bwMode="auto">
          <a:xfrm>
            <a:off x="7339816" y="1211652"/>
            <a:ext cx="13744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AutoShape 52"/>
          <p:cNvSpPr>
            <a:spLocks noChangeArrowheads="1"/>
          </p:cNvSpPr>
          <p:nvPr/>
        </p:nvSpPr>
        <p:spPr bwMode="gray">
          <a:xfrm>
            <a:off x="417038" y="4696885"/>
            <a:ext cx="968068" cy="379660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7999">
                <a:schemeClr val="accent1">
                  <a:lumMod val="40000"/>
                  <a:lumOff val="60000"/>
                </a:schemeClr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chemeClr val="accent1">
                  <a:lumMod val="40000"/>
                  <a:lumOff val="60000"/>
                </a:schemeClr>
              </a:gs>
              <a:gs pos="82001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15,5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AutoShape 47"/>
          <p:cNvSpPr>
            <a:spLocks noChangeArrowheads="1"/>
          </p:cNvSpPr>
          <p:nvPr/>
        </p:nvSpPr>
        <p:spPr bwMode="gray">
          <a:xfrm>
            <a:off x="1557954" y="6133505"/>
            <a:ext cx="973396" cy="389329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</a:p>
        </p:txBody>
      </p:sp>
      <p:grpSp>
        <p:nvGrpSpPr>
          <p:cNvPr id="67" name="Group 9"/>
          <p:cNvGrpSpPr>
            <a:grpSpLocks/>
          </p:cNvGrpSpPr>
          <p:nvPr/>
        </p:nvGrpSpPr>
        <p:grpSpPr bwMode="gray">
          <a:xfrm rot="16000358">
            <a:off x="5373403" y="681238"/>
            <a:ext cx="348208" cy="514897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69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3" name="Рисунок 7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3561" y="1579112"/>
            <a:ext cx="1883505" cy="11754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1891" y="2618019"/>
            <a:ext cx="1959228" cy="11902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41891" y="3698204"/>
            <a:ext cx="1973969" cy="115823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0" name="Стрелка вправо 79"/>
          <p:cNvSpPr/>
          <p:nvPr/>
        </p:nvSpPr>
        <p:spPr>
          <a:xfrm>
            <a:off x="3711256" y="5425259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TextBox 80"/>
          <p:cNvSpPr txBox="1"/>
          <p:nvPr/>
        </p:nvSpPr>
        <p:spPr>
          <a:xfrm>
            <a:off x="3977508" y="5332514"/>
            <a:ext cx="1242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том числе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67671" y="4810140"/>
            <a:ext cx="3229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4,8 - Инженерная инфраструктура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148595" y="5047348"/>
            <a:ext cx="3093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5,0 - Ремонты помещений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167671" y="5274470"/>
            <a:ext cx="3093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4,5 - АПС и СОУЭ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160430" y="5485223"/>
            <a:ext cx="3362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1,2 - Приобретение аппаратуры, костюмов, концертной обуви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№31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6923112" cy="1143000"/>
          </a:xfrm>
        </p:spPr>
        <p:txBody>
          <a:bodyPr>
            <a:no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МП «Стимулирование экономической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активности малого и среднего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предпринимательства»</a:t>
            </a:r>
            <a:endParaRPr lang="ru-RU" sz="30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№23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693593" y="163043"/>
            <a:ext cx="6923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МП «Стимулирование экономической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активности малого и среднего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предпринимательства»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76"/>
          <p:cNvSpPr txBox="1">
            <a:spLocks noChangeArrowheads="1"/>
          </p:cNvSpPr>
          <p:nvPr/>
        </p:nvSpPr>
        <p:spPr bwMode="auto">
          <a:xfrm>
            <a:off x="1620889" y="1279982"/>
            <a:ext cx="7282249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4,2       7,2% к 2024 году</a:t>
            </a:r>
          </a:p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за счет местного бюджета</a:t>
            </a:r>
          </a:p>
          <a:p>
            <a:pPr algn="ctr"/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45"/>
          <p:cNvSpPr>
            <a:spLocks noChangeArrowheads="1"/>
          </p:cNvSpPr>
          <p:nvPr/>
        </p:nvSpPr>
        <p:spPr bwMode="gray">
          <a:xfrm>
            <a:off x="1483393" y="2556365"/>
            <a:ext cx="5564890" cy="47430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ru-RU" sz="16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43"/>
          <p:cNvSpPr>
            <a:spLocks noChangeArrowheads="1"/>
          </p:cNvSpPr>
          <p:nvPr/>
        </p:nvSpPr>
        <p:spPr bwMode="gray">
          <a:xfrm>
            <a:off x="1488925" y="3980186"/>
            <a:ext cx="5531347" cy="38968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400" b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молодежного предпринимательства</a:t>
            </a:r>
            <a:endParaRPr lang="ru-RU" sz="1400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52"/>
          <p:cNvSpPr>
            <a:spLocks noChangeArrowheads="1"/>
          </p:cNvSpPr>
          <p:nvPr/>
        </p:nvSpPr>
        <p:spPr bwMode="gray">
          <a:xfrm>
            <a:off x="546661" y="3807793"/>
            <a:ext cx="1003190" cy="368491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4"/>
          <p:cNvSpPr>
            <a:spLocks noChangeArrowheads="1"/>
          </p:cNvSpPr>
          <p:nvPr/>
        </p:nvSpPr>
        <p:spPr bwMode="gray">
          <a:xfrm>
            <a:off x="1467435" y="3225416"/>
            <a:ext cx="5552837" cy="49276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консультационной и информационной поддержкой </a:t>
            </a:r>
          </a:p>
          <a:p>
            <a:pPr fontAlgn="b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начинающих предпринимателей, субъектов МСП</a:t>
            </a:r>
            <a:endParaRPr lang="ru-RU" sz="14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47"/>
          <p:cNvSpPr>
            <a:spLocks noChangeArrowheads="1"/>
          </p:cNvSpPr>
          <p:nvPr/>
        </p:nvSpPr>
        <p:spPr bwMode="gray">
          <a:xfrm>
            <a:off x="534358" y="3135806"/>
            <a:ext cx="997840" cy="368491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endParaRPr lang="ru-RU" b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45"/>
          <p:cNvSpPr>
            <a:spLocks noChangeArrowheads="1"/>
          </p:cNvSpPr>
          <p:nvPr/>
        </p:nvSpPr>
        <p:spPr bwMode="gray">
          <a:xfrm>
            <a:off x="1474153" y="4625044"/>
            <a:ext cx="5553826" cy="3419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МСП в области ремесленной деятельности</a:t>
            </a:r>
            <a:endParaRPr lang="ru-RU" sz="14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44"/>
          <p:cNvSpPr>
            <a:spLocks noChangeArrowheads="1"/>
          </p:cNvSpPr>
          <p:nvPr/>
        </p:nvSpPr>
        <p:spPr bwMode="gray">
          <a:xfrm>
            <a:off x="1466446" y="5170414"/>
            <a:ext cx="5564890" cy="34723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indent="-285750">
              <a:defRPr/>
            </a:pPr>
            <a:r>
              <a:rPr lang="ru-RU" sz="1400" b="1" noProof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социального предпринимательства</a:t>
            </a:r>
            <a:endParaRPr lang="en-US" sz="14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47"/>
          <p:cNvSpPr>
            <a:spLocks noChangeArrowheads="1"/>
          </p:cNvSpPr>
          <p:nvPr/>
        </p:nvSpPr>
        <p:spPr bwMode="gray">
          <a:xfrm>
            <a:off x="548434" y="4991195"/>
            <a:ext cx="984648" cy="384029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56"/>
          <p:cNvGrpSpPr>
            <a:grpSpLocks/>
          </p:cNvGrpSpPr>
          <p:nvPr/>
        </p:nvGrpSpPr>
        <p:grpSpPr bwMode="auto">
          <a:xfrm>
            <a:off x="558399" y="4471583"/>
            <a:ext cx="949758" cy="349767"/>
            <a:chOff x="720" y="1392"/>
            <a:chExt cx="4058" cy="480"/>
          </a:xfrm>
          <a:solidFill>
            <a:srgbClr val="EBA00B"/>
          </a:solidFill>
        </p:grpSpPr>
        <p:grpSp>
          <p:nvGrpSpPr>
            <p:cNvPr id="29" name="Group 5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31" name="AutoShape 5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17360C"/>
                  </a:gs>
                  <a:gs pos="39999">
                    <a:srgbClr val="C8EEC9"/>
                  </a:gs>
                  <a:gs pos="70000">
                    <a:srgbClr val="C8E3C3"/>
                  </a:gs>
                  <a:gs pos="100000">
                    <a:srgbClr val="305D17"/>
                  </a:gs>
                </a:gsLst>
                <a:lin ang="5400000" scaled="0"/>
              </a:gra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algn="ctr">
                  <a:defRPr/>
                </a:pPr>
                <a:endParaRPr lang="ru-RU" b="1" noProof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6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17360C"/>
                  </a:gs>
                  <a:gs pos="39999">
                    <a:srgbClr val="C8EEC9"/>
                  </a:gs>
                  <a:gs pos="70000">
                    <a:srgbClr val="C8E3C3"/>
                  </a:gs>
                  <a:gs pos="100000">
                    <a:srgbClr val="305D17"/>
                  </a:gs>
                </a:gsLst>
                <a:lin ang="5400000" scaled="0"/>
              </a:gra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algn="ctr">
                  <a:defRPr/>
                </a:pPr>
                <a:endParaRPr lang="ru-RU" b="1" noProof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AutoShape 5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>
              <a:gsLst>
                <a:gs pos="0">
                  <a:srgbClr val="17360C"/>
                </a:gs>
                <a:gs pos="39999">
                  <a:srgbClr val="C8EEC9"/>
                </a:gs>
                <a:gs pos="70000">
                  <a:srgbClr val="C8E3C3"/>
                </a:gs>
                <a:gs pos="100000">
                  <a:srgbClr val="305D17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ctr">
                <a:defRPr/>
              </a:pPr>
              <a:endParaRPr lang="ru-RU" b="1" noProof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AutoShape 43"/>
          <p:cNvSpPr>
            <a:spLocks noChangeArrowheads="1"/>
          </p:cNvSpPr>
          <p:nvPr/>
        </p:nvSpPr>
        <p:spPr bwMode="gray">
          <a:xfrm>
            <a:off x="1488925" y="5709678"/>
            <a:ext cx="5553826" cy="46520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самозанятых граждан, применяющих специальный </a:t>
            </a:r>
          </a:p>
          <a:p>
            <a:pPr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налоговый режим «Налог на профессиональный доход»</a:t>
            </a:r>
            <a:endParaRPr lang="ru-RU" sz="14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utoShape 52"/>
          <p:cNvSpPr>
            <a:spLocks noChangeArrowheads="1"/>
          </p:cNvSpPr>
          <p:nvPr/>
        </p:nvSpPr>
        <p:spPr bwMode="gray">
          <a:xfrm>
            <a:off x="580535" y="5551970"/>
            <a:ext cx="1001953" cy="368491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69199" y="2522197"/>
            <a:ext cx="5682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доступе к финансовым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материальным (имущественным) ресурсам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МСП,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самозанятых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7021" y="3116994"/>
            <a:ext cx="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0,6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95975" y="3807911"/>
            <a:ext cx="571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7804" y="4428412"/>
            <a:ext cx="83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0,07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47725" y="5536160"/>
            <a:ext cx="642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0,01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2091" y="4982286"/>
            <a:ext cx="642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9"/>
          <p:cNvGrpSpPr>
            <a:grpSpLocks/>
          </p:cNvGrpSpPr>
          <p:nvPr/>
        </p:nvGrpSpPr>
        <p:grpSpPr bwMode="gray">
          <a:xfrm rot="3618287">
            <a:off x="4359752" y="1281945"/>
            <a:ext cx="348208" cy="514897"/>
            <a:chOff x="927" y="1024"/>
            <a:chExt cx="3094" cy="2747"/>
          </a:xfrm>
          <a:solidFill>
            <a:srgbClr val="B22DB5"/>
          </a:solidFill>
        </p:grpSpPr>
        <p:sp>
          <p:nvSpPr>
            <p:cNvPr id="49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solidFill>
                <a:srgbClr val="00B050"/>
              </a:solidFill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0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1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53" name="AutoShape 47"/>
          <p:cNvSpPr>
            <a:spLocks noChangeArrowheads="1"/>
          </p:cNvSpPr>
          <p:nvPr/>
        </p:nvSpPr>
        <p:spPr bwMode="gray">
          <a:xfrm>
            <a:off x="530471" y="2448853"/>
            <a:ext cx="988223" cy="368491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3906" y="2421585"/>
            <a:ext cx="699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3,6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176"/>
          <p:cNvSpPr txBox="1">
            <a:spLocks noChangeArrowheads="1"/>
          </p:cNvSpPr>
          <p:nvPr/>
        </p:nvSpPr>
        <p:spPr bwMode="auto">
          <a:xfrm>
            <a:off x="8086222" y="1264674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7728" y="6022350"/>
            <a:ext cx="4320480" cy="99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2" name="Прямоугольник 61"/>
          <p:cNvSpPr/>
          <p:nvPr/>
        </p:nvSpPr>
        <p:spPr>
          <a:xfrm>
            <a:off x="289613" y="1948436"/>
            <a:ext cx="58254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sz="2200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4339" y="2503404"/>
            <a:ext cx="1652244" cy="1459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1571" y="4166838"/>
            <a:ext cx="2077590" cy="1386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Прямоугольник 39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№32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935088" y="-243408"/>
            <a:ext cx="8208912" cy="1143000"/>
          </a:xfrm>
        </p:spPr>
        <p:txBody>
          <a:bodyPr>
            <a:norm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МП «Физическая культура и спорт»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AutoShape 44"/>
          <p:cNvSpPr>
            <a:spLocks noChangeArrowheads="1"/>
          </p:cNvSpPr>
          <p:nvPr/>
        </p:nvSpPr>
        <p:spPr bwMode="gray">
          <a:xfrm>
            <a:off x="1456882" y="2584930"/>
            <a:ext cx="5520562" cy="53657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муниципальной программы</a:t>
            </a:r>
          </a:p>
        </p:txBody>
      </p:sp>
      <p:sp>
        <p:nvSpPr>
          <p:cNvPr id="32" name="AutoShape 45"/>
          <p:cNvSpPr>
            <a:spLocks noChangeArrowheads="1"/>
          </p:cNvSpPr>
          <p:nvPr/>
        </p:nvSpPr>
        <p:spPr bwMode="gray">
          <a:xfrm>
            <a:off x="1452563" y="1777998"/>
            <a:ext cx="7007869" cy="56807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физкультурных и спортивно-массовых мероприятий, </a:t>
            </a:r>
          </a:p>
          <a:p>
            <a:pPr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физкультурно-спортивной работы с населением</a:t>
            </a:r>
            <a:endParaRPr lang="ru-RU" sz="14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AutoShape 47"/>
          <p:cNvSpPr>
            <a:spLocks noChangeArrowheads="1"/>
          </p:cNvSpPr>
          <p:nvPr/>
        </p:nvSpPr>
        <p:spPr bwMode="gray">
          <a:xfrm>
            <a:off x="426665" y="2347862"/>
            <a:ext cx="1136063" cy="46355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0,03</a:t>
            </a:r>
          </a:p>
        </p:txBody>
      </p:sp>
      <p:sp>
        <p:nvSpPr>
          <p:cNvPr id="34" name="AutoShape 52"/>
          <p:cNvSpPr>
            <a:spLocks noChangeArrowheads="1"/>
          </p:cNvSpPr>
          <p:nvPr/>
        </p:nvSpPr>
        <p:spPr bwMode="gray">
          <a:xfrm>
            <a:off x="426665" y="1612656"/>
            <a:ext cx="1137465" cy="46355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52,42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utoShape 45"/>
          <p:cNvSpPr>
            <a:spLocks noChangeArrowheads="1"/>
          </p:cNvSpPr>
          <p:nvPr/>
        </p:nvSpPr>
        <p:spPr bwMode="gray">
          <a:xfrm>
            <a:off x="1184847" y="4377633"/>
            <a:ext cx="7347593" cy="716084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Укрепление материально</a:t>
            </a:r>
          </a:p>
          <a:p>
            <a:pPr fontAlgn="b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-технической базы</a:t>
            </a:r>
          </a:p>
        </p:txBody>
      </p:sp>
      <p:sp>
        <p:nvSpPr>
          <p:cNvPr id="42" name="AutoShape 52"/>
          <p:cNvSpPr>
            <a:spLocks noChangeArrowheads="1"/>
          </p:cNvSpPr>
          <p:nvPr/>
        </p:nvSpPr>
        <p:spPr bwMode="gray">
          <a:xfrm>
            <a:off x="426665" y="4065483"/>
            <a:ext cx="1092516" cy="450244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730404" y="536598"/>
            <a:ext cx="23650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56,8</a:t>
            </a:r>
          </a:p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местного бюджета</a:t>
            </a:r>
          </a:p>
          <a:p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56026" y="627243"/>
            <a:ext cx="311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31,9% к 2024 году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979263" y="1202123"/>
            <a:ext cx="5825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176"/>
          <p:cNvSpPr txBox="1">
            <a:spLocks noChangeArrowheads="1"/>
          </p:cNvSpPr>
          <p:nvPr/>
        </p:nvSpPr>
        <p:spPr bwMode="auto">
          <a:xfrm>
            <a:off x="7686137" y="957468"/>
            <a:ext cx="13744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261549" y="3960455"/>
            <a:ext cx="2928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проекты</a:t>
            </a:r>
            <a:endParaRPr lang="en-US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AutoShape 45"/>
          <p:cNvSpPr>
            <a:spLocks noChangeArrowheads="1"/>
          </p:cNvSpPr>
          <p:nvPr/>
        </p:nvSpPr>
        <p:spPr bwMode="gray">
          <a:xfrm>
            <a:off x="2051720" y="6119880"/>
            <a:ext cx="5753020" cy="66309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в рамках поддержки развития общественной</a:t>
            </a:r>
          </a:p>
          <a:p>
            <a:pPr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инфраструктуры муниципального значения</a:t>
            </a:r>
            <a:endParaRPr lang="ru-RU" sz="14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AutoShape 52"/>
          <p:cNvSpPr>
            <a:spLocks noChangeArrowheads="1"/>
          </p:cNvSpPr>
          <p:nvPr/>
        </p:nvSpPr>
        <p:spPr bwMode="gray">
          <a:xfrm>
            <a:off x="1236698" y="5822201"/>
            <a:ext cx="1078421" cy="436151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0,05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9"/>
          <p:cNvGrpSpPr>
            <a:grpSpLocks/>
          </p:cNvGrpSpPr>
          <p:nvPr/>
        </p:nvGrpSpPr>
        <p:grpSpPr bwMode="gray">
          <a:xfrm rot="16000358">
            <a:off x="5271151" y="599846"/>
            <a:ext cx="348208" cy="514897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56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9" name="Рисунок 5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936" y="2931897"/>
            <a:ext cx="1265410" cy="11205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4058" y="3207315"/>
            <a:ext cx="2164886" cy="8451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53302" y="3232267"/>
            <a:ext cx="2088232" cy="8689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57761" y="2584990"/>
            <a:ext cx="1563501" cy="17009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3" name="Стрелка вправо 62"/>
          <p:cNvSpPr/>
          <p:nvPr/>
        </p:nvSpPr>
        <p:spPr>
          <a:xfrm>
            <a:off x="3444328" y="4631951"/>
            <a:ext cx="288032" cy="210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>
            <a:off x="3769225" y="4570223"/>
            <a:ext cx="1368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том числе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137378" y="4372822"/>
            <a:ext cx="2667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 – ремонт помещений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084604" y="4644457"/>
            <a:ext cx="3536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2,8 – ремонт дренажа футбольного поля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38088" y="5184564"/>
            <a:ext cx="2827206" cy="8772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44732" y="5151760"/>
            <a:ext cx="2457875" cy="92951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6" name="Прямоугольник 35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№33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908"/>
            <a:ext cx="9144000" cy="6858000"/>
          </a:xfrm>
          <a:prstGeom prst="rect">
            <a:avLst/>
          </a:prstGeom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763688" y="-243408"/>
            <a:ext cx="6923112" cy="1143000"/>
          </a:xfrm>
        </p:spPr>
        <p:txBody>
          <a:bodyPr>
            <a:norm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МП «Молодежная политика»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68711" y="579646"/>
            <a:ext cx="2872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14,7</a:t>
            </a:r>
          </a:p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местного бюджета</a:t>
            </a:r>
          </a:p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50591" y="668759"/>
            <a:ext cx="311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2,9% к 2024 году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530706" y="1292119"/>
            <a:ext cx="58254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sz="2200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4027227"/>
            <a:ext cx="35305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200" b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проекты</a:t>
            </a:r>
            <a:endParaRPr lang="en-US" sz="2200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43"/>
          <p:cNvSpPr>
            <a:spLocks noChangeArrowheads="1"/>
          </p:cNvSpPr>
          <p:nvPr/>
        </p:nvSpPr>
        <p:spPr bwMode="gray">
          <a:xfrm>
            <a:off x="1452562" y="1819177"/>
            <a:ext cx="5866136" cy="5821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муниципальной программы</a:t>
            </a:r>
            <a:endParaRPr lang="zh-CN" altLang="en-US" sz="1600" b="1" noProof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" name="AutoShape 52"/>
          <p:cNvSpPr>
            <a:spLocks noChangeArrowheads="1"/>
          </p:cNvSpPr>
          <p:nvPr/>
        </p:nvSpPr>
        <p:spPr bwMode="gray">
          <a:xfrm>
            <a:off x="584268" y="1653836"/>
            <a:ext cx="974597" cy="37966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13,8</a:t>
            </a:r>
          </a:p>
        </p:txBody>
      </p:sp>
      <p:sp>
        <p:nvSpPr>
          <p:cNvPr id="31" name="AutoShape 45"/>
          <p:cNvSpPr>
            <a:spLocks noChangeArrowheads="1"/>
          </p:cNvSpPr>
          <p:nvPr/>
        </p:nvSpPr>
        <p:spPr bwMode="gray">
          <a:xfrm>
            <a:off x="1530706" y="4596441"/>
            <a:ext cx="6374555" cy="86816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Укрепление материально</a:t>
            </a:r>
          </a:p>
          <a:p>
            <a:pPr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-технической базы</a:t>
            </a:r>
            <a:endParaRPr lang="ru-RU" sz="16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AutoShape 52"/>
          <p:cNvSpPr>
            <a:spLocks noChangeArrowheads="1"/>
          </p:cNvSpPr>
          <p:nvPr/>
        </p:nvSpPr>
        <p:spPr bwMode="gray">
          <a:xfrm>
            <a:off x="528239" y="4485363"/>
            <a:ext cx="1086654" cy="383796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0,9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gray">
          <a:xfrm rot="16000358">
            <a:off x="5131147" y="624921"/>
            <a:ext cx="348208" cy="514897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34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904" y="2537009"/>
            <a:ext cx="3229032" cy="14036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44852" y="2566693"/>
            <a:ext cx="3455375" cy="138613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1" name="Стрелка вправо 40"/>
          <p:cNvSpPr/>
          <p:nvPr/>
        </p:nvSpPr>
        <p:spPr>
          <a:xfrm>
            <a:off x="4612146" y="4933441"/>
            <a:ext cx="211674" cy="273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5415951" y="4861247"/>
            <a:ext cx="248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помещений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5595368"/>
            <a:ext cx="4824536" cy="12310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5" name="Text Box 176"/>
          <p:cNvSpPr txBox="1">
            <a:spLocks noChangeArrowheads="1"/>
          </p:cNvSpPr>
          <p:nvPr/>
        </p:nvSpPr>
        <p:spPr bwMode="auto">
          <a:xfrm>
            <a:off x="7761991" y="1164398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№34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-99392"/>
            <a:ext cx="6923112" cy="1143000"/>
          </a:xfrm>
        </p:spPr>
        <p:txBody>
          <a:bodyPr>
            <a:norm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МП «Медико-социальная поддержка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отдельных категорий граждан»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05798" y="1385903"/>
            <a:ext cx="58254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sz="2200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4663" y="796587"/>
            <a:ext cx="263635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17,0 </a:t>
            </a:r>
          </a:p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местного бюджета</a:t>
            </a:r>
          </a:p>
          <a:p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28400" y="832327"/>
            <a:ext cx="311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41,9% к 2024 году</a:t>
            </a:r>
          </a:p>
        </p:txBody>
      </p:sp>
      <p:sp>
        <p:nvSpPr>
          <p:cNvPr id="19" name="AutoShape 45"/>
          <p:cNvSpPr>
            <a:spLocks noChangeArrowheads="1"/>
          </p:cNvSpPr>
          <p:nvPr/>
        </p:nvSpPr>
        <p:spPr bwMode="gray">
          <a:xfrm>
            <a:off x="1159567" y="1869264"/>
            <a:ext cx="5644682" cy="551624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 fontAlgn="b"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Защита</a:t>
            </a:r>
            <a:endParaRPr lang="zh-CN" altLang="en-US" sz="16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0" name="AutoShape 44"/>
          <p:cNvSpPr>
            <a:spLocks noChangeArrowheads="1"/>
          </p:cNvSpPr>
          <p:nvPr/>
        </p:nvSpPr>
        <p:spPr bwMode="gray">
          <a:xfrm>
            <a:off x="1187624" y="2636912"/>
            <a:ext cx="5644682" cy="497394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работы с детьми, находящимися в социально </a:t>
            </a:r>
          </a:p>
          <a:p>
            <a:pPr lvl="0"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опасном положении, в Сосновоборском городском округе</a:t>
            </a:r>
            <a:endParaRPr lang="zh-CN" altLang="en-US" sz="16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1" name="AutoShape 43"/>
          <p:cNvSpPr>
            <a:spLocks noChangeArrowheads="1"/>
          </p:cNvSpPr>
          <p:nvPr/>
        </p:nvSpPr>
        <p:spPr bwMode="gray">
          <a:xfrm>
            <a:off x="1187624" y="3429000"/>
            <a:ext cx="5669794" cy="5821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доступной среды жизнедеятельности для </a:t>
            </a:r>
          </a:p>
          <a:p>
            <a:pPr lvl="0"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и других маломобильных групп населения</a:t>
            </a:r>
            <a:endParaRPr lang="zh-CN" altLang="en-US" sz="16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AutoShape 45"/>
          <p:cNvSpPr>
            <a:spLocks noChangeArrowheads="1"/>
          </p:cNvSpPr>
          <p:nvPr/>
        </p:nvSpPr>
        <p:spPr bwMode="gray">
          <a:xfrm>
            <a:off x="1115616" y="4221088"/>
            <a:ext cx="5795135" cy="52367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Укрепление общественного здоровья в Сосновоборском </a:t>
            </a:r>
          </a:p>
          <a:p>
            <a:pPr lvl="0"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городском округе</a:t>
            </a:r>
            <a:endParaRPr lang="zh-CN" altLang="en-US" sz="16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3" name="AutoShape 45"/>
          <p:cNvSpPr>
            <a:spLocks noChangeArrowheads="1"/>
          </p:cNvSpPr>
          <p:nvPr/>
        </p:nvSpPr>
        <p:spPr bwMode="gray">
          <a:xfrm>
            <a:off x="1115616" y="5013176"/>
            <a:ext cx="5795238" cy="52104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мер социальной поддержки отдельных категорий</a:t>
            </a:r>
          </a:p>
          <a:p>
            <a:pPr fontAlgn="b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граждан</a:t>
            </a:r>
            <a:endParaRPr lang="ru-RU" sz="14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52"/>
          <p:cNvSpPr>
            <a:spLocks noChangeArrowheads="1"/>
          </p:cNvSpPr>
          <p:nvPr/>
        </p:nvSpPr>
        <p:spPr bwMode="gray">
          <a:xfrm>
            <a:off x="251520" y="1700808"/>
            <a:ext cx="962309" cy="396061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9,6</a:t>
            </a:r>
          </a:p>
        </p:txBody>
      </p:sp>
      <p:sp>
        <p:nvSpPr>
          <p:cNvPr id="30" name="AutoShape 47"/>
          <p:cNvSpPr>
            <a:spLocks noChangeArrowheads="1"/>
          </p:cNvSpPr>
          <p:nvPr/>
        </p:nvSpPr>
        <p:spPr bwMode="gray">
          <a:xfrm>
            <a:off x="251520" y="2492896"/>
            <a:ext cx="973396" cy="380740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0,6</a:t>
            </a:r>
          </a:p>
        </p:txBody>
      </p:sp>
      <p:sp>
        <p:nvSpPr>
          <p:cNvPr id="35" name="AutoShape 52"/>
          <p:cNvSpPr>
            <a:spLocks noChangeArrowheads="1"/>
          </p:cNvSpPr>
          <p:nvPr/>
        </p:nvSpPr>
        <p:spPr bwMode="gray">
          <a:xfrm>
            <a:off x="251520" y="3212976"/>
            <a:ext cx="974597" cy="432048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AutoShape 52"/>
          <p:cNvSpPr>
            <a:spLocks noChangeArrowheads="1"/>
          </p:cNvSpPr>
          <p:nvPr/>
        </p:nvSpPr>
        <p:spPr bwMode="gray">
          <a:xfrm>
            <a:off x="251520" y="4005064"/>
            <a:ext cx="933210" cy="417584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2,1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AutoShape 52"/>
          <p:cNvSpPr>
            <a:spLocks noChangeArrowheads="1"/>
          </p:cNvSpPr>
          <p:nvPr/>
        </p:nvSpPr>
        <p:spPr bwMode="gray">
          <a:xfrm>
            <a:off x="251520" y="4797152"/>
            <a:ext cx="925860" cy="445586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9"/>
          <p:cNvGrpSpPr>
            <a:grpSpLocks/>
          </p:cNvGrpSpPr>
          <p:nvPr/>
        </p:nvGrpSpPr>
        <p:grpSpPr bwMode="gray">
          <a:xfrm rot="16000358">
            <a:off x="5454316" y="835678"/>
            <a:ext cx="348208" cy="514897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51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5798" y="5486496"/>
            <a:ext cx="5968025" cy="129651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4812" y="1779306"/>
            <a:ext cx="1867787" cy="14205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76234" y="4222944"/>
            <a:ext cx="1867787" cy="14465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04866" y="3050360"/>
            <a:ext cx="1905022" cy="13046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6" name="Text Box 176"/>
          <p:cNvSpPr txBox="1">
            <a:spLocks noChangeArrowheads="1"/>
          </p:cNvSpPr>
          <p:nvPr/>
        </p:nvSpPr>
        <p:spPr bwMode="auto">
          <a:xfrm>
            <a:off x="7877515" y="1274749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№35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5323"/>
            <a:ext cx="9217764" cy="6913323"/>
          </a:xfrm>
          <a:prstGeom prst="rect">
            <a:avLst/>
          </a:prstGeom>
          <a:grpFill/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p3d>
            <a:bevelT w="190500" h="381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3253" y="245470"/>
            <a:ext cx="7267576" cy="1143000"/>
          </a:xfrm>
        </p:spPr>
        <p:txBody>
          <a:bodyPr>
            <a:norm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Публичные нормативные обязательства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oup 46"/>
          <p:cNvGrpSpPr>
            <a:grpSpLocks/>
          </p:cNvGrpSpPr>
          <p:nvPr/>
        </p:nvGrpSpPr>
        <p:grpSpPr bwMode="auto">
          <a:xfrm>
            <a:off x="195530" y="2016837"/>
            <a:ext cx="1573463" cy="393220"/>
            <a:chOff x="720" y="1392"/>
            <a:chExt cx="4058" cy="48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9" name="AutoShape 4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>
              <a:gsLst>
                <a:gs pos="0">
                  <a:srgbClr val="107A68"/>
                </a:gs>
                <a:gs pos="39999">
                  <a:srgbClr val="B1EDED"/>
                </a:gs>
                <a:gs pos="70000">
                  <a:srgbClr val="A2FCFA"/>
                </a:gs>
                <a:gs pos="100000">
                  <a:srgbClr val="025652"/>
                </a:gs>
              </a:gsLst>
              <a:lin ang="5400000" scaled="0"/>
            </a:gradFill>
            <a:ln w="19050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ctr">
                <a:defRPr/>
              </a:pPr>
              <a:endParaRPr lang="ru-RU" b="1" noProof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0" name="Group 4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1" name="AutoShape 4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107A68"/>
                  </a:gs>
                  <a:gs pos="39999">
                    <a:srgbClr val="B1EDED"/>
                  </a:gs>
                  <a:gs pos="70000">
                    <a:srgbClr val="A2FCFA"/>
                  </a:gs>
                  <a:gs pos="100000">
                    <a:srgbClr val="025652"/>
                  </a:gs>
                </a:gsLst>
                <a:lin ang="5400000" scaled="0"/>
              </a:gradFill>
              <a:ln w="19050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algn="ctr">
                  <a:defRPr/>
                </a:pPr>
                <a:endParaRPr lang="ru-RU" b="1" noProof="1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AutoShape 5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107A68"/>
                  </a:gs>
                  <a:gs pos="39999">
                    <a:srgbClr val="B1EDED"/>
                  </a:gs>
                  <a:gs pos="70000">
                    <a:srgbClr val="A2FCFA"/>
                  </a:gs>
                  <a:gs pos="100000">
                    <a:srgbClr val="025652"/>
                  </a:gs>
                </a:gsLst>
                <a:lin ang="5400000" scaled="0"/>
              </a:gradFill>
              <a:ln w="19050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algn="ctr">
                  <a:defRPr/>
                </a:pPr>
                <a:endParaRPr lang="ru-RU" b="1" noProof="1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3" name="Group 51"/>
          <p:cNvGrpSpPr>
            <a:grpSpLocks/>
          </p:cNvGrpSpPr>
          <p:nvPr/>
        </p:nvGrpSpPr>
        <p:grpSpPr bwMode="auto">
          <a:xfrm>
            <a:off x="195505" y="2575147"/>
            <a:ext cx="1573510" cy="397129"/>
            <a:chOff x="720" y="1392"/>
            <a:chExt cx="4058" cy="48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4" name="AutoShape 52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>
              <a:gsLst>
                <a:gs pos="0">
                  <a:srgbClr val="548123"/>
                </a:gs>
                <a:gs pos="39999">
                  <a:srgbClr val="D4ECBA"/>
                </a:gs>
                <a:gs pos="70000">
                  <a:srgbClr val="EDF7E1"/>
                </a:gs>
                <a:gs pos="100000">
                  <a:srgbClr val="538022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>
                <a:defRPr/>
              </a:pPr>
              <a:endPara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5" name="Group 53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6" name="AutoShape 54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548123"/>
                  </a:gs>
                  <a:gs pos="39999">
                    <a:srgbClr val="D4ECBA"/>
                  </a:gs>
                  <a:gs pos="70000">
                    <a:srgbClr val="EDF7E1"/>
                  </a:gs>
                  <a:gs pos="100000">
                    <a:srgbClr val="538022"/>
                  </a:gs>
                </a:gsLst>
                <a:lin ang="5400000" scaled="0"/>
              </a:gra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sz="1600" b="1" noProof="1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AutoShape 55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548123"/>
                  </a:gs>
                  <a:gs pos="39999">
                    <a:srgbClr val="D4ECBA"/>
                  </a:gs>
                  <a:gs pos="70000">
                    <a:srgbClr val="EDF7E1"/>
                  </a:gs>
                  <a:gs pos="100000">
                    <a:srgbClr val="538022"/>
                  </a:gs>
                </a:gsLst>
                <a:lin ang="5400000" scaled="0"/>
              </a:gra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sz="1600" b="1" noProof="1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8" name="Group 56"/>
          <p:cNvGrpSpPr>
            <a:grpSpLocks/>
          </p:cNvGrpSpPr>
          <p:nvPr/>
        </p:nvGrpSpPr>
        <p:grpSpPr bwMode="auto">
          <a:xfrm>
            <a:off x="210498" y="1517430"/>
            <a:ext cx="1575403" cy="348337"/>
            <a:chOff x="720" y="1392"/>
            <a:chExt cx="4058" cy="480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9" name="AutoShape 5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chemeClr val="accent1">
                    <a:lumMod val="20000"/>
                    <a:lumOff val="80000"/>
                  </a:schemeClr>
                </a:gs>
                <a:gs pos="61000">
                  <a:srgbClr val="CCFFFF"/>
                </a:gs>
                <a:gs pos="82001">
                  <a:srgbClr val="99CCFF"/>
                </a:gs>
                <a:gs pos="100000">
                  <a:schemeClr val="accent1"/>
                </a:gs>
              </a:gsLst>
              <a:lin ang="5400000" scaled="0"/>
            </a:gradFill>
            <a:ln w="28575">
              <a:noFill/>
              <a:round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ctr"/>
              <a:endParaRPr lang="ru-RU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0" name="Group 5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31" name="AutoShape 5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CCCCFF"/>
                  </a:gs>
                  <a:gs pos="17999">
                    <a:srgbClr val="99CCFF"/>
                  </a:gs>
                  <a:gs pos="36000">
                    <a:schemeClr val="accent1">
                      <a:lumMod val="20000"/>
                      <a:lumOff val="80000"/>
                    </a:schemeClr>
                  </a:gs>
                  <a:gs pos="61000">
                    <a:srgbClr val="CCFFFF"/>
                  </a:gs>
                  <a:gs pos="82001">
                    <a:srgbClr val="99CCFF"/>
                  </a:gs>
                  <a:gs pos="100000">
                    <a:schemeClr val="accent1"/>
                  </a:gs>
                </a:gsLst>
                <a:lin ang="5400000" scaled="0"/>
              </a:gradFill>
              <a:ln w="28575">
                <a:noFill/>
                <a:round/>
                <a:headEnd/>
                <a:tailEnd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algn="ctr"/>
                <a:endParaRPr lang="ru-RU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6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CCCCFF"/>
                  </a:gs>
                  <a:gs pos="17999">
                    <a:srgbClr val="99CCFF"/>
                  </a:gs>
                  <a:gs pos="36000">
                    <a:schemeClr val="accent1">
                      <a:lumMod val="20000"/>
                      <a:lumOff val="80000"/>
                    </a:schemeClr>
                  </a:gs>
                  <a:gs pos="61000">
                    <a:srgbClr val="CCFFFF"/>
                  </a:gs>
                  <a:gs pos="82001">
                    <a:srgbClr val="99CCFF"/>
                  </a:gs>
                  <a:gs pos="100000">
                    <a:schemeClr val="accent1"/>
                  </a:gs>
                </a:gsLst>
                <a:lin ang="5400000" scaled="0"/>
              </a:gradFill>
              <a:ln w="28575">
                <a:noFill/>
                <a:round/>
                <a:headEnd/>
                <a:tailEnd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algn="ctr"/>
                <a:endParaRPr lang="ru-RU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Rectangle 61"/>
          <p:cNvSpPr>
            <a:spLocks noChangeArrowheads="1"/>
          </p:cNvSpPr>
          <p:nvPr/>
        </p:nvSpPr>
        <p:spPr bwMode="gray">
          <a:xfrm>
            <a:off x="3566213" y="1767059"/>
            <a:ext cx="18882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ru-RU" sz="1600" b="1" i="0" dirty="0" smtClean="0">
                <a:solidFill>
                  <a:srgbClr val="FFFFFF"/>
                </a:solidFill>
                <a:cs typeface="Arial" charset="0"/>
              </a:rPr>
              <a:t>Вставьте заголовок</a:t>
            </a:r>
            <a:endParaRPr lang="en-US" sz="1600" b="1" i="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AutoShape 45"/>
          <p:cNvSpPr>
            <a:spLocks noChangeArrowheads="1"/>
          </p:cNvSpPr>
          <p:nvPr/>
        </p:nvSpPr>
        <p:spPr bwMode="gray">
          <a:xfrm>
            <a:off x="1403648" y="1368731"/>
            <a:ext cx="7511876" cy="55912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200" b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Единовременная выплата почетным гражданам – 7 чел.</a:t>
            </a:r>
            <a:endParaRPr lang="en-US" sz="1200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44"/>
          <p:cNvSpPr>
            <a:spLocks noChangeArrowheads="1"/>
          </p:cNvSpPr>
          <p:nvPr/>
        </p:nvSpPr>
        <p:spPr bwMode="gray">
          <a:xfrm>
            <a:off x="1403648" y="2006231"/>
            <a:ext cx="7511876" cy="4786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Единовременная денежная выплата отдельным категориям граждан в связи с празднованием </a:t>
            </a:r>
          </a:p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дня победы ВОВ 1941-1945</a:t>
            </a:r>
            <a:r>
              <a:rPr lang="en-US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- 4 чел.</a:t>
            </a:r>
            <a:endParaRPr lang="en-US" sz="12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9372" y="1536279"/>
            <a:ext cx="498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86,0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121" y="2045331"/>
            <a:ext cx="498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52,5</a:t>
            </a:r>
          </a:p>
        </p:txBody>
      </p:sp>
      <p:sp>
        <p:nvSpPr>
          <p:cNvPr id="44" name="AutoShape 43"/>
          <p:cNvSpPr>
            <a:spLocks noChangeArrowheads="1"/>
          </p:cNvSpPr>
          <p:nvPr/>
        </p:nvSpPr>
        <p:spPr bwMode="gray">
          <a:xfrm>
            <a:off x="1392450" y="2569908"/>
            <a:ext cx="7523074" cy="43591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ru-RU" sz="1600" b="1" noProof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矩形 46"/>
          <p:cNvSpPr/>
          <p:nvPr/>
        </p:nvSpPr>
        <p:spPr>
          <a:xfrm>
            <a:off x="1403648" y="2662042"/>
            <a:ext cx="68259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Разовое пособие молодым специалистам – 20 чел.</a:t>
            </a:r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8699" y="2636493"/>
            <a:ext cx="498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31,5</a:t>
            </a:r>
          </a:p>
        </p:txBody>
      </p:sp>
      <p:grpSp>
        <p:nvGrpSpPr>
          <p:cNvPr id="107" name="Group 51"/>
          <p:cNvGrpSpPr>
            <a:grpSpLocks/>
          </p:cNvGrpSpPr>
          <p:nvPr/>
        </p:nvGrpSpPr>
        <p:grpSpPr bwMode="auto">
          <a:xfrm>
            <a:off x="195505" y="3115122"/>
            <a:ext cx="1573510" cy="397129"/>
            <a:chOff x="720" y="1392"/>
            <a:chExt cx="4058" cy="480"/>
          </a:xfrm>
          <a:solidFill>
            <a:srgbClr val="EBA00B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8" name="AutoShape 52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39999">
                  <a:schemeClr val="accent1">
                    <a:lumMod val="40000"/>
                    <a:lumOff val="60000"/>
                  </a:schemeClr>
                </a:gs>
                <a:gs pos="70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ctr"/>
              <a:endParaRPr lang="ru-RU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9" name="Group 53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110" name="AutoShape 54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39999">
                    <a:schemeClr val="accent1">
                      <a:lumMod val="40000"/>
                      <a:lumOff val="60000"/>
                    </a:schemeClr>
                  </a:gs>
                  <a:gs pos="7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0"/>
              </a:gra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algn="ctr"/>
                <a:endParaRPr lang="ru-RU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AutoShape 55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39999">
                    <a:schemeClr val="accent1">
                      <a:lumMod val="40000"/>
                      <a:lumOff val="60000"/>
                    </a:schemeClr>
                  </a:gs>
                  <a:gs pos="7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0"/>
              </a:gra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algn="ctr"/>
                <a:endParaRPr lang="ru-RU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1" name="AutoShape 43"/>
          <p:cNvSpPr>
            <a:spLocks noChangeArrowheads="1"/>
          </p:cNvSpPr>
          <p:nvPr/>
        </p:nvSpPr>
        <p:spPr bwMode="gray">
          <a:xfrm>
            <a:off x="1403648" y="3094801"/>
            <a:ext cx="7525356" cy="454601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Единовременная денежная выплата гражданам, удостоенным государственных наград или почетных </a:t>
            </a:r>
          </a:p>
          <a:p>
            <a:pPr fontAlgn="b"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званий СССР И РФ – 11 чел.</a:t>
            </a:r>
            <a:endParaRPr lang="en-US" sz="12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548724" y="3172475"/>
            <a:ext cx="4988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26,2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AutoShape 47"/>
          <p:cNvSpPr>
            <a:spLocks noChangeArrowheads="1"/>
          </p:cNvSpPr>
          <p:nvPr/>
        </p:nvSpPr>
        <p:spPr bwMode="gray">
          <a:xfrm>
            <a:off x="179512" y="4149752"/>
            <a:ext cx="1573463" cy="434362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AutoShape 52"/>
          <p:cNvSpPr>
            <a:spLocks noChangeArrowheads="1"/>
          </p:cNvSpPr>
          <p:nvPr/>
        </p:nvSpPr>
        <p:spPr bwMode="gray">
          <a:xfrm>
            <a:off x="179512" y="4653808"/>
            <a:ext cx="1615354" cy="397129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326BEA"/>
              </a:gs>
              <a:gs pos="39999">
                <a:srgbClr val="C3D7F5"/>
              </a:gs>
              <a:gs pos="70000">
                <a:srgbClr val="E0EBFC"/>
              </a:gs>
              <a:gs pos="100000">
                <a:srgbClr val="1859DA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ru-RU" sz="12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" name="Group 56"/>
          <p:cNvGrpSpPr>
            <a:grpSpLocks/>
          </p:cNvGrpSpPr>
          <p:nvPr/>
        </p:nvGrpSpPr>
        <p:grpSpPr bwMode="auto">
          <a:xfrm>
            <a:off x="210498" y="3623371"/>
            <a:ext cx="1575403" cy="409739"/>
            <a:chOff x="720" y="1369"/>
            <a:chExt cx="4058" cy="503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4" name="AutoShape 57"/>
            <p:cNvSpPr>
              <a:spLocks noChangeArrowheads="1"/>
            </p:cNvSpPr>
            <p:nvPr/>
          </p:nvSpPr>
          <p:spPr bwMode="gray">
            <a:xfrm>
              <a:off x="720" y="1369"/>
              <a:ext cx="4058" cy="503"/>
            </a:xfrm>
            <a:prstGeom prst="roundRect">
              <a:avLst>
                <a:gd name="adj" fmla="val 17509"/>
              </a:avLst>
            </a:prstGeom>
            <a:gradFill>
              <a:gsLst>
                <a:gs pos="0">
                  <a:srgbClr val="17360C"/>
                </a:gs>
                <a:gs pos="39999">
                  <a:srgbClr val="C8EEC9"/>
                </a:gs>
                <a:gs pos="70000">
                  <a:srgbClr val="C8E3C3"/>
                </a:gs>
                <a:gs pos="100000">
                  <a:srgbClr val="305D17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ctr">
                <a:defRPr/>
              </a:pPr>
              <a:endParaRPr lang="ru-RU" b="1" noProof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5" name="Group 5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126" name="AutoShape 5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17360C"/>
                  </a:gs>
                  <a:gs pos="39999">
                    <a:srgbClr val="C8EEC9"/>
                  </a:gs>
                  <a:gs pos="70000">
                    <a:srgbClr val="C8E3C3"/>
                  </a:gs>
                  <a:gs pos="100000">
                    <a:srgbClr val="305D17"/>
                  </a:gs>
                </a:gsLst>
                <a:lin ang="5400000" scaled="0"/>
              </a:gra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algn="ctr">
                  <a:defRPr/>
                </a:pPr>
                <a:endParaRPr lang="ru-RU" b="1" noProof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AutoShape 6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17360C"/>
                  </a:gs>
                  <a:gs pos="39999">
                    <a:srgbClr val="C8EEC9"/>
                  </a:gs>
                  <a:gs pos="70000">
                    <a:srgbClr val="C8E3C3"/>
                  </a:gs>
                  <a:gs pos="100000">
                    <a:srgbClr val="305D17"/>
                  </a:gs>
                </a:gsLst>
                <a:lin ang="5400000" scaled="0"/>
              </a:gra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algn="ctr">
                  <a:defRPr/>
                </a:pPr>
                <a:endParaRPr lang="ru-RU" b="1" noProof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29" name="AutoShape 45"/>
          <p:cNvSpPr>
            <a:spLocks noChangeArrowheads="1"/>
          </p:cNvSpPr>
          <p:nvPr/>
        </p:nvSpPr>
        <p:spPr bwMode="gray">
          <a:xfrm>
            <a:off x="1403648" y="3606711"/>
            <a:ext cx="7525356" cy="47103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Стипендия особо одаренным, успешно обучающимся студентам – 4 чел.</a:t>
            </a:r>
            <a:endParaRPr lang="zh-CN" altLang="en-US" sz="12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AutoShape 44"/>
          <p:cNvSpPr>
            <a:spLocks noChangeArrowheads="1"/>
          </p:cNvSpPr>
          <p:nvPr/>
        </p:nvSpPr>
        <p:spPr bwMode="gray">
          <a:xfrm>
            <a:off x="1403648" y="4149752"/>
            <a:ext cx="7525356" cy="43204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Единовременное пособие при рождении ребенка – 220 чел.</a:t>
            </a:r>
            <a:endParaRPr lang="en-US" sz="12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579372" y="3660954"/>
            <a:ext cx="498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20,9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542121" y="4170006"/>
            <a:ext cx="498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15,7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AutoShape 43"/>
          <p:cNvSpPr>
            <a:spLocks noChangeArrowheads="1"/>
          </p:cNvSpPr>
          <p:nvPr/>
        </p:nvSpPr>
        <p:spPr bwMode="gray">
          <a:xfrm>
            <a:off x="1392450" y="4694583"/>
            <a:ext cx="7525356" cy="435917"/>
          </a:xfrm>
          <a:prstGeom prst="roundRect">
            <a:avLst>
              <a:gd name="adj" fmla="val 16667"/>
            </a:avLst>
          </a:prstGeom>
          <a:grpFill/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p3d>
            <a:bevelT w="190500" h="38100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135" name="Прямоугольник 134"/>
          <p:cNvSpPr/>
          <p:nvPr/>
        </p:nvSpPr>
        <p:spPr>
          <a:xfrm>
            <a:off x="584436" y="4653808"/>
            <a:ext cx="498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15,7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6" name="Group 51"/>
          <p:cNvGrpSpPr>
            <a:grpSpLocks/>
          </p:cNvGrpSpPr>
          <p:nvPr/>
        </p:nvGrpSpPr>
        <p:grpSpPr bwMode="auto">
          <a:xfrm>
            <a:off x="179512" y="5229872"/>
            <a:ext cx="1573510" cy="397129"/>
            <a:chOff x="720" y="1392"/>
            <a:chExt cx="4058" cy="480"/>
          </a:xfrm>
          <a:gradFill>
            <a:gsLst>
              <a:gs pos="0">
                <a:srgbClr val="007635"/>
              </a:gs>
              <a:gs pos="39999">
                <a:srgbClr val="9FFFCA"/>
              </a:gs>
              <a:gs pos="70000">
                <a:srgbClr val="D1FFE6"/>
              </a:gs>
              <a:gs pos="100000">
                <a:srgbClr val="007A37"/>
              </a:gs>
            </a:gsLst>
            <a:lin ang="5400000" scaled="0"/>
          </a:gra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7" name="AutoShape 52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>
              <a:gsLst>
                <a:gs pos="0">
                  <a:srgbClr val="107A68"/>
                </a:gs>
                <a:gs pos="39999">
                  <a:srgbClr val="B1EDED"/>
                </a:gs>
                <a:gs pos="70000">
                  <a:srgbClr val="A2FCFA"/>
                </a:gs>
                <a:gs pos="100000">
                  <a:srgbClr val="025652"/>
                </a:gs>
              </a:gsLst>
              <a:lin ang="5400000" scaled="0"/>
            </a:gradFill>
            <a:ln w="19050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ctr">
                <a:defRPr/>
              </a:pPr>
              <a:endParaRPr lang="ru-RU" b="1" noProof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8" name="Group 53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139" name="AutoShape 54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107A68"/>
                  </a:gs>
                  <a:gs pos="39999">
                    <a:srgbClr val="B1EDED"/>
                  </a:gs>
                  <a:gs pos="70000">
                    <a:srgbClr val="A2FCFA"/>
                  </a:gs>
                  <a:gs pos="100000">
                    <a:srgbClr val="025652"/>
                  </a:gs>
                </a:gsLst>
                <a:lin ang="5400000" scaled="0"/>
              </a:gradFill>
              <a:ln w="19050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algn="ctr">
                  <a:defRPr/>
                </a:pPr>
                <a:endParaRPr lang="ru-RU" b="1" noProof="1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0" name="AutoShape 55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107A68"/>
                  </a:gs>
                  <a:gs pos="39999">
                    <a:srgbClr val="B1EDED"/>
                  </a:gs>
                  <a:gs pos="70000">
                    <a:srgbClr val="A2FCFA"/>
                  </a:gs>
                  <a:gs pos="100000">
                    <a:srgbClr val="025652"/>
                  </a:gs>
                </a:gsLst>
                <a:lin ang="5400000" scaled="0"/>
              </a:gradFill>
              <a:ln w="19050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algn="ctr">
                  <a:defRPr/>
                </a:pPr>
                <a:endParaRPr lang="ru-RU" b="1" noProof="1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41" name="AutoShape 43"/>
          <p:cNvSpPr>
            <a:spLocks noChangeArrowheads="1"/>
          </p:cNvSpPr>
          <p:nvPr/>
        </p:nvSpPr>
        <p:spPr bwMode="gray">
          <a:xfrm>
            <a:off x="1403648" y="5157863"/>
            <a:ext cx="7525356" cy="65898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Ежемесячная соц.поддержка, обучающимся в высшем учебном заведении на условиях договора </a:t>
            </a:r>
          </a:p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целевом обучении – 1 чел.</a:t>
            </a:r>
            <a:endParaRPr lang="en-US" sz="12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Прямоугольник 141"/>
          <p:cNvSpPr/>
          <p:nvPr/>
        </p:nvSpPr>
        <p:spPr>
          <a:xfrm>
            <a:off x="584436" y="5229872"/>
            <a:ext cx="498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Прямоугольник 142"/>
          <p:cNvSpPr/>
          <p:nvPr/>
        </p:nvSpPr>
        <p:spPr>
          <a:xfrm>
            <a:off x="7750218" y="1108436"/>
            <a:ext cx="1106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AutoShape 44"/>
          <p:cNvSpPr>
            <a:spLocks noChangeArrowheads="1"/>
          </p:cNvSpPr>
          <p:nvPr/>
        </p:nvSpPr>
        <p:spPr bwMode="gray">
          <a:xfrm>
            <a:off x="1403648" y="4625466"/>
            <a:ext cx="7525356" cy="4786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26BEA"/>
              </a:gs>
              <a:gs pos="39999">
                <a:srgbClr val="C3D7F5"/>
              </a:gs>
              <a:gs pos="70000">
                <a:srgbClr val="E0EBFC"/>
              </a:gs>
              <a:gs pos="100000">
                <a:srgbClr val="1859DA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Ежемесячная выплата компенсации за наем жилых помещений педагогами специалистам организаций, </a:t>
            </a:r>
          </a:p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созданных для исполнения полномочий ОМС – 52 чел.</a:t>
            </a:r>
            <a:endParaRPr lang="en-US" sz="1200" b="1" noProof="1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№36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723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МП «Управление муниципальным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имуществом»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176">
            <a:extLst>
              <a:ext uri="{FF2B5EF4-FFF2-40B4-BE49-F238E27FC236}">
                <a16:creationId xmlns="" xmlns:a16="http://schemas.microsoft.com/office/drawing/2014/main" id="{18A50747-E715-2B06-7576-F6E0D643D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757" y="1731607"/>
            <a:ext cx="4208418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43">
            <a:extLst>
              <a:ext uri="{FF2B5EF4-FFF2-40B4-BE49-F238E27FC236}">
                <a16:creationId xmlns="" xmlns:a16="http://schemas.microsoft.com/office/drawing/2014/main" id="{C5939CFE-1B9C-03F1-806C-85650C080E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79612" y="4601703"/>
            <a:ext cx="6984776" cy="57606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altLang="zh-CN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Постановка на кадастровый учет и оценка объектов муниципальной собственности</a:t>
            </a:r>
            <a:endParaRPr lang="zh-CN" altLang="en-US" sz="1400" b="1" noProof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AutoShape 44">
            <a:extLst>
              <a:ext uri="{FF2B5EF4-FFF2-40B4-BE49-F238E27FC236}">
                <a16:creationId xmlns="" xmlns:a16="http://schemas.microsoft.com/office/drawing/2014/main" id="{CA1FFE18-297D-43F8-93A2-5B250FA7DF1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3608" y="3645024"/>
            <a:ext cx="5256584" cy="64807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 и содержание объектов муниципальной собственности,</a:t>
            </a:r>
          </a:p>
          <a:p>
            <a:pPr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состоящих в казне муниципального образования</a:t>
            </a:r>
            <a:endParaRPr lang="zh-CN" altLang="en-US" sz="1400" b="1" noProof="1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8" name="AutoShape 47">
            <a:extLst>
              <a:ext uri="{FF2B5EF4-FFF2-40B4-BE49-F238E27FC236}">
                <a16:creationId xmlns="" xmlns:a16="http://schemas.microsoft.com/office/drawing/2014/main" id="{A1A909B9-941A-DD24-5151-CA8E18E1A26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1440" y="3447298"/>
            <a:ext cx="998814" cy="38074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11,9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52">
            <a:extLst>
              <a:ext uri="{FF2B5EF4-FFF2-40B4-BE49-F238E27FC236}">
                <a16:creationId xmlns="" xmlns:a16="http://schemas.microsoft.com/office/drawing/2014/main" id="{06EA0898-F150-BEB5-E454-94E369AAAE2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0650" y="4423982"/>
            <a:ext cx="1160448" cy="37966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</a:p>
        </p:txBody>
      </p:sp>
      <p:sp>
        <p:nvSpPr>
          <p:cNvPr id="23" name="AutoShape 45">
            <a:extLst>
              <a:ext uri="{FF2B5EF4-FFF2-40B4-BE49-F238E27FC236}">
                <a16:creationId xmlns="" xmlns:a16="http://schemas.microsoft.com/office/drawing/2014/main" id="{D5CFBF86-50BF-8873-D10B-74B62BA722A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15617" y="2492896"/>
            <a:ext cx="4680520" cy="86409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r>
              <a:rPr lang="ru-RU" altLang="zh-CN" sz="1400" b="1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Передача в пользование и продажа объектов </a:t>
            </a:r>
          </a:p>
          <a:p>
            <a:pPr fontAlgn="b">
              <a:defRPr/>
            </a:pPr>
            <a:r>
              <a:rPr lang="ru-RU" altLang="zh-CN" sz="1400" b="1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муниципальной собственности и земельных участков, </a:t>
            </a:r>
          </a:p>
          <a:p>
            <a:pPr fontAlgn="b">
              <a:defRPr/>
            </a:pPr>
            <a:r>
              <a:rPr lang="ru-RU" altLang="zh-CN" sz="1400" b="1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собственность на которые не </a:t>
            </a:r>
            <a:r>
              <a:rPr lang="ru-RU" altLang="zh-CN" sz="1400" b="1" noProof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разграничена (Расходы на </a:t>
            </a:r>
            <a:endParaRPr lang="ru-RU" altLang="zh-CN" sz="1400" b="1" noProof="1" smtClean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fontAlgn="b">
              <a:defRPr/>
            </a:pPr>
            <a:r>
              <a:rPr lang="ru-RU" altLang="zh-CN" sz="1400" b="1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обеспечение МКУ"СФИ")</a:t>
            </a:r>
            <a:endParaRPr lang="zh-CN" altLang="en-US" sz="1400" b="1" noProof="1" smtClean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AutoShape 52">
            <a:extLst>
              <a:ext uri="{FF2B5EF4-FFF2-40B4-BE49-F238E27FC236}">
                <a16:creationId xmlns="" xmlns:a16="http://schemas.microsoft.com/office/drawing/2014/main" id="{F97C7025-8624-8DE9-2FE9-933ED5FC35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3336" y="2273397"/>
            <a:ext cx="987438" cy="396061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13,8</a:t>
            </a:r>
          </a:p>
        </p:txBody>
      </p:sp>
      <p:sp>
        <p:nvSpPr>
          <p:cNvPr id="24" name="Text Box 176">
            <a:extLst>
              <a:ext uri="{FF2B5EF4-FFF2-40B4-BE49-F238E27FC236}">
                <a16:creationId xmlns="" xmlns:a16="http://schemas.microsoft.com/office/drawing/2014/main" id="{E550791D-47B7-3FDB-25D4-6DA3A9C25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1124744"/>
            <a:ext cx="655272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25,8       7,6% </a:t>
            </a:r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      </a:t>
            </a:r>
            <a:endParaRPr lang="en-US" sz="30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76">
            <a:extLst>
              <a:ext uri="{FF2B5EF4-FFF2-40B4-BE49-F238E27FC236}">
                <a16:creationId xmlns="" xmlns:a16="http://schemas.microsoft.com/office/drawing/2014/main" id="{5AD65D5C-1A0F-B100-647A-2C55FB34A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368" y="836712"/>
            <a:ext cx="1090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9">
            <a:extLst>
              <a:ext uri="{FF2B5EF4-FFF2-40B4-BE49-F238E27FC236}">
                <a16:creationId xmlns="" xmlns:a16="http://schemas.microsoft.com/office/drawing/2014/main" id="{23286AA8-9052-880D-5292-FED1850A260B}"/>
              </a:ext>
            </a:extLst>
          </p:cNvPr>
          <p:cNvGrpSpPr>
            <a:grpSpLocks/>
          </p:cNvGrpSpPr>
          <p:nvPr/>
        </p:nvGrpSpPr>
        <p:grpSpPr bwMode="gray">
          <a:xfrm rot="16000358">
            <a:off x="4016944" y="1128056"/>
            <a:ext cx="348208" cy="514897"/>
            <a:chOff x="927" y="1024"/>
            <a:chExt cx="3094" cy="2747"/>
          </a:xfrm>
          <a:solidFill>
            <a:schemeClr val="bg2">
              <a:lumMod val="10000"/>
            </a:schemeClr>
          </a:solidFill>
        </p:grpSpPr>
        <p:sp>
          <p:nvSpPr>
            <p:cNvPr id="27" name="Freeform 10" descr="© INSCALE GmbH, 26.05.2010&#10;http://www.presentationload.com/">
              <a:extLst>
                <a:ext uri="{FF2B5EF4-FFF2-40B4-BE49-F238E27FC236}">
                  <a16:creationId xmlns="" xmlns:a16="http://schemas.microsoft.com/office/drawing/2014/main" id="{13457021-C48E-0525-F920-F6CF7F999834}"/>
                </a:ext>
              </a:extLst>
            </p:cNvPr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8" name="Freeform 12" descr="© INSCALE GmbH, 26.05.2010&#10;http://www.presentationload.com/">
              <a:extLst>
                <a:ext uri="{FF2B5EF4-FFF2-40B4-BE49-F238E27FC236}">
                  <a16:creationId xmlns="" xmlns:a16="http://schemas.microsoft.com/office/drawing/2014/main" id="{6B960C74-CEE4-0672-6419-C4D3BAF6FBE5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9" name="Freeform 13" descr="© INSCALE GmbH, 26.05.2010&#10;http://www.presentationload.com/">
              <a:extLst>
                <a:ext uri="{FF2B5EF4-FFF2-40B4-BE49-F238E27FC236}">
                  <a16:creationId xmlns="" xmlns:a16="http://schemas.microsoft.com/office/drawing/2014/main" id="{78CFEF10-B482-9D53-A8AA-30C254CE6E8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5124" name="Picture 4" descr="Новости кадастровый учет - НовостиСколково.рф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124449"/>
            <a:ext cx="5544616" cy="173355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126" name="Picture 6" descr="В закон о муниципальной собственности на имущество внесены изменения на  Акчабар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2492896"/>
            <a:ext cx="2619375" cy="174307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№37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-171400"/>
            <a:ext cx="6923112" cy="1143000"/>
          </a:xfrm>
        </p:spPr>
        <p:txBody>
          <a:bodyPr>
            <a:norm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МП «Городское хозяйство»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5D36D9F-4332-4840-4266-D313ED9C56EA}"/>
              </a:ext>
            </a:extLst>
          </p:cNvPr>
          <p:cNvSpPr txBox="1"/>
          <p:nvPr/>
        </p:nvSpPr>
        <p:spPr>
          <a:xfrm>
            <a:off x="2051720" y="692696"/>
            <a:ext cx="24301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817,6</a:t>
            </a:r>
            <a:endParaRPr lang="ru-RU" sz="2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9">
            <a:extLst>
              <a:ext uri="{FF2B5EF4-FFF2-40B4-BE49-F238E27FC236}">
                <a16:creationId xmlns="" xmlns:a16="http://schemas.microsoft.com/office/drawing/2014/main" id="{379D2203-D76C-3C6E-8AF8-35941B9FE744}"/>
              </a:ext>
            </a:extLst>
          </p:cNvPr>
          <p:cNvGrpSpPr>
            <a:grpSpLocks/>
          </p:cNvGrpSpPr>
          <p:nvPr/>
        </p:nvGrpSpPr>
        <p:grpSpPr bwMode="gray">
          <a:xfrm rot="15444625">
            <a:off x="4010359" y="752008"/>
            <a:ext cx="323839" cy="436612"/>
            <a:chOff x="927" y="1024"/>
            <a:chExt cx="3094" cy="2747"/>
          </a:xfrm>
          <a:solidFill>
            <a:schemeClr val="bg2">
              <a:lumMod val="10000"/>
            </a:schemeClr>
          </a:solidFill>
        </p:grpSpPr>
        <p:sp>
          <p:nvSpPr>
            <p:cNvPr id="7" name="Freeform 10" descr="© INSCALE GmbH, 26.05.2010&#10;http://www.presentationload.com/">
              <a:extLst>
                <a:ext uri="{FF2B5EF4-FFF2-40B4-BE49-F238E27FC236}">
                  <a16:creationId xmlns="" xmlns:a16="http://schemas.microsoft.com/office/drawing/2014/main" id="{83CEE0D1-2D10-A5E2-AC2D-16BD942F6CF3}"/>
                </a:ext>
              </a:extLst>
            </p:cNvPr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Freeform 12" descr="© INSCALE GmbH, 26.05.2010&#10;http://www.presentationload.com/">
              <a:extLst>
                <a:ext uri="{FF2B5EF4-FFF2-40B4-BE49-F238E27FC236}">
                  <a16:creationId xmlns="" xmlns:a16="http://schemas.microsoft.com/office/drawing/2014/main" id="{28338C6C-13DC-C379-EA84-F959AA9113C0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" name="Freeform 13" descr="© INSCALE GmbH, 26.05.2010&#10;http://www.presentationload.com/">
              <a:extLst>
                <a:ext uri="{FF2B5EF4-FFF2-40B4-BE49-F238E27FC236}">
                  <a16:creationId xmlns="" xmlns:a16="http://schemas.microsoft.com/office/drawing/2014/main" id="{ECC7D8C0-6F87-DC4A-C274-5B531B19730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C33CDCE-49EF-7547-2BBB-460012C458D5}"/>
              </a:ext>
            </a:extLst>
          </p:cNvPr>
          <p:cNvSpPr txBox="1"/>
          <p:nvPr/>
        </p:nvSpPr>
        <p:spPr>
          <a:xfrm>
            <a:off x="4421516" y="673554"/>
            <a:ext cx="3801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46,6% </a:t>
            </a:r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11" name="Text Box 176">
            <a:extLst>
              <a:ext uri="{FF2B5EF4-FFF2-40B4-BE49-F238E27FC236}">
                <a16:creationId xmlns="" xmlns:a16="http://schemas.microsoft.com/office/drawing/2014/main" id="{9DDA3806-F06D-EAC1-E7F3-F3E71F79E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8985" y="764704"/>
            <a:ext cx="1005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76">
            <a:extLst>
              <a:ext uri="{FF2B5EF4-FFF2-40B4-BE49-F238E27FC236}">
                <a16:creationId xmlns="" xmlns:a16="http://schemas.microsoft.com/office/drawing/2014/main" id="{7F53F1A7-649F-C614-D6D8-8BBD3D41B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1196753"/>
            <a:ext cx="3195145" cy="40011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Проектная часть</a:t>
            </a:r>
            <a:endParaRPr lang="en-US" sz="2000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76">
            <a:extLst>
              <a:ext uri="{FF2B5EF4-FFF2-40B4-BE49-F238E27FC236}">
                <a16:creationId xmlns="" xmlns:a16="http://schemas.microsoft.com/office/drawing/2014/main" id="{CE2AE37B-A391-5E0E-E554-8B0FD3122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1556792"/>
            <a:ext cx="23042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проект</a:t>
            </a:r>
            <a:endParaRPr lang="en-US" sz="1600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6">
            <a:extLst>
              <a:ext uri="{FF2B5EF4-FFF2-40B4-BE49-F238E27FC236}">
                <a16:creationId xmlns="" xmlns:a16="http://schemas.microsoft.com/office/drawing/2014/main" id="{F905EA66-0E4D-9429-328F-D203ADCD1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348880"/>
            <a:ext cx="33123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Отраслевые проекты</a:t>
            </a:r>
            <a:endParaRPr lang="en-US" sz="1600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76">
            <a:extLst>
              <a:ext uri="{FF2B5EF4-FFF2-40B4-BE49-F238E27FC236}">
                <a16:creationId xmlns="" xmlns:a16="http://schemas.microsoft.com/office/drawing/2014/main" id="{1433EDA4-9D47-3D97-A2B1-43E808222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3861048"/>
            <a:ext cx="36358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проекты</a:t>
            </a:r>
            <a:endParaRPr lang="en-US" sz="1600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43">
            <a:extLst>
              <a:ext uri="{FF2B5EF4-FFF2-40B4-BE49-F238E27FC236}">
                <a16:creationId xmlns="" xmlns:a16="http://schemas.microsoft.com/office/drawing/2014/main" id="{6F2AC559-FF0C-352B-10A1-FE9A9F5300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986295" y="4293095"/>
            <a:ext cx="4737833" cy="36004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 fontAlgn="b">
              <a:defRPr/>
            </a:pPr>
            <a:r>
              <a:rPr lang="ru-RU" altLang="zh-CN" sz="1400" b="1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Реализация инициатив проекта «Я планирую бюджет»</a:t>
            </a:r>
            <a:endParaRPr lang="zh-CN" altLang="en-US" sz="1400" b="1" noProof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AutoShape 44">
            <a:extLst>
              <a:ext uri="{FF2B5EF4-FFF2-40B4-BE49-F238E27FC236}">
                <a16:creationId xmlns="" xmlns:a16="http://schemas.microsoft.com/office/drawing/2014/main" id="{D1FCB51E-8FDB-5638-459C-D3ED2CE1D76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47664" y="6021288"/>
            <a:ext cx="3744416" cy="38727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градостроительной деятельности 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AutoShape 45">
            <a:extLst>
              <a:ext uri="{FF2B5EF4-FFF2-40B4-BE49-F238E27FC236}">
                <a16:creationId xmlns="" xmlns:a16="http://schemas.microsoft.com/office/drawing/2014/main" id="{746436CB-7216-D08E-4D9C-CD88E6B6A6F6}"/>
              </a:ext>
            </a:extLst>
          </p:cNvPr>
          <p:cNvSpPr>
            <a:spLocks noChangeArrowheads="1"/>
          </p:cNvSpPr>
          <p:nvPr/>
        </p:nvSpPr>
        <p:spPr bwMode="gray">
          <a:xfrm>
            <a:off x="899592" y="2780928"/>
            <a:ext cx="7357229" cy="39696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Улучшение жилищных условий и обеспечение жильем отдельных категорий граждан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2" name="AutoShape 47">
            <a:extLst>
              <a:ext uri="{FF2B5EF4-FFF2-40B4-BE49-F238E27FC236}">
                <a16:creationId xmlns="" xmlns:a16="http://schemas.microsoft.com/office/drawing/2014/main" id="{C2C69D09-AFDE-AAE5-A579-BFE9AA951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568" y="5877272"/>
            <a:ext cx="973396" cy="38074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5,6</a:t>
            </a:r>
            <a:endParaRPr lang="ru-RU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52">
            <a:extLst>
              <a:ext uri="{FF2B5EF4-FFF2-40B4-BE49-F238E27FC236}">
                <a16:creationId xmlns="" xmlns:a16="http://schemas.microsoft.com/office/drawing/2014/main" id="{DDA4AE99-9601-0960-C08C-7EADCEE50FA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8456" y="3977386"/>
            <a:ext cx="977160" cy="37966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AutoShape 52">
            <a:extLst>
              <a:ext uri="{FF2B5EF4-FFF2-40B4-BE49-F238E27FC236}">
                <a16:creationId xmlns="" xmlns:a16="http://schemas.microsoft.com/office/drawing/2014/main" id="{2FBA5BDB-03A8-A67D-8FEF-EF9EEA06EB7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7504" y="2564904"/>
            <a:ext cx="962309" cy="396061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39,5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AutoShape 45">
            <a:extLst>
              <a:ext uri="{FF2B5EF4-FFF2-40B4-BE49-F238E27FC236}">
                <a16:creationId xmlns="" xmlns:a16="http://schemas.microsoft.com/office/drawing/2014/main" id="{A8543750-DB13-80BD-876B-FFAC9B1C8012}"/>
              </a:ext>
            </a:extLst>
          </p:cNvPr>
          <p:cNvSpPr>
            <a:spLocks noChangeArrowheads="1"/>
          </p:cNvSpPr>
          <p:nvPr/>
        </p:nvSpPr>
        <p:spPr bwMode="gray">
          <a:xfrm>
            <a:off x="971600" y="4797152"/>
            <a:ext cx="4469528" cy="3419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объектов городской инфраструктуры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9" name="AutoShape 52">
            <a:extLst>
              <a:ext uri="{FF2B5EF4-FFF2-40B4-BE49-F238E27FC236}">
                <a16:creationId xmlns="" xmlns:a16="http://schemas.microsoft.com/office/drawing/2014/main" id="{C78F1B90-1738-8E75-A466-C8C915114BE8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7504" y="4581128"/>
            <a:ext cx="980945" cy="417584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115,2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AutoShape 45">
            <a:extLst>
              <a:ext uri="{FF2B5EF4-FFF2-40B4-BE49-F238E27FC236}">
                <a16:creationId xmlns="" xmlns:a16="http://schemas.microsoft.com/office/drawing/2014/main" id="{F18387BF-7B1F-1B0C-8952-3151435BF272}"/>
              </a:ext>
            </a:extLst>
          </p:cNvPr>
          <p:cNvSpPr>
            <a:spLocks noChangeArrowheads="1"/>
          </p:cNvSpPr>
          <p:nvPr/>
        </p:nvSpPr>
        <p:spPr bwMode="gray">
          <a:xfrm>
            <a:off x="971600" y="1916832"/>
            <a:ext cx="3983244" cy="43204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комфортной городской среды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51" name="AutoShape 52">
            <a:extLst>
              <a:ext uri="{FF2B5EF4-FFF2-40B4-BE49-F238E27FC236}">
                <a16:creationId xmlns="" xmlns:a16="http://schemas.microsoft.com/office/drawing/2014/main" id="{E81EC810-3B26-8B5E-5228-B45036630568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7504" y="1700808"/>
            <a:ext cx="986866" cy="37966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46,0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AutoShape 44">
            <a:extLst>
              <a:ext uri="{FF2B5EF4-FFF2-40B4-BE49-F238E27FC236}">
                <a16:creationId xmlns="" xmlns:a16="http://schemas.microsoft.com/office/drawing/2014/main" id="{D3618440-5EA2-4F31-75AB-8BA6E97BA85A}"/>
              </a:ext>
            </a:extLst>
          </p:cNvPr>
          <p:cNvSpPr>
            <a:spLocks noChangeArrowheads="1"/>
          </p:cNvSpPr>
          <p:nvPr/>
        </p:nvSpPr>
        <p:spPr bwMode="gray">
          <a:xfrm>
            <a:off x="899592" y="3356992"/>
            <a:ext cx="5040560" cy="50405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Обеспечение устойчивого функционирования и развития</a:t>
            </a:r>
          </a:p>
          <a:p>
            <a:pPr fontAlgn="b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коммунальной и инженерной инфраструктуры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57" name="AutoShape 47">
            <a:extLst>
              <a:ext uri="{FF2B5EF4-FFF2-40B4-BE49-F238E27FC236}">
                <a16:creationId xmlns="" xmlns:a16="http://schemas.microsoft.com/office/drawing/2014/main" id="{2295911E-ACA9-10C2-DE28-8C09DFF8A14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7504" y="3212976"/>
            <a:ext cx="973396" cy="380740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25,7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AutoShape 4" descr="Комплексность градостроительных решений – основа эффективности управления  развитием территор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Комплексность градостроительных решений – основа эффективности управления  развитием территор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6" name="Рисунок 65"/>
          <p:cNvPicPr/>
          <p:nvPr/>
        </p:nvPicPr>
        <p:blipFill>
          <a:blip r:embed="rId3" cstate="print"/>
          <a:srcRect l="25077" t="9197" r="21963" b="7924"/>
          <a:stretch>
            <a:fillRect/>
          </a:stretch>
        </p:blipFill>
        <p:spPr bwMode="auto">
          <a:xfrm>
            <a:off x="5292080" y="4941168"/>
            <a:ext cx="3563888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3" name="AutoShape 45">
            <a:extLst>
              <a:ext uri="{FF2B5EF4-FFF2-40B4-BE49-F238E27FC236}">
                <a16:creationId xmlns="" xmlns:a16="http://schemas.microsoft.com/office/drawing/2014/main" id="{EF40ECF4-9EAE-88C3-1B23-5857019D5B8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3608" y="5301208"/>
            <a:ext cx="4896544" cy="43204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26BEA"/>
              </a:gs>
              <a:gs pos="39999">
                <a:srgbClr val="C3D7F5"/>
              </a:gs>
              <a:gs pos="70000">
                <a:srgbClr val="E0EBFC"/>
              </a:gs>
              <a:gs pos="100000">
                <a:srgbClr val="1859DA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устойчивого функционирования и развития </a:t>
            </a:r>
          </a:p>
          <a:p>
            <a:pPr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коммунальной и инженерной инфраструктуры</a:t>
            </a:r>
            <a:endParaRPr lang="ru-RU" sz="14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AutoShape 52">
            <a:extLst>
              <a:ext uri="{FF2B5EF4-FFF2-40B4-BE49-F238E27FC236}">
                <a16:creationId xmlns="" xmlns:a16="http://schemas.microsoft.com/office/drawing/2014/main" id="{F444B963-F7FF-A986-CE83-43876834E9F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9512" y="5229200"/>
            <a:ext cx="971600" cy="379047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326BEA"/>
              </a:gs>
              <a:gs pos="39999">
                <a:srgbClr val="C3D7F5"/>
              </a:gs>
              <a:gs pos="70000">
                <a:srgbClr val="E0EBFC"/>
              </a:gs>
              <a:gs pos="100000">
                <a:srgbClr val="1859DA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15,8</a:t>
            </a:r>
            <a:endParaRPr lang="ru-RU" sz="16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t="24036" b="21882"/>
          <a:stretch>
            <a:fillRect/>
          </a:stretch>
        </p:blipFill>
        <p:spPr bwMode="auto">
          <a:xfrm>
            <a:off x="6322312" y="1242566"/>
            <a:ext cx="161967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9575" y="3284984"/>
            <a:ext cx="317442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098" name="Picture 2" descr="Формирование комфортной городской сред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6083" y="1196752"/>
            <a:ext cx="1224136" cy="122413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9" name="Рисунок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4368" y="1268695"/>
            <a:ext cx="1163845" cy="12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7" name="Прямоугольник 36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№38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552" y="-55323"/>
            <a:ext cx="9217764" cy="69133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962" y="18934"/>
            <a:ext cx="7267576" cy="1143000"/>
          </a:xfrm>
        </p:spPr>
        <p:txBody>
          <a:bodyPr>
            <a:norm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формирования бюджета</a:t>
            </a:r>
            <a:endParaRPr lang="ru-RU" sz="3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 3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AutoShape 11"/>
          <p:cNvSpPr>
            <a:spLocks noChangeArrowheads="1"/>
          </p:cNvSpPr>
          <p:nvPr/>
        </p:nvSpPr>
        <p:spPr bwMode="gray">
          <a:xfrm>
            <a:off x="35496" y="1340768"/>
            <a:ext cx="9015333" cy="41668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"/>
          <p:cNvSpPr>
            <a:spLocks noChangeArrowheads="1"/>
          </p:cNvSpPr>
          <p:nvPr/>
        </p:nvSpPr>
        <p:spPr bwMode="gray">
          <a:xfrm>
            <a:off x="251520" y="1412776"/>
            <a:ext cx="1042763" cy="757064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5"/>
          <p:cNvSpPr>
            <a:spLocks noChangeArrowheads="1"/>
          </p:cNvSpPr>
          <p:nvPr/>
        </p:nvSpPr>
        <p:spPr bwMode="gray">
          <a:xfrm>
            <a:off x="323528" y="1628800"/>
            <a:ext cx="88297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6"/>
          <p:cNvSpPr>
            <a:spLocks noChangeArrowheads="1"/>
          </p:cNvSpPr>
          <p:nvPr/>
        </p:nvSpPr>
        <p:spPr bwMode="gray">
          <a:xfrm>
            <a:off x="2576459" y="1436087"/>
            <a:ext cx="1042764" cy="757064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gray">
          <a:xfrm>
            <a:off x="2627784" y="1628800"/>
            <a:ext cx="91501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8"/>
          <p:cNvSpPr>
            <a:spLocks noChangeArrowheads="1"/>
          </p:cNvSpPr>
          <p:nvPr/>
        </p:nvSpPr>
        <p:spPr bwMode="gray">
          <a:xfrm>
            <a:off x="4930758" y="1436916"/>
            <a:ext cx="1042764" cy="757064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9"/>
          <p:cNvSpPr>
            <a:spLocks noChangeArrowheads="1"/>
          </p:cNvSpPr>
          <p:nvPr/>
        </p:nvSpPr>
        <p:spPr bwMode="gray">
          <a:xfrm>
            <a:off x="5004048" y="1628800"/>
            <a:ext cx="93691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6"/>
          <p:cNvSpPr>
            <a:spLocks noChangeArrowheads="1"/>
          </p:cNvSpPr>
          <p:nvPr/>
        </p:nvSpPr>
        <p:spPr bwMode="gray">
          <a:xfrm>
            <a:off x="1403648" y="1412776"/>
            <a:ext cx="1042764" cy="757064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7"/>
          <p:cNvSpPr>
            <a:spLocks noChangeArrowheads="1"/>
          </p:cNvSpPr>
          <p:nvPr/>
        </p:nvSpPr>
        <p:spPr bwMode="gray">
          <a:xfrm>
            <a:off x="1475656" y="1628800"/>
            <a:ext cx="91501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июль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8"/>
          <p:cNvSpPr>
            <a:spLocks noChangeArrowheads="1"/>
          </p:cNvSpPr>
          <p:nvPr/>
        </p:nvSpPr>
        <p:spPr bwMode="gray">
          <a:xfrm>
            <a:off x="3724237" y="1436087"/>
            <a:ext cx="1042764" cy="757064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9"/>
          <p:cNvSpPr>
            <a:spLocks noChangeArrowheads="1"/>
          </p:cNvSpPr>
          <p:nvPr/>
        </p:nvSpPr>
        <p:spPr bwMode="gray">
          <a:xfrm>
            <a:off x="3779912" y="1628800"/>
            <a:ext cx="100811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8"/>
          <p:cNvSpPr>
            <a:spLocks noChangeArrowheads="1"/>
          </p:cNvSpPr>
          <p:nvPr/>
        </p:nvSpPr>
        <p:spPr bwMode="gray">
          <a:xfrm>
            <a:off x="7604868" y="1446719"/>
            <a:ext cx="1042764" cy="757064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9"/>
          <p:cNvSpPr>
            <a:spLocks noChangeArrowheads="1"/>
          </p:cNvSpPr>
          <p:nvPr/>
        </p:nvSpPr>
        <p:spPr bwMode="gray">
          <a:xfrm>
            <a:off x="7657977" y="1651021"/>
            <a:ext cx="93691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Oval 8"/>
          <p:cNvSpPr>
            <a:spLocks noChangeArrowheads="1"/>
          </p:cNvSpPr>
          <p:nvPr/>
        </p:nvSpPr>
        <p:spPr bwMode="gray">
          <a:xfrm>
            <a:off x="6277910" y="1436432"/>
            <a:ext cx="1042764" cy="757064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9"/>
          <p:cNvSpPr>
            <a:spLocks noChangeArrowheads="1"/>
          </p:cNvSpPr>
          <p:nvPr/>
        </p:nvSpPr>
        <p:spPr bwMode="gray">
          <a:xfrm>
            <a:off x="6327344" y="1629197"/>
            <a:ext cx="93691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AutoShape 11"/>
          <p:cNvSpPr>
            <a:spLocks noChangeArrowheads="1"/>
          </p:cNvSpPr>
          <p:nvPr/>
        </p:nvSpPr>
        <p:spPr bwMode="gray">
          <a:xfrm>
            <a:off x="261740" y="2275294"/>
            <a:ext cx="1169917" cy="31122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矩形 46"/>
          <p:cNvSpPr/>
          <p:nvPr/>
        </p:nvSpPr>
        <p:spPr>
          <a:xfrm>
            <a:off x="284687" y="2702907"/>
            <a:ext cx="1199759" cy="161582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Получение 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КЭР ЛО прогноза социально-экономического развития и доведение его до ГАД и ГРБС</a:t>
            </a:r>
            <a:endParaRPr lang="ru-RU" sz="1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24.05</a:t>
            </a:r>
            <a:r>
              <a:rPr lang="ru-RU" sz="11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1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AutoShape 11"/>
          <p:cNvSpPr>
            <a:spLocks noChangeArrowheads="1"/>
          </p:cNvSpPr>
          <p:nvPr/>
        </p:nvSpPr>
        <p:spPr bwMode="gray">
          <a:xfrm>
            <a:off x="1587447" y="2295202"/>
            <a:ext cx="1114404" cy="31122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矩形 46"/>
          <p:cNvSpPr/>
          <p:nvPr/>
        </p:nvSpPr>
        <p:spPr>
          <a:xfrm>
            <a:off x="1582781" y="2697188"/>
            <a:ext cx="1119070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Рабочая группа по доходам</a:t>
            </a:r>
          </a:p>
          <a:p>
            <a:pPr algn="ctr"/>
            <a:r>
              <a:rPr lang="ru-RU" sz="11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31.07</a:t>
            </a:r>
            <a:endParaRPr lang="en-US" sz="11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AutoShape 11"/>
          <p:cNvSpPr>
            <a:spLocks noChangeArrowheads="1"/>
          </p:cNvSpPr>
          <p:nvPr/>
        </p:nvSpPr>
        <p:spPr bwMode="gray">
          <a:xfrm>
            <a:off x="2862308" y="2295339"/>
            <a:ext cx="1879542" cy="31296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矩形 46"/>
          <p:cNvSpPr/>
          <p:nvPr/>
        </p:nvSpPr>
        <p:spPr>
          <a:xfrm>
            <a:off x="3002523" y="2673753"/>
            <a:ext cx="1590045" cy="161582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Заседания по </a:t>
            </a:r>
            <a:endParaRPr lang="ru-RU" sz="1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бюджетным </a:t>
            </a:r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проектировкам («ручейки» с отраслевыми (функциональными) подразделениями администрации</a:t>
            </a:r>
          </a:p>
          <a:p>
            <a:pPr algn="ctr"/>
            <a:r>
              <a:rPr lang="ru-RU" sz="11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01.08 – 19.09</a:t>
            </a:r>
            <a:endParaRPr lang="en-US" sz="11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AutoShape 11"/>
          <p:cNvSpPr>
            <a:spLocks noChangeArrowheads="1"/>
          </p:cNvSpPr>
          <p:nvPr/>
        </p:nvSpPr>
        <p:spPr bwMode="gray">
          <a:xfrm>
            <a:off x="4937655" y="2288851"/>
            <a:ext cx="1114404" cy="31122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矩形 46"/>
          <p:cNvSpPr/>
          <p:nvPr/>
        </p:nvSpPr>
        <p:spPr>
          <a:xfrm>
            <a:off x="4966098" y="2709154"/>
            <a:ext cx="1092320" cy="12772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Рассмотрение проекта бюджета на комиссии по бюджетным проектировкам</a:t>
            </a:r>
          </a:p>
          <a:p>
            <a:pPr algn="ctr"/>
            <a:r>
              <a:rPr lang="ru-RU" sz="11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17.10</a:t>
            </a:r>
            <a:endParaRPr lang="en-US" sz="11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AutoShape 11"/>
          <p:cNvSpPr>
            <a:spLocks noChangeArrowheads="1"/>
          </p:cNvSpPr>
          <p:nvPr/>
        </p:nvSpPr>
        <p:spPr bwMode="gray">
          <a:xfrm>
            <a:off x="6253104" y="2275294"/>
            <a:ext cx="1115752" cy="31122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矩形 46"/>
          <p:cNvSpPr/>
          <p:nvPr/>
        </p:nvSpPr>
        <p:spPr>
          <a:xfrm>
            <a:off x="6228184" y="2420888"/>
            <a:ext cx="1149318" cy="313932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Внесение </a:t>
            </a:r>
            <a:endParaRPr lang="ru-RU" sz="1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 бюджета </a:t>
            </a:r>
          </a:p>
          <a:p>
            <a:pPr algn="ctr"/>
            <a:r>
              <a:rPr lang="ru-RU" sz="11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05.11</a:t>
            </a:r>
          </a:p>
          <a:p>
            <a:pPr algn="ctr"/>
            <a:endParaRPr lang="ru-RU" sz="11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Проведение публичных слушаний </a:t>
            </a:r>
          </a:p>
          <a:p>
            <a:pPr algn="ctr"/>
            <a:r>
              <a:rPr lang="ru-RU" sz="11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25.11.</a:t>
            </a:r>
          </a:p>
          <a:p>
            <a:pPr algn="ctr"/>
            <a:endParaRPr lang="ru-RU" sz="1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3.Совет </a:t>
            </a:r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депутатов рассматривает проект решения о бюджете </a:t>
            </a:r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первом </a:t>
            </a:r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чтении</a:t>
            </a:r>
          </a:p>
          <a:p>
            <a:pPr algn="ctr"/>
            <a:r>
              <a:rPr lang="ru-RU" sz="11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26.11</a:t>
            </a:r>
            <a:endParaRPr lang="ru-RU" sz="11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1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AutoShape 11"/>
          <p:cNvSpPr>
            <a:spLocks noChangeArrowheads="1"/>
          </p:cNvSpPr>
          <p:nvPr/>
        </p:nvSpPr>
        <p:spPr bwMode="gray">
          <a:xfrm>
            <a:off x="7603477" y="2295202"/>
            <a:ext cx="1114404" cy="31122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" name="Рисунок 74"/>
          <p:cNvPicPr/>
          <p:nvPr/>
        </p:nvPicPr>
        <p:blipFill rotWithShape="1">
          <a:blip r:embed="rId4" cstate="print"/>
          <a:srcRect l="20224" t="15598" r="17456" b="12138"/>
          <a:stretch/>
        </p:blipFill>
        <p:spPr bwMode="auto">
          <a:xfrm>
            <a:off x="2984495" y="5207250"/>
            <a:ext cx="3724179" cy="1650750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6" name="矩形 46"/>
          <p:cNvSpPr/>
          <p:nvPr/>
        </p:nvSpPr>
        <p:spPr>
          <a:xfrm>
            <a:off x="7596336" y="2714791"/>
            <a:ext cx="1152128" cy="212365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Согласительная </a:t>
            </a:r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комиссия </a:t>
            </a:r>
          </a:p>
          <a:p>
            <a:pPr algn="ctr"/>
            <a:r>
              <a:rPr lang="ru-RU" sz="11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sz="11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3.12</a:t>
            </a:r>
            <a:endParaRPr lang="en-US" sz="1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2.Совет депутатов рассматривает проект решения о бюджете во втором чтении</a:t>
            </a:r>
          </a:p>
          <a:p>
            <a:pPr algn="ctr"/>
            <a:r>
              <a:rPr lang="ru-RU" sz="11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10.12</a:t>
            </a:r>
            <a:endParaRPr lang="en-US" sz="1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4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034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6923112" cy="562074"/>
          </a:xfrm>
        </p:spPr>
        <p:txBody>
          <a:bodyPr>
            <a:norm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МП «Городское хозяйство»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176">
            <a:extLst>
              <a:ext uri="{FF2B5EF4-FFF2-40B4-BE49-F238E27FC236}">
                <a16:creationId xmlns="" xmlns:a16="http://schemas.microsoft.com/office/drawing/2014/main" id="{667DE800-1B48-A5BB-34C0-1B4FAACEC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8985" y="950669"/>
            <a:ext cx="1005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76">
            <a:extLst>
              <a:ext uri="{FF2B5EF4-FFF2-40B4-BE49-F238E27FC236}">
                <a16:creationId xmlns="" xmlns:a16="http://schemas.microsoft.com/office/drawing/2014/main" id="{08BB3955-3EED-87C8-B5D2-CDF8B72C3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692696"/>
            <a:ext cx="5659394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sz="2400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43">
            <a:extLst>
              <a:ext uri="{FF2B5EF4-FFF2-40B4-BE49-F238E27FC236}">
                <a16:creationId xmlns="" xmlns:a16="http://schemas.microsoft.com/office/drawing/2014/main" id="{6C620448-F49C-4165-31A9-EE75880067E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41386" y="2108612"/>
            <a:ext cx="3528392" cy="34140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ремонт объектов благоустройства </a:t>
            </a:r>
            <a:endParaRPr lang="zh-CN" altLang="en-US" sz="1200" b="1" noProof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AutoShape 44">
            <a:extLst>
              <a:ext uri="{FF2B5EF4-FFF2-40B4-BE49-F238E27FC236}">
                <a16:creationId xmlns="" xmlns:a16="http://schemas.microsoft.com/office/drawing/2014/main" id="{6B4068F5-DD8B-DD17-7D93-F9F7A77316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41385" y="2664053"/>
            <a:ext cx="3495109" cy="34466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26BEA"/>
              </a:gs>
              <a:gs pos="39999">
                <a:srgbClr val="C3D7F5"/>
              </a:gs>
              <a:gs pos="70000">
                <a:srgbClr val="E0EBFC"/>
              </a:gs>
              <a:gs pos="100000">
                <a:srgbClr val="1859DA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градостроительной деятельности </a:t>
            </a:r>
            <a:endParaRPr lang="zh-CN" altLang="en-US" sz="1200" b="1" noProof="1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0" name="AutoShape 45">
            <a:extLst>
              <a:ext uri="{FF2B5EF4-FFF2-40B4-BE49-F238E27FC236}">
                <a16:creationId xmlns="" xmlns:a16="http://schemas.microsoft.com/office/drawing/2014/main" id="{64EA3C29-BB92-91CE-DA09-5753D906674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80112" y="1547654"/>
            <a:ext cx="3456384" cy="3466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и уход за зелеными насаждениями</a:t>
            </a:r>
            <a:endParaRPr lang="zh-CN" altLang="en-US" sz="12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2" name="AutoShape 47">
            <a:extLst>
              <a:ext uri="{FF2B5EF4-FFF2-40B4-BE49-F238E27FC236}">
                <a16:creationId xmlns="" xmlns:a16="http://schemas.microsoft.com/office/drawing/2014/main" id="{0ED5879E-424F-DC6A-58AD-6DB35792A01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40459" y="2493121"/>
            <a:ext cx="811336" cy="38074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326BEA"/>
              </a:gs>
              <a:gs pos="39999">
                <a:srgbClr val="C3D7F5"/>
              </a:gs>
              <a:gs pos="70000">
                <a:srgbClr val="E0EBFC"/>
              </a:gs>
              <a:gs pos="100000">
                <a:srgbClr val="1859DA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17,3</a:t>
            </a:r>
          </a:p>
        </p:txBody>
      </p:sp>
      <p:sp>
        <p:nvSpPr>
          <p:cNvPr id="17" name="AutoShape 52">
            <a:extLst>
              <a:ext uri="{FF2B5EF4-FFF2-40B4-BE49-F238E27FC236}">
                <a16:creationId xmlns="" xmlns:a16="http://schemas.microsoft.com/office/drawing/2014/main" id="{672CC83C-C91E-0737-97FE-B7083905F11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4616" y="1919368"/>
            <a:ext cx="843022" cy="37966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22,7</a:t>
            </a:r>
          </a:p>
        </p:txBody>
      </p:sp>
      <p:sp>
        <p:nvSpPr>
          <p:cNvPr id="22" name="AutoShape 52">
            <a:extLst>
              <a:ext uri="{FF2B5EF4-FFF2-40B4-BE49-F238E27FC236}">
                <a16:creationId xmlns="" xmlns:a16="http://schemas.microsoft.com/office/drawing/2014/main" id="{FBC9A20D-9690-927A-3A9D-BD3D0F00171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0652" y="1467432"/>
            <a:ext cx="856329" cy="355749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70,9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AutoShape 45">
            <a:extLst>
              <a:ext uri="{FF2B5EF4-FFF2-40B4-BE49-F238E27FC236}">
                <a16:creationId xmlns="" xmlns:a16="http://schemas.microsoft.com/office/drawing/2014/main" id="{E6EDEB49-7F50-A94B-DE12-0FDF615F9E7A}"/>
              </a:ext>
            </a:extLst>
          </p:cNvPr>
          <p:cNvSpPr>
            <a:spLocks noChangeArrowheads="1"/>
          </p:cNvSpPr>
          <p:nvPr/>
        </p:nvSpPr>
        <p:spPr bwMode="gray">
          <a:xfrm>
            <a:off x="949302" y="2458483"/>
            <a:ext cx="3723086" cy="7142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Организация пассажирских перевозок </a:t>
            </a:r>
          </a:p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маршрутам, организация </a:t>
            </a:r>
          </a:p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ритуальных услуг и содержания мест захоронений</a:t>
            </a:r>
            <a:endParaRPr lang="zh-CN" altLang="en-US" sz="1200" b="1" noProof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AutoShape 52">
            <a:extLst>
              <a:ext uri="{FF2B5EF4-FFF2-40B4-BE49-F238E27FC236}">
                <a16:creationId xmlns="" xmlns:a16="http://schemas.microsoft.com/office/drawing/2014/main" id="{23A9E45E-10F8-B13C-22FF-52A341865E0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3613" y="2457035"/>
            <a:ext cx="834926" cy="417584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18,5</a:t>
            </a:r>
          </a:p>
        </p:txBody>
      </p:sp>
      <p:sp>
        <p:nvSpPr>
          <p:cNvPr id="32" name="AutoShape 45">
            <a:extLst>
              <a:ext uri="{FF2B5EF4-FFF2-40B4-BE49-F238E27FC236}">
                <a16:creationId xmlns="" xmlns:a16="http://schemas.microsoft.com/office/drawing/2014/main" id="{9F69BF3A-14A9-31AE-B67F-62B5CA69B6E8}"/>
              </a:ext>
            </a:extLst>
          </p:cNvPr>
          <p:cNvSpPr>
            <a:spLocks noChangeArrowheads="1"/>
          </p:cNvSpPr>
          <p:nvPr/>
        </p:nvSpPr>
        <p:spPr bwMode="gray">
          <a:xfrm>
            <a:off x="971600" y="3277779"/>
            <a:ext cx="3708920" cy="49324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r>
              <a:rPr lang="ru-RU" altLang="zh-CN" sz="1200" b="1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Содержание системы дренажно – ливневой</a:t>
            </a:r>
          </a:p>
          <a:p>
            <a:pPr fontAlgn="b">
              <a:defRPr/>
            </a:pPr>
            <a:r>
              <a:rPr lang="ru-RU" altLang="zh-CN" sz="1200" b="1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канализации</a:t>
            </a:r>
            <a:endParaRPr lang="ru-RU" altLang="zh-CN" sz="1200" b="1" noProof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AutoShape 52">
            <a:extLst>
              <a:ext uri="{FF2B5EF4-FFF2-40B4-BE49-F238E27FC236}">
                <a16:creationId xmlns="" xmlns:a16="http://schemas.microsoft.com/office/drawing/2014/main" id="{4EC6F9FB-0E0F-A6D8-B87B-A0014DC18CF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9021" y="3185777"/>
            <a:ext cx="824890" cy="386498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17,7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AutoShape 45">
            <a:extLst>
              <a:ext uri="{FF2B5EF4-FFF2-40B4-BE49-F238E27FC236}">
                <a16:creationId xmlns="" xmlns:a16="http://schemas.microsoft.com/office/drawing/2014/main" id="{D0AC287E-27BF-318B-7D9B-FB0F07E85B10}"/>
              </a:ext>
            </a:extLst>
          </p:cNvPr>
          <p:cNvSpPr>
            <a:spLocks noChangeArrowheads="1"/>
          </p:cNvSpPr>
          <p:nvPr/>
        </p:nvSpPr>
        <p:spPr bwMode="gray">
          <a:xfrm>
            <a:off x="971600" y="1556792"/>
            <a:ext cx="3708920" cy="33505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территорий общего пользования </a:t>
            </a:r>
            <a:endParaRPr lang="zh-CN" altLang="en-US" sz="12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41" name="AutoShape 52">
            <a:extLst>
              <a:ext uri="{FF2B5EF4-FFF2-40B4-BE49-F238E27FC236}">
                <a16:creationId xmlns="" xmlns:a16="http://schemas.microsoft.com/office/drawing/2014/main" id="{B4432089-356C-9B49-4188-14A128D492E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9324" y="1458799"/>
            <a:ext cx="844284" cy="331445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352,9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AutoShape 44">
            <a:extLst>
              <a:ext uri="{FF2B5EF4-FFF2-40B4-BE49-F238E27FC236}">
                <a16:creationId xmlns="" xmlns:a16="http://schemas.microsoft.com/office/drawing/2014/main" id="{28E7D9A6-DFEE-BD6B-4B2F-A14994A681F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6983" y="2043105"/>
            <a:ext cx="3705405" cy="31153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с отходами</a:t>
            </a:r>
            <a:endParaRPr lang="zh-CN" altLang="en-US" sz="1200" b="1" noProof="1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7" name="AutoShape 47">
            <a:extLst>
              <a:ext uri="{FF2B5EF4-FFF2-40B4-BE49-F238E27FC236}">
                <a16:creationId xmlns="" xmlns:a16="http://schemas.microsoft.com/office/drawing/2014/main" id="{299AAED0-86B6-BADE-CFA1-DD8E9AEB5690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9923" y="1915040"/>
            <a:ext cx="830614" cy="380740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31,0</a:t>
            </a:r>
          </a:p>
        </p:txBody>
      </p:sp>
      <p:sp>
        <p:nvSpPr>
          <p:cNvPr id="52" name="AutoShape 44">
            <a:extLst>
              <a:ext uri="{FF2B5EF4-FFF2-40B4-BE49-F238E27FC236}">
                <a16:creationId xmlns="" xmlns:a16="http://schemas.microsoft.com/office/drawing/2014/main" id="{6B4068F5-DD8B-DD17-7D93-F9F7A77316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89609" y="5345542"/>
            <a:ext cx="7662086" cy="62068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r>
              <a:rPr lang="ru-RU" altLang="zh-CN" sz="1200" b="1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Обеспечение жильем отдельных категорий граждан, установленных Федеральным законодательством,</a:t>
            </a:r>
          </a:p>
          <a:p>
            <a:pPr fontAlgn="b">
              <a:defRPr/>
            </a:pPr>
            <a:r>
              <a:rPr lang="ru-RU" altLang="zh-CN" sz="1200" b="1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и капитальным ремонтом жилых домов отдельных категорий граждан, установленных областным законом</a:t>
            </a:r>
            <a:endParaRPr lang="zh-CN" altLang="en-US" sz="1200" b="1" noProof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3" name="AutoShape 45">
            <a:extLst>
              <a:ext uri="{FF2B5EF4-FFF2-40B4-BE49-F238E27FC236}">
                <a16:creationId xmlns="" xmlns:a16="http://schemas.microsoft.com/office/drawing/2014/main" id="{64EA3C29-BB92-91CE-DA09-5753D9066745}"/>
              </a:ext>
            </a:extLst>
          </p:cNvPr>
          <p:cNvSpPr>
            <a:spLocks noChangeArrowheads="1"/>
          </p:cNvSpPr>
          <p:nvPr/>
        </p:nvSpPr>
        <p:spPr bwMode="gray">
          <a:xfrm>
            <a:off x="932760" y="3846222"/>
            <a:ext cx="3726600" cy="81567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Энергосбережение и повышение энергетической</a:t>
            </a:r>
          </a:p>
          <a:p>
            <a:pPr lvl="0"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эффективности, повышение эффективности </a:t>
            </a:r>
          </a:p>
          <a:p>
            <a:pPr lvl="0"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функционирования городского хозяйства</a:t>
            </a:r>
            <a:endParaRPr lang="zh-CN" altLang="en-US" sz="12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55" name="AutoShape 47">
            <a:extLst>
              <a:ext uri="{FF2B5EF4-FFF2-40B4-BE49-F238E27FC236}">
                <a16:creationId xmlns="" xmlns:a16="http://schemas.microsoft.com/office/drawing/2014/main" id="{0ED5879E-424F-DC6A-58AD-6DB35792A01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9529" y="5308192"/>
            <a:ext cx="791492" cy="369229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AutoShape 52">
            <a:extLst>
              <a:ext uri="{FF2B5EF4-FFF2-40B4-BE49-F238E27FC236}">
                <a16:creationId xmlns="" xmlns:a16="http://schemas.microsoft.com/office/drawing/2014/main" id="{FBC9A20D-9690-927A-3A9D-BD3D0F00171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7404" y="3772341"/>
            <a:ext cx="824003" cy="396061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11,1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AutoShape 45">
            <a:extLst>
              <a:ext uri="{FF2B5EF4-FFF2-40B4-BE49-F238E27FC236}">
                <a16:creationId xmlns="" xmlns:a16="http://schemas.microsoft.com/office/drawing/2014/main" id="{E6EDEB49-7F50-A94B-DE12-0FDF615F9E7A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6983" y="4833387"/>
            <a:ext cx="3713537" cy="36788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гарантий погребения</a:t>
            </a:r>
            <a:endParaRPr lang="zh-CN" altLang="en-US" sz="12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6" name="AutoShape 52">
            <a:extLst>
              <a:ext uri="{FF2B5EF4-FFF2-40B4-BE49-F238E27FC236}">
                <a16:creationId xmlns="" xmlns:a16="http://schemas.microsoft.com/office/drawing/2014/main" id="{23A9E45E-10F8-B13C-22FF-52A341865E0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1681" y="4653741"/>
            <a:ext cx="831840" cy="416615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AutoShape 45">
            <a:extLst>
              <a:ext uri="{FF2B5EF4-FFF2-40B4-BE49-F238E27FC236}">
                <a16:creationId xmlns="" xmlns:a16="http://schemas.microsoft.com/office/drawing/2014/main" id="{9F69BF3A-14A9-31AE-B67F-62B5CA69B6E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03939" y="4791631"/>
            <a:ext cx="3532557" cy="43204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мероприятий по охране </a:t>
            </a:r>
          </a:p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 среды</a:t>
            </a:r>
            <a:endParaRPr lang="ru-RU" sz="12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AutoShape 52">
            <a:extLst>
              <a:ext uri="{FF2B5EF4-FFF2-40B4-BE49-F238E27FC236}">
                <a16:creationId xmlns="" xmlns:a16="http://schemas.microsoft.com/office/drawing/2014/main" id="{4EC6F9FB-0E0F-A6D8-B87B-A0014DC18CF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2971" y="4672355"/>
            <a:ext cx="738987" cy="375474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endParaRPr lang="ru-RU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AutoShape 45">
            <a:extLst>
              <a:ext uri="{FF2B5EF4-FFF2-40B4-BE49-F238E27FC236}">
                <a16:creationId xmlns="" xmlns:a16="http://schemas.microsoft.com/office/drawing/2014/main" id="{D0AC287E-27BF-318B-7D9B-FB0F07E85B10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03939" y="3177229"/>
            <a:ext cx="3532557" cy="80321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устойчивого функционирования</a:t>
            </a:r>
          </a:p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развития коммунальной и инженерной </a:t>
            </a:r>
          </a:p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инфраструктуры</a:t>
            </a:r>
            <a:endParaRPr lang="zh-CN" altLang="en-US" sz="12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78" name="AutoShape 52">
            <a:extLst>
              <a:ext uri="{FF2B5EF4-FFF2-40B4-BE49-F238E27FC236}">
                <a16:creationId xmlns="" xmlns:a16="http://schemas.microsoft.com/office/drawing/2014/main" id="{B4432089-356C-9B49-4188-14A128D492E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0652" y="3051371"/>
            <a:ext cx="791048" cy="37966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15,3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AutoShape 44">
            <a:extLst>
              <a:ext uri="{FF2B5EF4-FFF2-40B4-BE49-F238E27FC236}">
                <a16:creationId xmlns="" xmlns:a16="http://schemas.microsoft.com/office/drawing/2014/main" id="{28E7D9A6-DFEE-BD6B-4B2F-A14994A681F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35442" y="4173384"/>
            <a:ext cx="3501053" cy="45555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участию населения</a:t>
            </a:r>
          </a:p>
          <a:p>
            <a:pPr lvl="0"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осуществлении местного самоуправления</a:t>
            </a:r>
            <a:endParaRPr lang="zh-CN" altLang="en-US" sz="1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4" name="AutoShape 47">
            <a:extLst>
              <a:ext uri="{FF2B5EF4-FFF2-40B4-BE49-F238E27FC236}">
                <a16:creationId xmlns="" xmlns:a16="http://schemas.microsoft.com/office/drawing/2014/main" id="{299AAED0-86B6-BADE-CFA1-DD8E9AEB569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88024" y="4005064"/>
            <a:ext cx="826374" cy="380740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9950" y="5955449"/>
            <a:ext cx="6440442" cy="9240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5" name="Прямоугольник 34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№39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6923112" cy="692696"/>
          </a:xfrm>
        </p:spPr>
        <p:txBody>
          <a:bodyPr>
            <a:norm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Направление поддержки ЖКХ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3803020578"/>
              </p:ext>
            </p:extLst>
          </p:nvPr>
        </p:nvGraphicFramePr>
        <p:xfrm>
          <a:off x="0" y="1052736"/>
          <a:ext cx="91440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084168" y="83671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80,9   млн. руб.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№40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6923112" cy="836712"/>
          </a:xfrm>
        </p:spPr>
        <p:txBody>
          <a:bodyPr>
            <a:no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МП «Развитие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информационного общества»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95736" y="912167"/>
            <a:ext cx="2117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21,0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9"/>
          <p:cNvGrpSpPr>
            <a:grpSpLocks/>
          </p:cNvGrpSpPr>
          <p:nvPr/>
        </p:nvGrpSpPr>
        <p:grpSpPr bwMode="gray">
          <a:xfrm rot="16000358">
            <a:off x="4271642" y="852373"/>
            <a:ext cx="348208" cy="514897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29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976132" y="902254"/>
            <a:ext cx="311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6,2% к 2024 году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800127" y="1515806"/>
            <a:ext cx="58254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sz="2200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176">
            <a:extLst>
              <a:ext uri="{FF2B5EF4-FFF2-40B4-BE49-F238E27FC236}">
                <a16:creationId xmlns="" xmlns:a16="http://schemas.microsoft.com/office/drawing/2014/main" id="{667DE800-1B48-A5BB-34C0-1B4FAACEC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8985" y="950669"/>
            <a:ext cx="1005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lum bright="14000" contrast="-6000"/>
          </a:blip>
          <a:stretch>
            <a:fillRect/>
          </a:stretch>
        </p:blipFill>
        <p:spPr>
          <a:xfrm>
            <a:off x="323528" y="4887225"/>
            <a:ext cx="5261478" cy="19707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9" name="Рисунок 38" descr="1.jpg"/>
          <p:cNvPicPr>
            <a:picLocks noChangeAspect="1"/>
          </p:cNvPicPr>
          <p:nvPr/>
        </p:nvPicPr>
        <p:blipFill>
          <a:blip r:embed="rId4" cstate="print">
            <a:lum bright="21000" contrast="-22000"/>
          </a:blip>
          <a:stretch>
            <a:fillRect/>
          </a:stretch>
        </p:blipFill>
        <p:spPr>
          <a:xfrm>
            <a:off x="3848298" y="1772816"/>
            <a:ext cx="5188197" cy="391575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40" name="AutoShape 43"/>
          <p:cNvSpPr>
            <a:spLocks noChangeArrowheads="1"/>
          </p:cNvSpPr>
          <p:nvPr/>
        </p:nvSpPr>
        <p:spPr bwMode="gray">
          <a:xfrm>
            <a:off x="1115616" y="2348880"/>
            <a:ext cx="3240360" cy="50405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Электронный муниципалитет</a:t>
            </a:r>
            <a:endParaRPr lang="ru-RU" sz="16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utoShape 52"/>
          <p:cNvSpPr>
            <a:spLocks noChangeArrowheads="1"/>
          </p:cNvSpPr>
          <p:nvPr/>
        </p:nvSpPr>
        <p:spPr bwMode="gray">
          <a:xfrm>
            <a:off x="539552" y="1988840"/>
            <a:ext cx="1224136" cy="504056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3,8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45"/>
          <p:cNvSpPr>
            <a:spLocks noChangeArrowheads="1"/>
          </p:cNvSpPr>
          <p:nvPr/>
        </p:nvSpPr>
        <p:spPr bwMode="gray">
          <a:xfrm>
            <a:off x="1115617" y="3284984"/>
            <a:ext cx="4392487" cy="48595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Власть и общество</a:t>
            </a:r>
          </a:p>
        </p:txBody>
      </p:sp>
      <p:sp>
        <p:nvSpPr>
          <p:cNvPr id="43" name="AutoShape 52"/>
          <p:cNvSpPr>
            <a:spLocks noChangeArrowheads="1"/>
          </p:cNvSpPr>
          <p:nvPr/>
        </p:nvSpPr>
        <p:spPr bwMode="gray">
          <a:xfrm>
            <a:off x="539552" y="2924944"/>
            <a:ext cx="1224136" cy="46355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 descr="smi_analiz.jpg"/>
          <p:cNvPicPr>
            <a:picLocks noChangeAspect="1"/>
          </p:cNvPicPr>
          <p:nvPr/>
        </p:nvPicPr>
        <p:blipFill>
          <a:blip r:embed="rId5" cstate="print">
            <a:lum bright="30000" contrast="-21000"/>
          </a:blip>
          <a:stretch>
            <a:fillRect/>
          </a:stretch>
        </p:blipFill>
        <p:spPr>
          <a:xfrm>
            <a:off x="5076056" y="3717032"/>
            <a:ext cx="3783439" cy="314096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5" name="AutoShape 45"/>
          <p:cNvSpPr>
            <a:spLocks noChangeArrowheads="1"/>
          </p:cNvSpPr>
          <p:nvPr/>
        </p:nvSpPr>
        <p:spPr bwMode="gray">
          <a:xfrm>
            <a:off x="1115616" y="4221088"/>
            <a:ext cx="5328592" cy="636272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профессиональное образование </a:t>
            </a:r>
          </a:p>
          <a:p>
            <a:pPr>
              <a:defRPr/>
            </a:pPr>
            <a:r>
              <a:rPr lang="ru-RU" sz="16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служащих</a:t>
            </a:r>
            <a:endParaRPr lang="ru-RU" sz="16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utoShape 52"/>
          <p:cNvSpPr>
            <a:spLocks noChangeArrowheads="1"/>
          </p:cNvSpPr>
          <p:nvPr/>
        </p:nvSpPr>
        <p:spPr bwMode="gray">
          <a:xfrm>
            <a:off x="539553" y="3861048"/>
            <a:ext cx="1224136" cy="463550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№41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6923112" cy="1143000"/>
          </a:xfrm>
        </p:spPr>
        <p:txBody>
          <a:bodyPr>
            <a:norm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МП «Безопасность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жизнедеятельности населения»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30">
            <a:extLst>
              <a:ext uri="{FF2B5EF4-FFF2-40B4-BE49-F238E27FC236}">
                <a16:creationId xmlns="" xmlns:a16="http://schemas.microsoft.com/office/drawing/2014/main" id="{11CE90ED-ECE7-020A-B7FA-E34C284A374E}"/>
              </a:ext>
            </a:extLst>
          </p:cNvPr>
          <p:cNvSpPr/>
          <p:nvPr/>
        </p:nvSpPr>
        <p:spPr>
          <a:xfrm>
            <a:off x="1533318" y="993500"/>
            <a:ext cx="6829167" cy="66707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36,6 </a:t>
            </a:r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       </a:t>
            </a:r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4 раза </a:t>
            </a:r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endParaRPr lang="ru-RU" sz="2600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4" name="Group 9">
            <a:extLst>
              <a:ext uri="{FF2B5EF4-FFF2-40B4-BE49-F238E27FC236}">
                <a16:creationId xmlns="" xmlns:a16="http://schemas.microsoft.com/office/drawing/2014/main" id="{C9831339-ABC5-955F-2CED-F8C5C37390DC}"/>
              </a:ext>
            </a:extLst>
          </p:cNvPr>
          <p:cNvGrpSpPr>
            <a:grpSpLocks/>
          </p:cNvGrpSpPr>
          <p:nvPr/>
        </p:nvGrpSpPr>
        <p:grpSpPr bwMode="gray">
          <a:xfrm rot="16726108">
            <a:off x="4502367" y="1176851"/>
            <a:ext cx="414167" cy="359989"/>
            <a:chOff x="927" y="1024"/>
            <a:chExt cx="3094" cy="2747"/>
          </a:xfrm>
          <a:solidFill>
            <a:schemeClr val="bg2">
              <a:lumMod val="10000"/>
            </a:schemeClr>
          </a:solidFill>
        </p:grpSpPr>
        <p:sp>
          <p:nvSpPr>
            <p:cNvPr id="5" name="Freeform 10" descr="© INSCALE GmbH, 26.05.2010&#10;http://www.presentationload.com/">
              <a:extLst>
                <a:ext uri="{FF2B5EF4-FFF2-40B4-BE49-F238E27FC236}">
                  <a16:creationId xmlns="" xmlns:a16="http://schemas.microsoft.com/office/drawing/2014/main" id="{E0B75758-6314-C55A-7A52-6C39074FF9DF}"/>
                </a:ext>
              </a:extLst>
            </p:cNvPr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" name="Freeform 12" descr="© INSCALE GmbH, 26.05.2010&#10;http://www.presentationload.com/">
              <a:extLst>
                <a:ext uri="{FF2B5EF4-FFF2-40B4-BE49-F238E27FC236}">
                  <a16:creationId xmlns="" xmlns:a16="http://schemas.microsoft.com/office/drawing/2014/main" id="{5DD00214-3B96-C9E3-BDE5-62C4EAF14089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Freeform 13" descr="© INSCALE GmbH, 26.05.2010&#10;http://www.presentationload.com/">
              <a:extLst>
                <a:ext uri="{FF2B5EF4-FFF2-40B4-BE49-F238E27FC236}">
                  <a16:creationId xmlns="" xmlns:a16="http://schemas.microsoft.com/office/drawing/2014/main" id="{49CFD7E4-76D4-42AA-97F7-983A19E7336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9" name="Text Box 176">
            <a:extLst>
              <a:ext uri="{FF2B5EF4-FFF2-40B4-BE49-F238E27FC236}">
                <a16:creationId xmlns="" xmlns:a16="http://schemas.microsoft.com/office/drawing/2014/main" id="{F01F9052-52BC-F332-44AF-90D9EB2FD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8985" y="908720"/>
            <a:ext cx="10050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76">
            <a:extLst>
              <a:ext uri="{FF2B5EF4-FFF2-40B4-BE49-F238E27FC236}">
                <a16:creationId xmlns="" xmlns:a16="http://schemas.microsoft.com/office/drawing/2014/main" id="{BD9759B4-4FBE-F30C-A15A-4F0FBB6CF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556792"/>
            <a:ext cx="5659394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Комплексы процессных мероприятий</a:t>
            </a:r>
            <a:endParaRPr lang="en-US" sz="2400" b="1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43">
            <a:extLst>
              <a:ext uri="{FF2B5EF4-FFF2-40B4-BE49-F238E27FC236}">
                <a16:creationId xmlns="" xmlns:a16="http://schemas.microsoft.com/office/drawing/2014/main" id="{C7FF76AE-7881-9F38-F503-EF2E4CACF40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3608" y="4077072"/>
            <a:ext cx="2448272" cy="360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2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AutoShape 44">
            <a:extLst>
              <a:ext uri="{FF2B5EF4-FFF2-40B4-BE49-F238E27FC236}">
                <a16:creationId xmlns="" xmlns:a16="http://schemas.microsoft.com/office/drawing/2014/main" id="{BBAC4925-BEC4-20C2-DB16-BF4506A6C2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23728" y="6309320"/>
            <a:ext cx="4536504" cy="38727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26BEA"/>
              </a:gs>
              <a:gs pos="39999">
                <a:srgbClr val="C3D7F5"/>
              </a:gs>
              <a:gs pos="70000">
                <a:srgbClr val="E0EBFC"/>
              </a:gs>
              <a:gs pos="100000">
                <a:srgbClr val="1859DA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 fontAlgn="b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безопасности людей на водных объектах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3" name="AutoShape 45">
            <a:extLst>
              <a:ext uri="{FF2B5EF4-FFF2-40B4-BE49-F238E27FC236}">
                <a16:creationId xmlns="" xmlns:a16="http://schemas.microsoft.com/office/drawing/2014/main" id="{2F111E39-4C80-76E8-19FD-D57C7646D4F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3608" y="2780928"/>
            <a:ext cx="4814145" cy="39696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Усиление борьбы с преступностью и правонарушениями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5" name="AutoShape 47">
            <a:extLst>
              <a:ext uri="{FF2B5EF4-FFF2-40B4-BE49-F238E27FC236}">
                <a16:creationId xmlns="" xmlns:a16="http://schemas.microsoft.com/office/drawing/2014/main" id="{DCBBA456-3A61-6E8B-40E7-2B29B829D19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76990" y="6126969"/>
            <a:ext cx="973396" cy="38074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326BEA"/>
              </a:gs>
              <a:gs pos="39999">
                <a:srgbClr val="C3D7F5"/>
              </a:gs>
              <a:gs pos="70000">
                <a:srgbClr val="E0EBFC"/>
              </a:gs>
              <a:gs pos="100000">
                <a:srgbClr val="1859DA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52">
            <a:extLst>
              <a:ext uri="{FF2B5EF4-FFF2-40B4-BE49-F238E27FC236}">
                <a16:creationId xmlns="" xmlns:a16="http://schemas.microsoft.com/office/drawing/2014/main" id="{0FF96BA6-8195-E75E-1B9B-EFF12D3787D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8456" y="3905378"/>
            <a:ext cx="1019006" cy="379660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39999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52">
            <a:extLst>
              <a:ext uri="{FF2B5EF4-FFF2-40B4-BE49-F238E27FC236}">
                <a16:creationId xmlns="" xmlns:a16="http://schemas.microsoft.com/office/drawing/2014/main" id="{9784FC5A-D281-1A2D-212C-F036E284D4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4913" y="2668204"/>
            <a:ext cx="962309" cy="396061"/>
          </a:xfrm>
          <a:prstGeom prst="roundRect">
            <a:avLst>
              <a:gd name="adj" fmla="val 17509"/>
            </a:avLst>
          </a:prstGeom>
          <a:gradFill>
            <a:gsLst>
              <a:gs pos="0">
                <a:schemeClr val="accent5"/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13,0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45">
            <a:extLst>
              <a:ext uri="{FF2B5EF4-FFF2-40B4-BE49-F238E27FC236}">
                <a16:creationId xmlns="" xmlns:a16="http://schemas.microsoft.com/office/drawing/2014/main" id="{1CFAF430-AD4F-7799-0771-35365D083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3608" y="4725144"/>
            <a:ext cx="6192688" cy="50405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в целях гражданской обороны и ликвидации чрезвычайных </a:t>
            </a:r>
          </a:p>
          <a:p>
            <a:pPr lvl="0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ситуаций запасов материально-технических, медицинских и иных средств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31" name="AutoShape 52">
            <a:extLst>
              <a:ext uri="{FF2B5EF4-FFF2-40B4-BE49-F238E27FC236}">
                <a16:creationId xmlns="" xmlns:a16="http://schemas.microsoft.com/office/drawing/2014/main" id="{11D5C1FE-F68E-FEF2-ABBB-09BF313334E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4671" y="4534399"/>
            <a:ext cx="1043060" cy="417584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07A68"/>
              </a:gs>
              <a:gs pos="39999">
                <a:srgbClr val="B1EDED"/>
              </a:gs>
              <a:gs pos="70000">
                <a:srgbClr val="A2FCFA"/>
              </a:gs>
              <a:gs pos="100000">
                <a:srgbClr val="025652"/>
              </a:gs>
            </a:gsLst>
            <a:lin ang="5400000" scaled="0"/>
          </a:gradFill>
          <a:ln w="1905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0,6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utoShape 45">
            <a:extLst>
              <a:ext uri="{FF2B5EF4-FFF2-40B4-BE49-F238E27FC236}">
                <a16:creationId xmlns="" xmlns:a16="http://schemas.microsoft.com/office/drawing/2014/main" id="{D85271E0-431D-C26B-77D3-865D96CEC82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07705" y="5589240"/>
            <a:ext cx="4968552" cy="43204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fontAlgn="b">
              <a:defRPr/>
            </a:pPr>
            <a:r>
              <a:rPr lang="ru-RU" altLang="zh-CN" sz="1400" b="1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Создание и обслуживание системы контроля и управления </a:t>
            </a:r>
          </a:p>
          <a:p>
            <a:pPr fontAlgn="b">
              <a:defRPr/>
            </a:pPr>
            <a:r>
              <a:rPr lang="ru-RU" altLang="zh-CN" sz="1400" b="1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доступом в здание общественных организаций</a:t>
            </a:r>
            <a:endParaRPr lang="ru-RU" altLang="zh-CN" sz="1400" b="1" noProof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AutoShape 52">
            <a:extLst>
              <a:ext uri="{FF2B5EF4-FFF2-40B4-BE49-F238E27FC236}">
                <a16:creationId xmlns="" xmlns:a16="http://schemas.microsoft.com/office/drawing/2014/main" id="{D1E7DACA-89CF-1361-0BA4-A83481D85DF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26986" y="5349512"/>
            <a:ext cx="982898" cy="445586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AutoShape 45">
            <a:extLst>
              <a:ext uri="{FF2B5EF4-FFF2-40B4-BE49-F238E27FC236}">
                <a16:creationId xmlns="" xmlns:a16="http://schemas.microsoft.com/office/drawing/2014/main" id="{FDA46A17-7DE7-11AB-6A8E-00E27BDEF82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53999" y="2229852"/>
            <a:ext cx="5174185" cy="39696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lvl="0"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защитных сооружений гражданской обороны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4" name="AutoShape 52">
            <a:extLst>
              <a:ext uri="{FF2B5EF4-FFF2-40B4-BE49-F238E27FC236}">
                <a16:creationId xmlns="" xmlns:a16="http://schemas.microsoft.com/office/drawing/2014/main" id="{159568FE-C91E-74CC-8D46-02673340CD3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4947" y="1965614"/>
            <a:ext cx="986866" cy="37966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548123"/>
              </a:gs>
              <a:gs pos="39999">
                <a:srgbClr val="D4ECBA"/>
              </a:gs>
              <a:gs pos="70000">
                <a:srgbClr val="EDF7E1"/>
              </a:gs>
              <a:gs pos="100000">
                <a:srgbClr val="53802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AutoShape 44">
            <a:extLst>
              <a:ext uri="{FF2B5EF4-FFF2-40B4-BE49-F238E27FC236}">
                <a16:creationId xmlns="" xmlns:a16="http://schemas.microsoft.com/office/drawing/2014/main" id="{ECDB4E00-844A-431B-8ADF-6437E9E9AF8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3608" y="3429000"/>
            <a:ext cx="6984776" cy="38727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r>
              <a:rPr lang="ru-RU" sz="1400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и развитие системы оповещения и информирования населения</a:t>
            </a:r>
            <a:endParaRPr lang="zh-CN" altLang="en-US" sz="1400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0" name="AutoShape 47">
            <a:extLst>
              <a:ext uri="{FF2B5EF4-FFF2-40B4-BE49-F238E27FC236}">
                <a16:creationId xmlns="" xmlns:a16="http://schemas.microsoft.com/office/drawing/2014/main" id="{D616C1CC-01C1-934E-614F-6C85ABC261A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819" y="3279777"/>
            <a:ext cx="973396" cy="380740"/>
          </a:xfrm>
          <a:prstGeom prst="roundRect">
            <a:avLst>
              <a:gd name="adj" fmla="val 17509"/>
            </a:avLst>
          </a:prstGeom>
          <a:gradFill>
            <a:gsLst>
              <a:gs pos="0">
                <a:srgbClr val="17360C"/>
              </a:gs>
              <a:gs pos="39999">
                <a:srgbClr val="C8EEC9"/>
              </a:gs>
              <a:gs pos="70000">
                <a:srgbClr val="C8E3C3"/>
              </a:gs>
              <a:gs pos="100000">
                <a:srgbClr val="305D17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noProof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b="1" noProof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к выглядит лучшее в России защитное сооружение"/>
          <p:cNvPicPr>
            <a:picLocks noChangeAspect="1" noChangeArrowheads="1"/>
          </p:cNvPicPr>
          <p:nvPr/>
        </p:nvPicPr>
        <p:blipFill>
          <a:blip r:embed="rId3" cstate="print"/>
          <a:srcRect l="50917" b="42711"/>
          <a:stretch>
            <a:fillRect/>
          </a:stretch>
        </p:blipFill>
        <p:spPr bwMode="auto">
          <a:xfrm>
            <a:off x="7200391" y="1628800"/>
            <a:ext cx="1943609" cy="19442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ПРЕСТУПНОСТЬ - все новости, фото и видео по теме &amp;quot;ПРЕСТУПНОСТЬ&amp;quot;  на новостном сайте Мир24"/>
          <p:cNvPicPr>
            <a:picLocks noChangeAspect="1" noChangeArrowheads="1"/>
          </p:cNvPicPr>
          <p:nvPr/>
        </p:nvPicPr>
        <p:blipFill>
          <a:blip r:embed="rId4" cstate="print"/>
          <a:srcRect l="25546"/>
          <a:stretch>
            <a:fillRect/>
          </a:stretch>
        </p:blipFill>
        <p:spPr bwMode="auto">
          <a:xfrm>
            <a:off x="7236296" y="3717032"/>
            <a:ext cx="1907704" cy="14401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4" name="Picture 6" descr="Безопасность на водных объектах!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5188223"/>
            <a:ext cx="1979712" cy="166977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0" name="Прямоугольник 29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№42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инициатив жителей города</a:t>
            </a:r>
            <a:endParaRPr lang="ru-RU" sz="3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№33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" name="Рисунок 29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1308512" y="310253"/>
            <a:ext cx="7643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инициатив жителей города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№13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AutoShape 38"/>
          <p:cNvSpPr>
            <a:spLocks noChangeArrowheads="1"/>
          </p:cNvSpPr>
          <p:nvPr/>
        </p:nvSpPr>
        <p:spPr bwMode="gray">
          <a:xfrm>
            <a:off x="1806575" y="2545175"/>
            <a:ext cx="5530850" cy="2743200"/>
          </a:xfrm>
          <a:prstGeom prst="upArrow">
            <a:avLst>
              <a:gd name="adj1" fmla="val 57824"/>
              <a:gd name="adj2" fmla="val 54398"/>
            </a:avLst>
          </a:prstGeom>
          <a:gradFill rotWithShape="1">
            <a:gsLst>
              <a:gs pos="0">
                <a:srgbClr val="6BB5AE"/>
              </a:gs>
              <a:gs pos="60000">
                <a:srgbClr val="8F8CD2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gray">
          <a:xfrm>
            <a:off x="2115759" y="1687584"/>
            <a:ext cx="4839816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BB5AE"/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B2B2B2"/>
            </a:outerShdw>
          </a:effectLst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25 проектов на 26,6</a:t>
            </a:r>
          </a:p>
        </p:txBody>
      </p:sp>
      <p:grpSp>
        <p:nvGrpSpPr>
          <p:cNvPr id="35" name="Group 35"/>
          <p:cNvGrpSpPr>
            <a:grpSpLocks/>
          </p:cNvGrpSpPr>
          <p:nvPr/>
        </p:nvGrpSpPr>
        <p:grpSpPr bwMode="auto">
          <a:xfrm>
            <a:off x="355413" y="3890159"/>
            <a:ext cx="2448272" cy="2376264"/>
            <a:chOff x="1893" y="2942"/>
            <a:chExt cx="928" cy="929"/>
          </a:xfrm>
        </p:grpSpPr>
        <p:sp>
          <p:nvSpPr>
            <p:cNvPr id="36" name="Oval 16"/>
            <p:cNvSpPr>
              <a:spLocks noChangeArrowheads="1"/>
            </p:cNvSpPr>
            <p:nvPr/>
          </p:nvSpPr>
          <p:spPr bwMode="gray">
            <a:xfrm>
              <a:off x="1893" y="2942"/>
              <a:ext cx="928" cy="929"/>
            </a:xfrm>
            <a:prstGeom prst="ellipse">
              <a:avLst/>
            </a:prstGeom>
            <a:solidFill>
              <a:srgbClr val="6BB5A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19"/>
            <p:cNvSpPr txBox="1">
              <a:spLocks noChangeArrowheads="1"/>
            </p:cNvSpPr>
            <p:nvPr/>
          </p:nvSpPr>
          <p:spPr bwMode="gray">
            <a:xfrm>
              <a:off x="2012" y="3144"/>
              <a:ext cx="623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Проект</a:t>
              </a:r>
              <a:endPara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pPr 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«Я планирую </a:t>
              </a:r>
            </a:p>
            <a:p>
              <a:pPr 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бюджет»</a:t>
              </a:r>
            </a:p>
            <a:p>
              <a:pPr 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(5 проектов</a:t>
              </a:r>
              <a:r>
                <a:rPr lang="ru-RU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)</a:t>
              </a:r>
              <a:endPara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9" name="Group 36"/>
          <p:cNvGrpSpPr>
            <a:grpSpLocks/>
          </p:cNvGrpSpPr>
          <p:nvPr/>
        </p:nvGrpSpPr>
        <p:grpSpPr bwMode="auto">
          <a:xfrm>
            <a:off x="3241382" y="3857165"/>
            <a:ext cx="2527723" cy="2407611"/>
            <a:chOff x="3096" y="2919"/>
            <a:chExt cx="997" cy="973"/>
          </a:xfrm>
        </p:grpSpPr>
        <p:sp>
          <p:nvSpPr>
            <p:cNvPr id="40" name="Oval 22"/>
            <p:cNvSpPr>
              <a:spLocks noChangeArrowheads="1"/>
            </p:cNvSpPr>
            <p:nvPr/>
          </p:nvSpPr>
          <p:spPr bwMode="gray">
            <a:xfrm>
              <a:off x="3120" y="2919"/>
              <a:ext cx="973" cy="973"/>
            </a:xfrm>
            <a:prstGeom prst="ellipse">
              <a:avLst/>
            </a:prstGeom>
            <a:gradFill rotWithShape="1">
              <a:gsLst>
                <a:gs pos="100000">
                  <a:schemeClr val="accent1"/>
                </a:gs>
                <a:gs pos="100000">
                  <a:srgbClr val="003399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Text Box 26"/>
            <p:cNvSpPr txBox="1">
              <a:spLocks noChangeArrowheads="1"/>
            </p:cNvSpPr>
            <p:nvPr/>
          </p:nvSpPr>
          <p:spPr bwMode="gray">
            <a:xfrm>
              <a:off x="3096" y="3002"/>
              <a:ext cx="956" cy="8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Развитие общественной инфраструктуры муниципального значения</a:t>
              </a:r>
            </a:p>
            <a:p>
              <a:pPr 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(19 проектов)</a:t>
              </a:r>
              <a:endPara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endParaRPr lang="en-US" b="1" dirty="0">
                <a:latin typeface="Verdana" pitchFamily="34" charset="0"/>
              </a:endParaRPr>
            </a:p>
          </p:txBody>
        </p:sp>
      </p:grpSp>
      <p:grpSp>
        <p:nvGrpSpPr>
          <p:cNvPr id="42" name="Group 37"/>
          <p:cNvGrpSpPr>
            <a:grpSpLocks/>
          </p:cNvGrpSpPr>
          <p:nvPr/>
        </p:nvGrpSpPr>
        <p:grpSpPr bwMode="auto">
          <a:xfrm>
            <a:off x="6260098" y="3849177"/>
            <a:ext cx="2446205" cy="2415599"/>
            <a:chOff x="4395" y="2919"/>
            <a:chExt cx="942" cy="989"/>
          </a:xfrm>
        </p:grpSpPr>
        <p:sp>
          <p:nvSpPr>
            <p:cNvPr id="43" name="Oval 29"/>
            <p:cNvSpPr>
              <a:spLocks noChangeArrowheads="1"/>
            </p:cNvSpPr>
            <p:nvPr/>
          </p:nvSpPr>
          <p:spPr bwMode="gray">
            <a:xfrm>
              <a:off x="4395" y="2919"/>
              <a:ext cx="942" cy="98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33"/>
            <p:cNvSpPr txBox="1">
              <a:spLocks noChangeArrowheads="1"/>
            </p:cNvSpPr>
            <p:nvPr/>
          </p:nvSpPr>
          <p:spPr bwMode="gray">
            <a:xfrm>
              <a:off x="4557" y="3309"/>
              <a:ext cx="71" cy="15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latin typeface="Verdana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241305" y="3333020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8,9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173452" y="4296595"/>
            <a:ext cx="25328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Поддержка </a:t>
            </a:r>
          </a:p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ТОС в Сосновоборском городском округе</a:t>
            </a:r>
          </a:p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(1 проект)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49988" y="3272941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13,8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41588" y="3264402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71" y="1644858"/>
            <a:ext cx="1775204" cy="1331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" name="Заголовок 1"/>
          <p:cNvSpPr txBox="1">
            <a:spLocks/>
          </p:cNvSpPr>
          <p:nvPr/>
        </p:nvSpPr>
        <p:spPr>
          <a:xfrm>
            <a:off x="1763688" y="274638"/>
            <a:ext cx="6923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инициатив жителей города</a:t>
            </a:r>
            <a:endParaRPr lang="ru-RU" sz="3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№33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Рисунок 52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7997"/>
            <a:ext cx="9144000" cy="6858000"/>
          </a:xfrm>
          <a:prstGeom prst="rect">
            <a:avLst/>
          </a:prstGeom>
        </p:spPr>
      </p:pic>
      <p:sp>
        <p:nvSpPr>
          <p:cNvPr id="54" name="Заголовок 1"/>
          <p:cNvSpPr txBox="1">
            <a:spLocks/>
          </p:cNvSpPr>
          <p:nvPr/>
        </p:nvSpPr>
        <p:spPr>
          <a:xfrm>
            <a:off x="2617118" y="-64026"/>
            <a:ext cx="5557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Поддержка инициатив </a:t>
            </a:r>
          </a:p>
          <a:p>
            <a:pPr algn="ctr"/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жителей города</a:t>
            </a:r>
            <a:endParaRPr lang="ru-RU" sz="3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AutoShape 38"/>
          <p:cNvSpPr>
            <a:spLocks noChangeArrowheads="1"/>
          </p:cNvSpPr>
          <p:nvPr/>
        </p:nvSpPr>
        <p:spPr bwMode="gray">
          <a:xfrm>
            <a:off x="1704536" y="1974921"/>
            <a:ext cx="5530850" cy="2743200"/>
          </a:xfrm>
          <a:prstGeom prst="upArrow">
            <a:avLst>
              <a:gd name="adj1" fmla="val 57824"/>
              <a:gd name="adj2" fmla="val 54398"/>
            </a:avLst>
          </a:prstGeom>
          <a:gradFill rotWithShape="1">
            <a:gsLst>
              <a:gs pos="0">
                <a:srgbClr val="6BB5AE"/>
              </a:gs>
              <a:gs pos="60000">
                <a:srgbClr val="8F8CD2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AutoShape 4"/>
          <p:cNvSpPr>
            <a:spLocks noChangeArrowheads="1"/>
          </p:cNvSpPr>
          <p:nvPr/>
        </p:nvSpPr>
        <p:spPr bwMode="gray">
          <a:xfrm>
            <a:off x="2172273" y="1258789"/>
            <a:ext cx="4839816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BB5AE"/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B2B2B2"/>
            </a:outerShdw>
          </a:effectLst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25 проектов на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27,0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8" name="Group 36"/>
          <p:cNvGrpSpPr>
            <a:grpSpLocks/>
          </p:cNvGrpSpPr>
          <p:nvPr/>
        </p:nvGrpSpPr>
        <p:grpSpPr bwMode="auto">
          <a:xfrm>
            <a:off x="3502272" y="3182315"/>
            <a:ext cx="2101291" cy="2117853"/>
            <a:chOff x="3120" y="2919"/>
            <a:chExt cx="973" cy="973"/>
          </a:xfrm>
        </p:grpSpPr>
        <p:sp>
          <p:nvSpPr>
            <p:cNvPr id="59" name="Oval 22"/>
            <p:cNvSpPr>
              <a:spLocks noChangeArrowheads="1"/>
            </p:cNvSpPr>
            <p:nvPr/>
          </p:nvSpPr>
          <p:spPr bwMode="gray">
            <a:xfrm>
              <a:off x="3120" y="2919"/>
              <a:ext cx="973" cy="973"/>
            </a:xfrm>
            <a:prstGeom prst="ellipse">
              <a:avLst/>
            </a:prstGeom>
            <a:gradFill rotWithShape="1">
              <a:gsLst>
                <a:gs pos="100000">
                  <a:schemeClr val="accent1"/>
                </a:gs>
                <a:gs pos="100000">
                  <a:srgbClr val="003399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Text Box 26"/>
            <p:cNvSpPr txBox="1">
              <a:spLocks noChangeArrowheads="1"/>
            </p:cNvSpPr>
            <p:nvPr/>
          </p:nvSpPr>
          <p:spPr bwMode="gray">
            <a:xfrm>
              <a:off x="3120" y="2965"/>
              <a:ext cx="956" cy="8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Развитие общественной инфраструктуры муниципального значения</a:t>
              </a:r>
            </a:p>
            <a:p>
              <a:pPr 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(19 проектов)</a:t>
              </a:r>
              <a:endPara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endParaRPr lang="en-US" b="1" dirty="0">
                <a:latin typeface="Verdana" pitchFamily="34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806575" y="2897831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8,9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42732" y="2877949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14,2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365244" y="2910444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419" y="1139907"/>
            <a:ext cx="1775204" cy="1331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" name="TextBox 64"/>
          <p:cNvSpPr txBox="1"/>
          <p:nvPr/>
        </p:nvSpPr>
        <p:spPr>
          <a:xfrm>
            <a:off x="8059169" y="877228"/>
            <a:ext cx="1067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1013" y="1166606"/>
            <a:ext cx="1783457" cy="1343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7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82" b="19738"/>
          <a:stretch/>
        </p:blipFill>
        <p:spPr>
          <a:xfrm>
            <a:off x="-56514" y="4807986"/>
            <a:ext cx="1718274" cy="1328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4131" y="2430791"/>
            <a:ext cx="1716344" cy="1287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93" y="5672956"/>
            <a:ext cx="1617262" cy="121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72"/>
          <a:stretch/>
        </p:blipFill>
        <p:spPr>
          <a:xfrm>
            <a:off x="-13374" y="2249580"/>
            <a:ext cx="1592923" cy="1416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1" name="Group 9"/>
          <p:cNvGrpSpPr>
            <a:grpSpLocks/>
          </p:cNvGrpSpPr>
          <p:nvPr/>
        </p:nvGrpSpPr>
        <p:grpSpPr bwMode="gray">
          <a:xfrm rot="2524825">
            <a:off x="5310157" y="4688178"/>
            <a:ext cx="523519" cy="526478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72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9"/>
          <p:cNvGrpSpPr>
            <a:grpSpLocks/>
          </p:cNvGrpSpPr>
          <p:nvPr/>
        </p:nvGrpSpPr>
        <p:grpSpPr bwMode="gray">
          <a:xfrm rot="2524825">
            <a:off x="8246831" y="4645153"/>
            <a:ext cx="523519" cy="526478"/>
            <a:chOff x="927" y="1024"/>
            <a:chExt cx="3094" cy="2747"/>
          </a:xfrm>
          <a:solidFill>
            <a:schemeClr val="accent1">
              <a:lumMod val="75000"/>
            </a:schemeClr>
          </a:solidFill>
        </p:grpSpPr>
        <p:sp>
          <p:nvSpPr>
            <p:cNvPr id="76" name="Freeform 10" descr="© INSCALE GmbH, 26.05.2010&#10;http://www.presentationload.com/"/>
            <p:cNvSpPr>
              <a:spLocks/>
            </p:cNvSpPr>
            <p:nvPr/>
          </p:nvSpPr>
          <p:spPr bwMode="gray">
            <a:xfrm>
              <a:off x="927" y="1100"/>
              <a:ext cx="647" cy="229"/>
            </a:xfrm>
            <a:custGeom>
              <a:avLst/>
              <a:gdLst/>
              <a:ahLst/>
              <a:cxnLst>
                <a:cxn ang="0">
                  <a:pos x="647" y="68"/>
                </a:cxn>
                <a:cxn ang="0">
                  <a:pos x="614" y="81"/>
                </a:cxn>
                <a:cxn ang="0">
                  <a:pos x="582" y="94"/>
                </a:cxn>
                <a:cxn ang="0">
                  <a:pos x="551" y="108"/>
                </a:cxn>
                <a:cxn ang="0">
                  <a:pos x="522" y="123"/>
                </a:cxn>
                <a:cxn ang="0">
                  <a:pos x="495" y="140"/>
                </a:cxn>
                <a:cxn ang="0">
                  <a:pos x="468" y="157"/>
                </a:cxn>
                <a:cxn ang="0">
                  <a:pos x="444" y="174"/>
                </a:cxn>
                <a:cxn ang="0">
                  <a:pos x="421" y="193"/>
                </a:cxn>
                <a:cxn ang="0">
                  <a:pos x="0" y="229"/>
                </a:cxn>
                <a:cxn ang="0">
                  <a:pos x="4" y="220"/>
                </a:cxn>
                <a:cxn ang="0">
                  <a:pos x="9" y="211"/>
                </a:cxn>
                <a:cxn ang="0">
                  <a:pos x="16" y="201"/>
                </a:cxn>
                <a:cxn ang="0">
                  <a:pos x="23" y="191"/>
                </a:cxn>
                <a:cxn ang="0">
                  <a:pos x="32" y="180"/>
                </a:cxn>
                <a:cxn ang="0">
                  <a:pos x="40" y="170"/>
                </a:cxn>
                <a:cxn ang="0">
                  <a:pos x="50" y="160"/>
                </a:cxn>
                <a:cxn ang="0">
                  <a:pos x="60" y="150"/>
                </a:cxn>
                <a:cxn ang="0">
                  <a:pos x="75" y="136"/>
                </a:cxn>
                <a:cxn ang="0">
                  <a:pos x="91" y="122"/>
                </a:cxn>
                <a:cxn ang="0">
                  <a:pos x="107" y="109"/>
                </a:cxn>
                <a:cxn ang="0">
                  <a:pos x="125" y="97"/>
                </a:cxn>
                <a:cxn ang="0">
                  <a:pos x="144" y="84"/>
                </a:cxn>
                <a:cxn ang="0">
                  <a:pos x="164" y="72"/>
                </a:cxn>
                <a:cxn ang="0">
                  <a:pos x="184" y="60"/>
                </a:cxn>
                <a:cxn ang="0">
                  <a:pos x="206" y="49"/>
                </a:cxn>
                <a:cxn ang="0">
                  <a:pos x="227" y="40"/>
                </a:cxn>
                <a:cxn ang="0">
                  <a:pos x="250" y="31"/>
                </a:cxn>
                <a:cxn ang="0">
                  <a:pos x="273" y="23"/>
                </a:cxn>
                <a:cxn ang="0">
                  <a:pos x="297" y="16"/>
                </a:cxn>
                <a:cxn ang="0">
                  <a:pos x="322" y="10"/>
                </a:cxn>
                <a:cxn ang="0">
                  <a:pos x="346" y="5"/>
                </a:cxn>
                <a:cxn ang="0">
                  <a:pos x="370" y="1"/>
                </a:cxn>
                <a:cxn ang="0">
                  <a:pos x="396" y="0"/>
                </a:cxn>
                <a:cxn ang="0">
                  <a:pos x="411" y="0"/>
                </a:cxn>
                <a:cxn ang="0">
                  <a:pos x="426" y="0"/>
                </a:cxn>
                <a:cxn ang="0">
                  <a:pos x="442" y="1"/>
                </a:cxn>
                <a:cxn ang="0">
                  <a:pos x="457" y="3"/>
                </a:cxn>
                <a:cxn ang="0">
                  <a:pos x="472" y="5"/>
                </a:cxn>
                <a:cxn ang="0">
                  <a:pos x="488" y="9"/>
                </a:cxn>
                <a:cxn ang="0">
                  <a:pos x="504" y="12"/>
                </a:cxn>
                <a:cxn ang="0">
                  <a:pos x="519" y="16"/>
                </a:cxn>
                <a:cxn ang="0">
                  <a:pos x="550" y="26"/>
                </a:cxn>
                <a:cxn ang="0">
                  <a:pos x="583" y="38"/>
                </a:cxn>
                <a:cxn ang="0">
                  <a:pos x="615" y="52"/>
                </a:cxn>
                <a:cxn ang="0">
                  <a:pos x="647" y="68"/>
                </a:cxn>
              </a:cxnLst>
              <a:rect l="0" t="0" r="r" b="b"/>
              <a:pathLst>
                <a:path w="647" h="229">
                  <a:moveTo>
                    <a:pt x="647" y="68"/>
                  </a:moveTo>
                  <a:lnTo>
                    <a:pt x="614" y="81"/>
                  </a:lnTo>
                  <a:lnTo>
                    <a:pt x="582" y="94"/>
                  </a:lnTo>
                  <a:lnTo>
                    <a:pt x="551" y="108"/>
                  </a:lnTo>
                  <a:lnTo>
                    <a:pt x="522" y="123"/>
                  </a:lnTo>
                  <a:lnTo>
                    <a:pt x="495" y="140"/>
                  </a:lnTo>
                  <a:lnTo>
                    <a:pt x="468" y="157"/>
                  </a:lnTo>
                  <a:lnTo>
                    <a:pt x="444" y="174"/>
                  </a:lnTo>
                  <a:lnTo>
                    <a:pt x="421" y="193"/>
                  </a:lnTo>
                  <a:lnTo>
                    <a:pt x="0" y="229"/>
                  </a:lnTo>
                  <a:lnTo>
                    <a:pt x="4" y="220"/>
                  </a:lnTo>
                  <a:lnTo>
                    <a:pt x="9" y="211"/>
                  </a:lnTo>
                  <a:lnTo>
                    <a:pt x="16" y="201"/>
                  </a:lnTo>
                  <a:lnTo>
                    <a:pt x="23" y="191"/>
                  </a:lnTo>
                  <a:lnTo>
                    <a:pt x="32" y="180"/>
                  </a:lnTo>
                  <a:lnTo>
                    <a:pt x="40" y="170"/>
                  </a:lnTo>
                  <a:lnTo>
                    <a:pt x="50" y="160"/>
                  </a:lnTo>
                  <a:lnTo>
                    <a:pt x="60" y="150"/>
                  </a:lnTo>
                  <a:lnTo>
                    <a:pt x="75" y="136"/>
                  </a:lnTo>
                  <a:lnTo>
                    <a:pt x="91" y="122"/>
                  </a:lnTo>
                  <a:lnTo>
                    <a:pt x="107" y="109"/>
                  </a:lnTo>
                  <a:lnTo>
                    <a:pt x="125" y="97"/>
                  </a:lnTo>
                  <a:lnTo>
                    <a:pt x="144" y="84"/>
                  </a:lnTo>
                  <a:lnTo>
                    <a:pt x="164" y="72"/>
                  </a:lnTo>
                  <a:lnTo>
                    <a:pt x="184" y="60"/>
                  </a:lnTo>
                  <a:lnTo>
                    <a:pt x="206" y="49"/>
                  </a:lnTo>
                  <a:lnTo>
                    <a:pt x="227" y="40"/>
                  </a:lnTo>
                  <a:lnTo>
                    <a:pt x="250" y="31"/>
                  </a:lnTo>
                  <a:lnTo>
                    <a:pt x="273" y="23"/>
                  </a:lnTo>
                  <a:lnTo>
                    <a:pt x="297" y="16"/>
                  </a:lnTo>
                  <a:lnTo>
                    <a:pt x="322" y="10"/>
                  </a:lnTo>
                  <a:lnTo>
                    <a:pt x="346" y="5"/>
                  </a:lnTo>
                  <a:lnTo>
                    <a:pt x="370" y="1"/>
                  </a:lnTo>
                  <a:lnTo>
                    <a:pt x="396" y="0"/>
                  </a:lnTo>
                  <a:lnTo>
                    <a:pt x="411" y="0"/>
                  </a:lnTo>
                  <a:lnTo>
                    <a:pt x="426" y="0"/>
                  </a:lnTo>
                  <a:lnTo>
                    <a:pt x="442" y="1"/>
                  </a:lnTo>
                  <a:lnTo>
                    <a:pt x="457" y="3"/>
                  </a:lnTo>
                  <a:lnTo>
                    <a:pt x="472" y="5"/>
                  </a:lnTo>
                  <a:lnTo>
                    <a:pt x="488" y="9"/>
                  </a:lnTo>
                  <a:lnTo>
                    <a:pt x="504" y="12"/>
                  </a:lnTo>
                  <a:lnTo>
                    <a:pt x="519" y="16"/>
                  </a:lnTo>
                  <a:lnTo>
                    <a:pt x="550" y="26"/>
                  </a:lnTo>
                  <a:lnTo>
                    <a:pt x="583" y="38"/>
                  </a:lnTo>
                  <a:lnTo>
                    <a:pt x="615" y="52"/>
                  </a:lnTo>
                  <a:lnTo>
                    <a:pt x="647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Freeform 12" descr="© INSCALE GmbH, 26.05.2010&#10;http://www.presentationload.com/"/>
            <p:cNvSpPr>
              <a:spLocks/>
            </p:cNvSpPr>
            <p:nvPr/>
          </p:nvSpPr>
          <p:spPr bwMode="gray">
            <a:xfrm>
              <a:off x="1358" y="1024"/>
              <a:ext cx="2663" cy="2716"/>
            </a:xfrm>
            <a:custGeom>
              <a:avLst/>
              <a:gdLst/>
              <a:ahLst/>
              <a:cxnLst>
                <a:cxn ang="0">
                  <a:pos x="1456" y="1452"/>
                </a:cxn>
                <a:cxn ang="0">
                  <a:pos x="1362" y="1314"/>
                </a:cxn>
                <a:cxn ang="0">
                  <a:pos x="1240" y="1141"/>
                </a:cxn>
                <a:cxn ang="0">
                  <a:pos x="1095" y="943"/>
                </a:cxn>
                <a:cxn ang="0">
                  <a:pos x="1017" y="840"/>
                </a:cxn>
                <a:cxn ang="0">
                  <a:pos x="934" y="737"/>
                </a:cxn>
                <a:cxn ang="0">
                  <a:pos x="850" y="634"/>
                </a:cxn>
                <a:cxn ang="0">
                  <a:pos x="761" y="532"/>
                </a:cxn>
                <a:cxn ang="0">
                  <a:pos x="673" y="436"/>
                </a:cxn>
                <a:cxn ang="0">
                  <a:pos x="582" y="345"/>
                </a:cxn>
                <a:cxn ang="0">
                  <a:pos x="492" y="261"/>
                </a:cxn>
                <a:cxn ang="0">
                  <a:pos x="400" y="185"/>
                </a:cxn>
                <a:cxn ang="0">
                  <a:pos x="311" y="120"/>
                </a:cxn>
                <a:cxn ang="0">
                  <a:pos x="222" y="67"/>
                </a:cxn>
                <a:cxn ang="0">
                  <a:pos x="165" y="40"/>
                </a:cxn>
                <a:cxn ang="0">
                  <a:pos x="109" y="19"/>
                </a:cxn>
                <a:cxn ang="0">
                  <a:pos x="54" y="6"/>
                </a:cxn>
                <a:cxn ang="0">
                  <a:pos x="0" y="0"/>
                </a:cxn>
                <a:cxn ang="0">
                  <a:pos x="632" y="4"/>
                </a:cxn>
                <a:cxn ang="0">
                  <a:pos x="701" y="10"/>
                </a:cxn>
                <a:cxn ang="0">
                  <a:pos x="768" y="20"/>
                </a:cxn>
                <a:cxn ang="0">
                  <a:pos x="831" y="37"/>
                </a:cxn>
                <a:cxn ang="0">
                  <a:pos x="909" y="67"/>
                </a:cxn>
                <a:cxn ang="0">
                  <a:pos x="1008" y="111"/>
                </a:cxn>
                <a:cxn ang="0">
                  <a:pos x="1105" y="162"/>
                </a:cxn>
                <a:cxn ang="0">
                  <a:pos x="1202" y="217"/>
                </a:cxn>
                <a:cxn ang="0">
                  <a:pos x="1299" y="278"/>
                </a:cxn>
                <a:cxn ang="0">
                  <a:pos x="1393" y="342"/>
                </a:cxn>
                <a:cxn ang="0">
                  <a:pos x="1487" y="410"/>
                </a:cxn>
                <a:cxn ang="0">
                  <a:pos x="1579" y="482"/>
                </a:cxn>
                <a:cxn ang="0">
                  <a:pos x="1670" y="557"/>
                </a:cxn>
                <a:cxn ang="0">
                  <a:pos x="1760" y="633"/>
                </a:cxn>
                <a:cxn ang="0">
                  <a:pos x="1846" y="710"/>
                </a:cxn>
                <a:cxn ang="0">
                  <a:pos x="1930" y="789"/>
                </a:cxn>
                <a:cxn ang="0">
                  <a:pos x="2054" y="908"/>
                </a:cxn>
                <a:cxn ang="0">
                  <a:pos x="2207" y="1064"/>
                </a:cxn>
                <a:cxn ang="0">
                  <a:pos x="2663" y="995"/>
                </a:cxn>
                <a:cxn ang="0">
                  <a:pos x="972" y="1635"/>
                </a:cxn>
              </a:cxnLst>
              <a:rect l="0" t="0" r="r" b="b"/>
              <a:pathLst>
                <a:path w="2663" h="2716">
                  <a:moveTo>
                    <a:pt x="972" y="1635"/>
                  </a:moveTo>
                  <a:lnTo>
                    <a:pt x="1456" y="1452"/>
                  </a:lnTo>
                  <a:lnTo>
                    <a:pt x="1413" y="1389"/>
                  </a:lnTo>
                  <a:lnTo>
                    <a:pt x="1362" y="1314"/>
                  </a:lnTo>
                  <a:lnTo>
                    <a:pt x="1304" y="1231"/>
                  </a:lnTo>
                  <a:lnTo>
                    <a:pt x="1240" y="1141"/>
                  </a:lnTo>
                  <a:lnTo>
                    <a:pt x="1169" y="1044"/>
                  </a:lnTo>
                  <a:lnTo>
                    <a:pt x="1095" y="943"/>
                  </a:lnTo>
                  <a:lnTo>
                    <a:pt x="1057" y="892"/>
                  </a:lnTo>
                  <a:lnTo>
                    <a:pt x="1017" y="840"/>
                  </a:lnTo>
                  <a:lnTo>
                    <a:pt x="976" y="789"/>
                  </a:lnTo>
                  <a:lnTo>
                    <a:pt x="934" y="737"/>
                  </a:lnTo>
                  <a:lnTo>
                    <a:pt x="893" y="685"/>
                  </a:lnTo>
                  <a:lnTo>
                    <a:pt x="850" y="634"/>
                  </a:lnTo>
                  <a:lnTo>
                    <a:pt x="806" y="583"/>
                  </a:lnTo>
                  <a:lnTo>
                    <a:pt x="761" y="532"/>
                  </a:lnTo>
                  <a:lnTo>
                    <a:pt x="718" y="483"/>
                  </a:lnTo>
                  <a:lnTo>
                    <a:pt x="673" y="436"/>
                  </a:lnTo>
                  <a:lnTo>
                    <a:pt x="627" y="390"/>
                  </a:lnTo>
                  <a:lnTo>
                    <a:pt x="582" y="345"/>
                  </a:lnTo>
                  <a:lnTo>
                    <a:pt x="537" y="301"/>
                  </a:lnTo>
                  <a:lnTo>
                    <a:pt x="492" y="261"/>
                  </a:lnTo>
                  <a:lnTo>
                    <a:pt x="446" y="222"/>
                  </a:lnTo>
                  <a:lnTo>
                    <a:pt x="400" y="185"/>
                  </a:lnTo>
                  <a:lnTo>
                    <a:pt x="356" y="152"/>
                  </a:lnTo>
                  <a:lnTo>
                    <a:pt x="311" y="120"/>
                  </a:lnTo>
                  <a:lnTo>
                    <a:pt x="266" y="92"/>
                  </a:lnTo>
                  <a:lnTo>
                    <a:pt x="222" y="67"/>
                  </a:lnTo>
                  <a:lnTo>
                    <a:pt x="194" y="53"/>
                  </a:lnTo>
                  <a:lnTo>
                    <a:pt x="165" y="40"/>
                  </a:lnTo>
                  <a:lnTo>
                    <a:pt x="138" y="29"/>
                  </a:lnTo>
                  <a:lnTo>
                    <a:pt x="109" y="19"/>
                  </a:lnTo>
                  <a:lnTo>
                    <a:pt x="82" y="12"/>
                  </a:lnTo>
                  <a:lnTo>
                    <a:pt x="54" y="6"/>
                  </a:lnTo>
                  <a:lnTo>
                    <a:pt x="27" y="2"/>
                  </a:lnTo>
                  <a:lnTo>
                    <a:pt x="0" y="0"/>
                  </a:lnTo>
                  <a:lnTo>
                    <a:pt x="597" y="3"/>
                  </a:lnTo>
                  <a:lnTo>
                    <a:pt x="632" y="4"/>
                  </a:lnTo>
                  <a:lnTo>
                    <a:pt x="667" y="6"/>
                  </a:lnTo>
                  <a:lnTo>
                    <a:pt x="701" y="10"/>
                  </a:lnTo>
                  <a:lnTo>
                    <a:pt x="735" y="14"/>
                  </a:lnTo>
                  <a:lnTo>
                    <a:pt x="768" y="20"/>
                  </a:lnTo>
                  <a:lnTo>
                    <a:pt x="799" y="28"/>
                  </a:lnTo>
                  <a:lnTo>
                    <a:pt x="831" y="37"/>
                  </a:lnTo>
                  <a:lnTo>
                    <a:pt x="860" y="47"/>
                  </a:lnTo>
                  <a:lnTo>
                    <a:pt x="909" y="67"/>
                  </a:lnTo>
                  <a:lnTo>
                    <a:pt x="959" y="89"/>
                  </a:lnTo>
                  <a:lnTo>
                    <a:pt x="1008" y="111"/>
                  </a:lnTo>
                  <a:lnTo>
                    <a:pt x="1057" y="135"/>
                  </a:lnTo>
                  <a:lnTo>
                    <a:pt x="1105" y="162"/>
                  </a:lnTo>
                  <a:lnTo>
                    <a:pt x="1154" y="188"/>
                  </a:lnTo>
                  <a:lnTo>
                    <a:pt x="1202" y="217"/>
                  </a:lnTo>
                  <a:lnTo>
                    <a:pt x="1251" y="246"/>
                  </a:lnTo>
                  <a:lnTo>
                    <a:pt x="1299" y="278"/>
                  </a:lnTo>
                  <a:lnTo>
                    <a:pt x="1346" y="309"/>
                  </a:lnTo>
                  <a:lnTo>
                    <a:pt x="1393" y="342"/>
                  </a:lnTo>
                  <a:lnTo>
                    <a:pt x="1440" y="375"/>
                  </a:lnTo>
                  <a:lnTo>
                    <a:pt x="1487" y="410"/>
                  </a:lnTo>
                  <a:lnTo>
                    <a:pt x="1534" y="446"/>
                  </a:lnTo>
                  <a:lnTo>
                    <a:pt x="1579" y="482"/>
                  </a:lnTo>
                  <a:lnTo>
                    <a:pt x="1625" y="519"/>
                  </a:lnTo>
                  <a:lnTo>
                    <a:pt x="1670" y="557"/>
                  </a:lnTo>
                  <a:lnTo>
                    <a:pt x="1715" y="594"/>
                  </a:lnTo>
                  <a:lnTo>
                    <a:pt x="1760" y="633"/>
                  </a:lnTo>
                  <a:lnTo>
                    <a:pt x="1803" y="672"/>
                  </a:lnTo>
                  <a:lnTo>
                    <a:pt x="1846" y="710"/>
                  </a:lnTo>
                  <a:lnTo>
                    <a:pt x="1889" y="750"/>
                  </a:lnTo>
                  <a:lnTo>
                    <a:pt x="1930" y="789"/>
                  </a:lnTo>
                  <a:lnTo>
                    <a:pt x="1972" y="828"/>
                  </a:lnTo>
                  <a:lnTo>
                    <a:pt x="2054" y="908"/>
                  </a:lnTo>
                  <a:lnTo>
                    <a:pt x="2132" y="986"/>
                  </a:lnTo>
                  <a:lnTo>
                    <a:pt x="2207" y="1064"/>
                  </a:lnTo>
                  <a:lnTo>
                    <a:pt x="2280" y="1141"/>
                  </a:lnTo>
                  <a:lnTo>
                    <a:pt x="2663" y="995"/>
                  </a:lnTo>
                  <a:lnTo>
                    <a:pt x="2428" y="2716"/>
                  </a:lnTo>
                  <a:lnTo>
                    <a:pt x="972" y="1635"/>
                  </a:lnTo>
                  <a:close/>
                </a:path>
              </a:pathLst>
            </a:custGeom>
            <a:solidFill>
              <a:srgbClr val="9FFFCA"/>
            </a:solidFill>
            <a:ln w="9525">
              <a:noFill/>
              <a:round/>
              <a:headEnd/>
              <a:tailEnd/>
            </a:ln>
            <a:effectLst>
              <a:reflection blurRad="6350" stA="70000" endPos="23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Freeform 13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927" y="1024"/>
              <a:ext cx="2864" cy="2747"/>
            </a:xfrm>
            <a:custGeom>
              <a:avLst/>
              <a:gdLst/>
              <a:ahLst/>
              <a:cxnLst>
                <a:cxn ang="0">
                  <a:pos x="1408" y="1635"/>
                </a:cxn>
                <a:cxn ang="0">
                  <a:pos x="2786" y="2747"/>
                </a:cxn>
                <a:cxn ang="0">
                  <a:pos x="1832" y="1475"/>
                </a:cxn>
                <a:cxn ang="0">
                  <a:pos x="1737" y="1336"/>
                </a:cxn>
                <a:cxn ang="0">
                  <a:pos x="1620" y="1170"/>
                </a:cxn>
                <a:cxn ang="0">
                  <a:pos x="1484" y="988"/>
                </a:cxn>
                <a:cxn ang="0">
                  <a:pos x="1337" y="799"/>
                </a:cxn>
                <a:cxn ang="0">
                  <a:pos x="1217" y="655"/>
                </a:cxn>
                <a:cxn ang="0">
                  <a:pos x="1093" y="518"/>
                </a:cxn>
                <a:cxn ang="0">
                  <a:pos x="1030" y="453"/>
                </a:cxn>
                <a:cxn ang="0">
                  <a:pos x="967" y="392"/>
                </a:cxn>
                <a:cxn ang="0">
                  <a:pos x="902" y="334"/>
                </a:cxn>
                <a:cxn ang="0">
                  <a:pos x="839" y="280"/>
                </a:cxn>
                <a:cxn ang="0">
                  <a:pos x="809" y="256"/>
                </a:cxn>
                <a:cxn ang="0">
                  <a:pos x="755" y="217"/>
                </a:cxn>
                <a:cxn ang="0">
                  <a:pos x="696" y="175"/>
                </a:cxn>
                <a:cxn ang="0">
                  <a:pos x="647" y="144"/>
                </a:cxn>
                <a:cxn ang="0">
                  <a:pos x="592" y="117"/>
                </a:cxn>
                <a:cxn ang="0">
                  <a:pos x="538" y="98"/>
                </a:cxn>
                <a:cxn ang="0">
                  <a:pos x="485" y="84"/>
                </a:cxn>
                <a:cxn ang="0">
                  <a:pos x="431" y="77"/>
                </a:cxn>
                <a:cxn ang="0">
                  <a:pos x="379" y="77"/>
                </a:cxn>
                <a:cxn ang="0">
                  <a:pos x="325" y="85"/>
                </a:cxn>
                <a:cxn ang="0">
                  <a:pos x="270" y="99"/>
                </a:cxn>
                <a:cxn ang="0">
                  <a:pos x="214" y="122"/>
                </a:cxn>
                <a:cxn ang="0">
                  <a:pos x="169" y="145"/>
                </a:cxn>
                <a:cxn ang="0">
                  <a:pos x="128" y="170"/>
                </a:cxn>
                <a:cxn ang="0">
                  <a:pos x="93" y="197"/>
                </a:cxn>
                <a:cxn ang="0">
                  <a:pos x="60" y="226"/>
                </a:cxn>
                <a:cxn ang="0">
                  <a:pos x="40" y="246"/>
                </a:cxn>
                <a:cxn ang="0">
                  <a:pos x="23" y="267"/>
                </a:cxn>
                <a:cxn ang="0">
                  <a:pos x="9" y="287"/>
                </a:cxn>
                <a:cxn ang="0">
                  <a:pos x="0" y="305"/>
                </a:cxn>
                <a:cxn ang="0">
                  <a:pos x="8" y="239"/>
                </a:cxn>
                <a:cxn ang="0">
                  <a:pos x="29" y="205"/>
                </a:cxn>
                <a:cxn ang="0">
                  <a:pos x="52" y="173"/>
                </a:cxn>
                <a:cxn ang="0">
                  <a:pos x="78" y="144"/>
                </a:cxn>
                <a:cxn ang="0">
                  <a:pos x="108" y="117"/>
                </a:cxn>
                <a:cxn ang="0">
                  <a:pos x="139" y="94"/>
                </a:cxn>
                <a:cxn ang="0">
                  <a:pos x="173" y="72"/>
                </a:cxn>
                <a:cxn ang="0">
                  <a:pos x="208" y="53"/>
                </a:cxn>
                <a:cxn ang="0">
                  <a:pos x="255" y="32"/>
                </a:cxn>
                <a:cxn ang="0">
                  <a:pos x="313" y="13"/>
                </a:cxn>
                <a:cxn ang="0">
                  <a:pos x="368" y="2"/>
                </a:cxn>
                <a:cxn ang="0">
                  <a:pos x="422" y="0"/>
                </a:cxn>
                <a:cxn ang="0">
                  <a:pos x="476" y="4"/>
                </a:cxn>
                <a:cxn ang="0">
                  <a:pos x="528" y="14"/>
                </a:cxn>
                <a:cxn ang="0">
                  <a:pos x="580" y="32"/>
                </a:cxn>
                <a:cxn ang="0">
                  <a:pos x="632" y="54"/>
                </a:cxn>
                <a:cxn ang="0">
                  <a:pos x="702" y="92"/>
                </a:cxn>
                <a:cxn ang="0">
                  <a:pos x="792" y="152"/>
                </a:cxn>
                <a:cxn ang="0">
                  <a:pos x="882" y="222"/>
                </a:cxn>
                <a:cxn ang="0">
                  <a:pos x="973" y="301"/>
                </a:cxn>
                <a:cxn ang="0">
                  <a:pos x="1063" y="390"/>
                </a:cxn>
                <a:cxn ang="0">
                  <a:pos x="1154" y="483"/>
                </a:cxn>
                <a:cxn ang="0">
                  <a:pos x="1242" y="583"/>
                </a:cxn>
                <a:cxn ang="0">
                  <a:pos x="1329" y="685"/>
                </a:cxn>
                <a:cxn ang="0">
                  <a:pos x="1412" y="789"/>
                </a:cxn>
                <a:cxn ang="0">
                  <a:pos x="1493" y="892"/>
                </a:cxn>
                <a:cxn ang="0">
                  <a:pos x="1605" y="1044"/>
                </a:cxn>
                <a:cxn ang="0">
                  <a:pos x="1740" y="1231"/>
                </a:cxn>
                <a:cxn ang="0">
                  <a:pos x="1849" y="1389"/>
                </a:cxn>
                <a:cxn ang="0">
                  <a:pos x="1832" y="1475"/>
                </a:cxn>
              </a:cxnLst>
              <a:rect l="0" t="0" r="r" b="b"/>
              <a:pathLst>
                <a:path w="2864" h="2747">
                  <a:moveTo>
                    <a:pt x="1383" y="1707"/>
                  </a:moveTo>
                  <a:lnTo>
                    <a:pt x="1408" y="1635"/>
                  </a:lnTo>
                  <a:lnTo>
                    <a:pt x="2864" y="2716"/>
                  </a:lnTo>
                  <a:lnTo>
                    <a:pt x="2786" y="2747"/>
                  </a:lnTo>
                  <a:lnTo>
                    <a:pt x="1383" y="1707"/>
                  </a:lnTo>
                  <a:close/>
                  <a:moveTo>
                    <a:pt x="1832" y="1475"/>
                  </a:moveTo>
                  <a:lnTo>
                    <a:pt x="1788" y="1409"/>
                  </a:lnTo>
                  <a:lnTo>
                    <a:pt x="1737" y="1336"/>
                  </a:lnTo>
                  <a:lnTo>
                    <a:pt x="1681" y="1255"/>
                  </a:lnTo>
                  <a:lnTo>
                    <a:pt x="1620" y="1170"/>
                  </a:lnTo>
                  <a:lnTo>
                    <a:pt x="1554" y="1081"/>
                  </a:lnTo>
                  <a:lnTo>
                    <a:pt x="1484" y="988"/>
                  </a:lnTo>
                  <a:lnTo>
                    <a:pt x="1412" y="893"/>
                  </a:lnTo>
                  <a:lnTo>
                    <a:pt x="1337" y="799"/>
                  </a:lnTo>
                  <a:lnTo>
                    <a:pt x="1277" y="726"/>
                  </a:lnTo>
                  <a:lnTo>
                    <a:pt x="1217" y="655"/>
                  </a:lnTo>
                  <a:lnTo>
                    <a:pt x="1155" y="586"/>
                  </a:lnTo>
                  <a:lnTo>
                    <a:pt x="1093" y="518"/>
                  </a:lnTo>
                  <a:lnTo>
                    <a:pt x="1061" y="485"/>
                  </a:lnTo>
                  <a:lnTo>
                    <a:pt x="1030" y="453"/>
                  </a:lnTo>
                  <a:lnTo>
                    <a:pt x="998" y="422"/>
                  </a:lnTo>
                  <a:lnTo>
                    <a:pt x="967" y="392"/>
                  </a:lnTo>
                  <a:lnTo>
                    <a:pt x="934" y="362"/>
                  </a:lnTo>
                  <a:lnTo>
                    <a:pt x="902" y="334"/>
                  </a:lnTo>
                  <a:lnTo>
                    <a:pt x="871" y="306"/>
                  </a:lnTo>
                  <a:lnTo>
                    <a:pt x="839" y="280"/>
                  </a:lnTo>
                  <a:lnTo>
                    <a:pt x="828" y="271"/>
                  </a:lnTo>
                  <a:lnTo>
                    <a:pt x="809" y="256"/>
                  </a:lnTo>
                  <a:lnTo>
                    <a:pt x="783" y="238"/>
                  </a:lnTo>
                  <a:lnTo>
                    <a:pt x="755" y="217"/>
                  </a:lnTo>
                  <a:lnTo>
                    <a:pt x="725" y="195"/>
                  </a:lnTo>
                  <a:lnTo>
                    <a:pt x="696" y="175"/>
                  </a:lnTo>
                  <a:lnTo>
                    <a:pt x="668" y="158"/>
                  </a:lnTo>
                  <a:lnTo>
                    <a:pt x="647" y="144"/>
                  </a:lnTo>
                  <a:lnTo>
                    <a:pt x="620" y="130"/>
                  </a:lnTo>
                  <a:lnTo>
                    <a:pt x="592" y="117"/>
                  </a:lnTo>
                  <a:lnTo>
                    <a:pt x="565" y="107"/>
                  </a:lnTo>
                  <a:lnTo>
                    <a:pt x="538" y="98"/>
                  </a:lnTo>
                  <a:lnTo>
                    <a:pt x="512" y="90"/>
                  </a:lnTo>
                  <a:lnTo>
                    <a:pt x="485" y="84"/>
                  </a:lnTo>
                  <a:lnTo>
                    <a:pt x="458" y="79"/>
                  </a:lnTo>
                  <a:lnTo>
                    <a:pt x="431" y="77"/>
                  </a:lnTo>
                  <a:lnTo>
                    <a:pt x="405" y="76"/>
                  </a:lnTo>
                  <a:lnTo>
                    <a:pt x="379" y="77"/>
                  </a:lnTo>
                  <a:lnTo>
                    <a:pt x="352" y="79"/>
                  </a:lnTo>
                  <a:lnTo>
                    <a:pt x="325" y="85"/>
                  </a:lnTo>
                  <a:lnTo>
                    <a:pt x="297" y="91"/>
                  </a:lnTo>
                  <a:lnTo>
                    <a:pt x="270" y="99"/>
                  </a:lnTo>
                  <a:lnTo>
                    <a:pt x="242" y="110"/>
                  </a:lnTo>
                  <a:lnTo>
                    <a:pt x="214" y="122"/>
                  </a:lnTo>
                  <a:lnTo>
                    <a:pt x="191" y="132"/>
                  </a:lnTo>
                  <a:lnTo>
                    <a:pt x="169" y="145"/>
                  </a:lnTo>
                  <a:lnTo>
                    <a:pt x="149" y="157"/>
                  </a:lnTo>
                  <a:lnTo>
                    <a:pt x="128" y="170"/>
                  </a:lnTo>
                  <a:lnTo>
                    <a:pt x="110" y="183"/>
                  </a:lnTo>
                  <a:lnTo>
                    <a:pt x="93" y="197"/>
                  </a:lnTo>
                  <a:lnTo>
                    <a:pt x="75" y="212"/>
                  </a:lnTo>
                  <a:lnTo>
                    <a:pt x="60" y="226"/>
                  </a:lnTo>
                  <a:lnTo>
                    <a:pt x="50" y="236"/>
                  </a:lnTo>
                  <a:lnTo>
                    <a:pt x="40" y="246"/>
                  </a:lnTo>
                  <a:lnTo>
                    <a:pt x="32" y="256"/>
                  </a:lnTo>
                  <a:lnTo>
                    <a:pt x="23" y="267"/>
                  </a:lnTo>
                  <a:lnTo>
                    <a:pt x="16" y="277"/>
                  </a:lnTo>
                  <a:lnTo>
                    <a:pt x="9" y="287"/>
                  </a:lnTo>
                  <a:lnTo>
                    <a:pt x="4" y="296"/>
                  </a:lnTo>
                  <a:lnTo>
                    <a:pt x="0" y="305"/>
                  </a:lnTo>
                  <a:lnTo>
                    <a:pt x="0" y="257"/>
                  </a:lnTo>
                  <a:lnTo>
                    <a:pt x="8" y="239"/>
                  </a:lnTo>
                  <a:lnTo>
                    <a:pt x="18" y="221"/>
                  </a:lnTo>
                  <a:lnTo>
                    <a:pt x="29" y="205"/>
                  </a:lnTo>
                  <a:lnTo>
                    <a:pt x="40" y="188"/>
                  </a:lnTo>
                  <a:lnTo>
                    <a:pt x="52" y="173"/>
                  </a:lnTo>
                  <a:lnTo>
                    <a:pt x="65" y="158"/>
                  </a:lnTo>
                  <a:lnTo>
                    <a:pt x="78" y="144"/>
                  </a:lnTo>
                  <a:lnTo>
                    <a:pt x="93" y="130"/>
                  </a:lnTo>
                  <a:lnTo>
                    <a:pt x="108" y="117"/>
                  </a:lnTo>
                  <a:lnTo>
                    <a:pt x="123" y="105"/>
                  </a:lnTo>
                  <a:lnTo>
                    <a:pt x="139" y="94"/>
                  </a:lnTo>
                  <a:lnTo>
                    <a:pt x="156" y="82"/>
                  </a:lnTo>
                  <a:lnTo>
                    <a:pt x="173" y="72"/>
                  </a:lnTo>
                  <a:lnTo>
                    <a:pt x="190" y="62"/>
                  </a:lnTo>
                  <a:lnTo>
                    <a:pt x="208" y="53"/>
                  </a:lnTo>
                  <a:lnTo>
                    <a:pt x="226" y="45"/>
                  </a:lnTo>
                  <a:lnTo>
                    <a:pt x="255" y="32"/>
                  </a:lnTo>
                  <a:lnTo>
                    <a:pt x="285" y="21"/>
                  </a:lnTo>
                  <a:lnTo>
                    <a:pt x="313" y="13"/>
                  </a:lnTo>
                  <a:lnTo>
                    <a:pt x="341" y="7"/>
                  </a:lnTo>
                  <a:lnTo>
                    <a:pt x="368" y="2"/>
                  </a:lnTo>
                  <a:lnTo>
                    <a:pt x="396" y="0"/>
                  </a:lnTo>
                  <a:lnTo>
                    <a:pt x="422" y="0"/>
                  </a:lnTo>
                  <a:lnTo>
                    <a:pt x="450" y="1"/>
                  </a:lnTo>
                  <a:lnTo>
                    <a:pt x="476" y="4"/>
                  </a:lnTo>
                  <a:lnTo>
                    <a:pt x="502" y="8"/>
                  </a:lnTo>
                  <a:lnTo>
                    <a:pt x="528" y="14"/>
                  </a:lnTo>
                  <a:lnTo>
                    <a:pt x="555" y="22"/>
                  </a:lnTo>
                  <a:lnTo>
                    <a:pt x="580" y="32"/>
                  </a:lnTo>
                  <a:lnTo>
                    <a:pt x="606" y="42"/>
                  </a:lnTo>
                  <a:lnTo>
                    <a:pt x="632" y="54"/>
                  </a:lnTo>
                  <a:lnTo>
                    <a:pt x="658" y="67"/>
                  </a:lnTo>
                  <a:lnTo>
                    <a:pt x="702" y="92"/>
                  </a:lnTo>
                  <a:lnTo>
                    <a:pt x="747" y="120"/>
                  </a:lnTo>
                  <a:lnTo>
                    <a:pt x="792" y="152"/>
                  </a:lnTo>
                  <a:lnTo>
                    <a:pt x="836" y="185"/>
                  </a:lnTo>
                  <a:lnTo>
                    <a:pt x="882" y="222"/>
                  </a:lnTo>
                  <a:lnTo>
                    <a:pt x="928" y="261"/>
                  </a:lnTo>
                  <a:lnTo>
                    <a:pt x="973" y="301"/>
                  </a:lnTo>
                  <a:lnTo>
                    <a:pt x="1018" y="345"/>
                  </a:lnTo>
                  <a:lnTo>
                    <a:pt x="1063" y="390"/>
                  </a:lnTo>
                  <a:lnTo>
                    <a:pt x="1109" y="436"/>
                  </a:lnTo>
                  <a:lnTo>
                    <a:pt x="1154" y="483"/>
                  </a:lnTo>
                  <a:lnTo>
                    <a:pt x="1197" y="532"/>
                  </a:lnTo>
                  <a:lnTo>
                    <a:pt x="1242" y="583"/>
                  </a:lnTo>
                  <a:lnTo>
                    <a:pt x="1286" y="634"/>
                  </a:lnTo>
                  <a:lnTo>
                    <a:pt x="1329" y="685"/>
                  </a:lnTo>
                  <a:lnTo>
                    <a:pt x="1370" y="737"/>
                  </a:lnTo>
                  <a:lnTo>
                    <a:pt x="1412" y="789"/>
                  </a:lnTo>
                  <a:lnTo>
                    <a:pt x="1453" y="840"/>
                  </a:lnTo>
                  <a:lnTo>
                    <a:pt x="1493" y="892"/>
                  </a:lnTo>
                  <a:lnTo>
                    <a:pt x="1531" y="943"/>
                  </a:lnTo>
                  <a:lnTo>
                    <a:pt x="1605" y="1044"/>
                  </a:lnTo>
                  <a:lnTo>
                    <a:pt x="1676" y="1141"/>
                  </a:lnTo>
                  <a:lnTo>
                    <a:pt x="1740" y="1231"/>
                  </a:lnTo>
                  <a:lnTo>
                    <a:pt x="1798" y="1314"/>
                  </a:lnTo>
                  <a:lnTo>
                    <a:pt x="1849" y="1389"/>
                  </a:lnTo>
                  <a:lnTo>
                    <a:pt x="1892" y="1452"/>
                  </a:lnTo>
                  <a:lnTo>
                    <a:pt x="1832" y="14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Скругленный прямоугольник 78"/>
          <p:cNvSpPr/>
          <p:nvPr/>
        </p:nvSpPr>
        <p:spPr>
          <a:xfrm>
            <a:off x="1603010" y="5347143"/>
            <a:ext cx="4888825" cy="142869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образования: 15 проектов (ремонт помещений, инженерной инфраструктуры, мебель) - 10,8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культуры – 3 проекта (мебель, оборудование, костюмы) -2,4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«Малахит» – 1 проект (спортивный инвентарь, ремонт помещений) -1,0</a:t>
            </a: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6751560" y="5341520"/>
            <a:ext cx="2277198" cy="1432085"/>
          </a:xfrm>
          <a:prstGeom prst="roundRect">
            <a:avLst/>
          </a:prstGeom>
          <a:gradFill>
            <a:gsLst>
              <a:gs pos="0">
                <a:srgbClr val="9FFFCA"/>
              </a:gs>
              <a:gs pos="35000">
                <a:srgbClr val="9FFFCA"/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6772970" y="5322404"/>
            <a:ext cx="2353535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дорожного покрытия ул. Набережная, ул. Береговая;  </a:t>
            </a: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футбольных ворот на территории </a:t>
            </a: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ТОС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«Ручьи»</a:t>
            </a:r>
          </a:p>
        </p:txBody>
      </p:sp>
      <p:grpSp>
        <p:nvGrpSpPr>
          <p:cNvPr id="83" name="Group 37"/>
          <p:cNvGrpSpPr>
            <a:grpSpLocks/>
          </p:cNvGrpSpPr>
          <p:nvPr/>
        </p:nvGrpSpPr>
        <p:grpSpPr bwMode="auto">
          <a:xfrm>
            <a:off x="6527294" y="3258269"/>
            <a:ext cx="1961610" cy="1980517"/>
            <a:chOff x="4395" y="2919"/>
            <a:chExt cx="942" cy="989"/>
          </a:xfrm>
        </p:grpSpPr>
        <p:sp>
          <p:nvSpPr>
            <p:cNvPr id="84" name="Oval 29"/>
            <p:cNvSpPr>
              <a:spLocks noChangeArrowheads="1"/>
            </p:cNvSpPr>
            <p:nvPr/>
          </p:nvSpPr>
          <p:spPr bwMode="gray">
            <a:xfrm>
              <a:off x="4395" y="2919"/>
              <a:ext cx="942" cy="989"/>
            </a:xfrm>
            <a:prstGeom prst="ellipse">
              <a:avLst/>
            </a:prstGeom>
            <a:solidFill>
              <a:srgbClr val="9FFFCA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Text Box 33"/>
            <p:cNvSpPr txBox="1">
              <a:spLocks noChangeArrowheads="1"/>
            </p:cNvSpPr>
            <p:nvPr/>
          </p:nvSpPr>
          <p:spPr bwMode="gray">
            <a:xfrm>
              <a:off x="4557" y="3309"/>
              <a:ext cx="71" cy="15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latin typeface="Verdana" pitchFamily="34" charset="0"/>
              </a:endParaRPr>
            </a:p>
          </p:txBody>
        </p:sp>
      </p:grpSp>
      <p:sp>
        <p:nvSpPr>
          <p:cNvPr id="86" name="Прямоугольник 85"/>
          <p:cNvSpPr/>
          <p:nvPr/>
        </p:nvSpPr>
        <p:spPr>
          <a:xfrm>
            <a:off x="6195308" y="3418956"/>
            <a:ext cx="25328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Поддержка </a:t>
            </a:r>
          </a:p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ТОС в Сосновоборском городском округе</a:t>
            </a:r>
          </a:p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(1 проект)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7" name="Group 35"/>
          <p:cNvGrpSpPr>
            <a:grpSpLocks/>
          </p:cNvGrpSpPr>
          <p:nvPr/>
        </p:nvGrpSpPr>
        <p:grpSpPr bwMode="auto">
          <a:xfrm>
            <a:off x="454343" y="3283298"/>
            <a:ext cx="2045211" cy="1948113"/>
            <a:chOff x="2018" y="2973"/>
            <a:chExt cx="928" cy="929"/>
          </a:xfrm>
        </p:grpSpPr>
        <p:sp>
          <p:nvSpPr>
            <p:cNvPr id="88" name="Oval 16"/>
            <p:cNvSpPr>
              <a:spLocks noChangeArrowheads="1"/>
            </p:cNvSpPr>
            <p:nvPr/>
          </p:nvSpPr>
          <p:spPr bwMode="gray">
            <a:xfrm>
              <a:off x="2018" y="2973"/>
              <a:ext cx="928" cy="929"/>
            </a:xfrm>
            <a:prstGeom prst="ellipse">
              <a:avLst/>
            </a:prstGeom>
            <a:solidFill>
              <a:srgbClr val="6BB5A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Text Box 19"/>
            <p:cNvSpPr txBox="1">
              <a:spLocks noChangeArrowheads="1"/>
            </p:cNvSpPr>
            <p:nvPr/>
          </p:nvSpPr>
          <p:spPr bwMode="gray">
            <a:xfrm>
              <a:off x="2156" y="3110"/>
              <a:ext cx="623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Проект</a:t>
              </a:r>
              <a:endPara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pPr 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«Я планирую </a:t>
              </a:r>
            </a:p>
            <a:p>
              <a:pPr 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бюджет»</a:t>
              </a:r>
            </a:p>
            <a:p>
              <a:pPr 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(5 проектов</a:t>
              </a:r>
              <a:r>
                <a:rPr lang="ru-RU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)</a:t>
              </a:r>
              <a:endPara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80" name="Прямоугольник 79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№43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1846" y="146697"/>
            <a:ext cx="6347048" cy="7761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Поддержка инициатив жителей города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763688" y="274638"/>
            <a:ext cx="6923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63280" y="946949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«Я планирую бюджет»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gray">
          <a:xfrm>
            <a:off x="1921846" y="1906961"/>
            <a:ext cx="5275101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BB5AE"/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B2B2B2"/>
            </a:outerShdw>
          </a:effectLst>
        </p:spPr>
        <p:txBody>
          <a:bodyPr wrap="none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проектов на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8,9 млн. руб.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Group 35"/>
          <p:cNvGrpSpPr>
            <a:grpSpLocks/>
          </p:cNvGrpSpPr>
          <p:nvPr/>
        </p:nvGrpSpPr>
        <p:grpSpPr bwMode="auto">
          <a:xfrm>
            <a:off x="139140" y="3300350"/>
            <a:ext cx="1987785" cy="1901319"/>
            <a:chOff x="1893" y="2942"/>
            <a:chExt cx="928" cy="929"/>
          </a:xfrm>
        </p:grpSpPr>
        <p:sp>
          <p:nvSpPr>
            <p:cNvPr id="36" name="Oval 16"/>
            <p:cNvSpPr>
              <a:spLocks noChangeArrowheads="1"/>
            </p:cNvSpPr>
            <p:nvPr/>
          </p:nvSpPr>
          <p:spPr bwMode="gray">
            <a:xfrm>
              <a:off x="1893" y="2942"/>
              <a:ext cx="928" cy="929"/>
            </a:xfrm>
            <a:prstGeom prst="ellipse">
              <a:avLst/>
            </a:prstGeom>
            <a:solidFill>
              <a:srgbClr val="6BB5A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19"/>
            <p:cNvSpPr txBox="1">
              <a:spLocks noChangeArrowheads="1"/>
            </p:cNvSpPr>
            <p:nvPr/>
          </p:nvSpPr>
          <p:spPr bwMode="gray">
            <a:xfrm>
              <a:off x="2081" y="3160"/>
              <a:ext cx="588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«Пляж </a:t>
              </a:r>
              <a:r>
                <a:rPr lang="ru-RU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Липово</a:t>
              </a:r>
              <a:r>
                <a:rPr lang="ru-RU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 </a:t>
              </a:r>
              <a:r>
                <a:rPr lang="ru-RU" sz="2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3,0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9" name="Group 35"/>
          <p:cNvGrpSpPr>
            <a:grpSpLocks/>
          </p:cNvGrpSpPr>
          <p:nvPr/>
        </p:nvGrpSpPr>
        <p:grpSpPr bwMode="auto">
          <a:xfrm>
            <a:off x="1389162" y="4795768"/>
            <a:ext cx="1987782" cy="1901319"/>
            <a:chOff x="1893" y="2942"/>
            <a:chExt cx="928" cy="929"/>
          </a:xfrm>
        </p:grpSpPr>
        <p:sp>
          <p:nvSpPr>
            <p:cNvPr id="40" name="Oval 16"/>
            <p:cNvSpPr>
              <a:spLocks noChangeArrowheads="1"/>
            </p:cNvSpPr>
            <p:nvPr/>
          </p:nvSpPr>
          <p:spPr bwMode="gray">
            <a:xfrm>
              <a:off x="1893" y="2942"/>
              <a:ext cx="928" cy="929"/>
            </a:xfrm>
            <a:prstGeom prst="ellipse">
              <a:avLst/>
            </a:prstGeom>
            <a:solidFill>
              <a:srgbClr val="65BCD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Text Box 19"/>
            <p:cNvSpPr txBox="1">
              <a:spLocks noChangeArrowheads="1"/>
            </p:cNvSpPr>
            <p:nvPr/>
          </p:nvSpPr>
          <p:spPr bwMode="gray">
            <a:xfrm>
              <a:off x="1989" y="3063"/>
              <a:ext cx="720" cy="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«Входная зона в Лицей № 8»  </a:t>
              </a:r>
            </a:p>
            <a:p>
              <a:pPr algn="ctr"/>
              <a:endPara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pPr algn="ctr"/>
              <a:r>
                <a:rPr lang="ru-RU" sz="2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2,5</a:t>
              </a:r>
              <a:endPara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35"/>
          <p:cNvGrpSpPr>
            <a:grpSpLocks/>
          </p:cNvGrpSpPr>
          <p:nvPr/>
        </p:nvGrpSpPr>
        <p:grpSpPr bwMode="auto">
          <a:xfrm>
            <a:off x="7105724" y="3413081"/>
            <a:ext cx="1987785" cy="1901319"/>
            <a:chOff x="1832" y="2973"/>
            <a:chExt cx="928" cy="929"/>
          </a:xfrm>
          <a:solidFill>
            <a:srgbClr val="9FFFCA"/>
          </a:solidFill>
        </p:grpSpPr>
        <p:sp>
          <p:nvSpPr>
            <p:cNvPr id="43" name="Oval 16"/>
            <p:cNvSpPr>
              <a:spLocks noChangeArrowheads="1"/>
            </p:cNvSpPr>
            <p:nvPr/>
          </p:nvSpPr>
          <p:spPr bwMode="gray">
            <a:xfrm>
              <a:off x="1832" y="2973"/>
              <a:ext cx="928" cy="929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19"/>
            <p:cNvSpPr txBox="1">
              <a:spLocks noChangeArrowheads="1"/>
            </p:cNvSpPr>
            <p:nvPr/>
          </p:nvSpPr>
          <p:spPr bwMode="gray">
            <a:xfrm>
              <a:off x="1965" y="3073"/>
              <a:ext cx="642" cy="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«Атомные звездочки» </a:t>
              </a:r>
            </a:p>
            <a:p>
              <a:pPr algn="ctr"/>
              <a:endPara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pPr algn="ctr"/>
              <a:r>
                <a:rPr lang="ru-RU" sz="2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0,8</a:t>
              </a:r>
              <a:endPara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5" name="Group 35"/>
          <p:cNvGrpSpPr>
            <a:grpSpLocks/>
          </p:cNvGrpSpPr>
          <p:nvPr/>
        </p:nvGrpSpPr>
        <p:grpSpPr bwMode="auto">
          <a:xfrm>
            <a:off x="5639633" y="4809889"/>
            <a:ext cx="2058474" cy="1901320"/>
            <a:chOff x="1877" y="2942"/>
            <a:chExt cx="961" cy="929"/>
          </a:xfrm>
        </p:grpSpPr>
        <p:sp>
          <p:nvSpPr>
            <p:cNvPr id="46" name="Oval 16"/>
            <p:cNvSpPr>
              <a:spLocks noChangeArrowheads="1"/>
            </p:cNvSpPr>
            <p:nvPr/>
          </p:nvSpPr>
          <p:spPr bwMode="gray">
            <a:xfrm>
              <a:off x="1893" y="2942"/>
              <a:ext cx="928" cy="929"/>
            </a:xfrm>
            <a:prstGeom prst="ellipse">
              <a:avLst/>
            </a:prstGeom>
            <a:solidFill>
              <a:srgbClr val="5DBDC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 Box 19"/>
            <p:cNvSpPr txBox="1">
              <a:spLocks noChangeArrowheads="1"/>
            </p:cNvSpPr>
            <p:nvPr/>
          </p:nvSpPr>
          <p:spPr bwMode="gray">
            <a:xfrm>
              <a:off x="1877" y="3181"/>
              <a:ext cx="961" cy="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«Благоустройство</a:t>
              </a:r>
            </a:p>
            <a:p>
              <a:pPr algn="ctr"/>
              <a:r>
                <a:rPr lang="ru-RU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на </a:t>
              </a:r>
              <a:r>
                <a:rPr lang="ru-RU" b="1" dirty="0" err="1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ул.Солнечной</a:t>
              </a:r>
              <a:r>
                <a:rPr lang="ru-RU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,</a:t>
              </a:r>
            </a:p>
            <a:p>
              <a:pPr algn="ctr"/>
              <a:r>
                <a:rPr lang="ru-RU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9-13»</a:t>
              </a:r>
            </a:p>
            <a:p>
              <a:pPr algn="ctr"/>
              <a:r>
                <a:rPr lang="ru-RU" sz="2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1,2</a:t>
              </a:r>
              <a:endPara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8" name="Group 3"/>
          <p:cNvGrpSpPr>
            <a:grpSpLocks noChangeAspect="1"/>
          </p:cNvGrpSpPr>
          <p:nvPr/>
        </p:nvGrpSpPr>
        <p:grpSpPr>
          <a:xfrm>
            <a:off x="7318456" y="1827692"/>
            <a:ext cx="1685579" cy="1490832"/>
            <a:chOff x="-1855850" y="-1595078"/>
            <a:chExt cx="1452848" cy="1284990"/>
          </a:xfrm>
        </p:grpSpPr>
        <p:sp>
          <p:nvSpPr>
            <p:cNvPr id="49" name="Freeform 4"/>
            <p:cNvSpPr/>
            <p:nvPr/>
          </p:nvSpPr>
          <p:spPr>
            <a:xfrm>
              <a:off x="-1855850" y="-1595078"/>
              <a:ext cx="1452848" cy="1284990"/>
            </a:xfrm>
            <a:prstGeom prst="rect">
              <a:avLst/>
            </a:prstGeom>
            <a:blipFill>
              <a:blip r:embed="rId3" cstate="print"/>
              <a:stretch>
                <a:fillRect t="-14525" b="-2796"/>
              </a:stretch>
            </a:blipFill>
            <a:effectLst>
              <a:softEdge rad="12700"/>
            </a:effectLst>
          </p:spPr>
        </p:sp>
      </p:grpSp>
      <p:pic>
        <p:nvPicPr>
          <p:cNvPr id="50" name="Рисунок 4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469" y="1756636"/>
            <a:ext cx="1630680" cy="1493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4426" y="3529733"/>
            <a:ext cx="1999970" cy="142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2" name="Group 35"/>
          <p:cNvGrpSpPr>
            <a:grpSpLocks/>
          </p:cNvGrpSpPr>
          <p:nvPr/>
        </p:nvGrpSpPr>
        <p:grpSpPr bwMode="auto">
          <a:xfrm>
            <a:off x="3486187" y="4886043"/>
            <a:ext cx="1987785" cy="1901319"/>
            <a:chOff x="1893" y="2942"/>
            <a:chExt cx="928" cy="929"/>
          </a:xfrm>
        </p:grpSpPr>
        <p:sp>
          <p:nvSpPr>
            <p:cNvPr id="53" name="Oval 16"/>
            <p:cNvSpPr>
              <a:spLocks noChangeArrowheads="1"/>
            </p:cNvSpPr>
            <p:nvPr/>
          </p:nvSpPr>
          <p:spPr bwMode="gray">
            <a:xfrm>
              <a:off x="1893" y="2942"/>
              <a:ext cx="928" cy="929"/>
            </a:xfrm>
            <a:prstGeom prst="ellipse">
              <a:avLst/>
            </a:prstGeom>
            <a:solidFill>
              <a:schemeClr val="accent1">
                <a:alpha val="78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Text Box 19"/>
            <p:cNvSpPr txBox="1">
              <a:spLocks noChangeArrowheads="1"/>
            </p:cNvSpPr>
            <p:nvPr/>
          </p:nvSpPr>
          <p:spPr bwMode="gray">
            <a:xfrm>
              <a:off x="2051" y="3144"/>
              <a:ext cx="542" cy="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«Дорога </a:t>
              </a:r>
            </a:p>
            <a:p>
              <a:pPr algn="ctr"/>
              <a:r>
                <a:rPr lang="ru-RU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к школе»</a:t>
              </a:r>
            </a:p>
            <a:p>
              <a:pPr algn="ctr"/>
              <a:endPara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pPr algn="ctr"/>
              <a:r>
                <a:rPr lang="ru-RU" sz="24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1,4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68"/>
          <a:stretch/>
        </p:blipFill>
        <p:spPr>
          <a:xfrm>
            <a:off x="5220898" y="3066475"/>
            <a:ext cx="1814321" cy="184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Изображение выглядит как ручная тележка&#10;&#10;Автоматически созданное описание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1846" y="2499101"/>
            <a:ext cx="1486279" cy="1378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sun9-65.userapi.com/impf/c621703/v621703089/7abf9/fL-5hfkJBqA.jpg?size=391x458&amp;quality=96&amp;sign=0e8d4e6cf7660119e15cb34072588e5d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9207" y="501957"/>
            <a:ext cx="826574" cy="96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56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№44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4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2636912"/>
            <a:ext cx="9160805" cy="5436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внимание!</a:t>
            </a:r>
            <a:endParaRPr kumimoji="0" lang="ru-RU" sz="4000" b="0" i="0" u="none" strike="noStrike" kern="1200" cap="none" spc="0" normalizeH="0" baseline="0" noProof="0" dirty="0">
              <a:ln w="0"/>
              <a:solidFill>
                <a:schemeClr val="bg2">
                  <a:lumMod val="10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показатели </a:t>
            </a:r>
            <a:b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 – экономического развития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92331731"/>
              </p:ext>
            </p:extLst>
          </p:nvPr>
        </p:nvGraphicFramePr>
        <p:xfrm>
          <a:off x="827584" y="1052736"/>
          <a:ext cx="7694141" cy="329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" name="Прямоугольник 37"/>
          <p:cNvSpPr/>
          <p:nvPr/>
        </p:nvSpPr>
        <p:spPr>
          <a:xfrm>
            <a:off x="8536366" y="0"/>
            <a:ext cx="6076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№4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25728973"/>
              </p:ext>
            </p:extLst>
          </p:nvPr>
        </p:nvGraphicFramePr>
        <p:xfrm>
          <a:off x="603939" y="4402445"/>
          <a:ext cx="7993260" cy="2356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Равнобедренный треугольник 8"/>
          <p:cNvSpPr/>
          <p:nvPr/>
        </p:nvSpPr>
        <p:spPr>
          <a:xfrm rot="10800000">
            <a:off x="2490364" y="2474748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5076056" y="2492896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6319412" y="2463682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2338441" y="5652830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3710151" y="5686351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4957770" y="5657417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6258696" y="5686351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2341932" y="2158361"/>
            <a:ext cx="7349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1,4%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3580919" y="2171882"/>
            <a:ext cx="7910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1,0%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2119841" y="5327903"/>
            <a:ext cx="7827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14,4%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3490828" y="5392015"/>
            <a:ext cx="807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10,3%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4753175" y="5299329"/>
            <a:ext cx="807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15,6%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108192" y="5340096"/>
            <a:ext cx="11605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18,5%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932040" y="2204864"/>
            <a:ext cx="6480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1,2%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163204" y="2178931"/>
            <a:ext cx="8265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2,6%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7623961" y="2449289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7596336" y="5733256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26" name="组合 44"/>
          <p:cNvGrpSpPr/>
          <p:nvPr/>
        </p:nvGrpSpPr>
        <p:grpSpPr>
          <a:xfrm>
            <a:off x="848667" y="4288797"/>
            <a:ext cx="7654565" cy="935497"/>
            <a:chOff x="3018413" y="1709100"/>
            <a:chExt cx="5758168" cy="1968823"/>
          </a:xfrm>
        </p:grpSpPr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3018413" y="1709100"/>
              <a:ext cx="5758168" cy="1437501"/>
            </a:xfrm>
            <a:custGeom>
              <a:avLst/>
              <a:gdLst>
                <a:gd name="T0" fmla="*/ 3200 w 3200"/>
                <a:gd name="T1" fmla="*/ 320 h 640"/>
                <a:gd name="T2" fmla="*/ 2880 w 3200"/>
                <a:gd name="T3" fmla="*/ 640 h 640"/>
                <a:gd name="T4" fmla="*/ 320 w 3200"/>
                <a:gd name="T5" fmla="*/ 640 h 640"/>
                <a:gd name="T6" fmla="*/ 0 w 3200"/>
                <a:gd name="T7" fmla="*/ 320 h 640"/>
                <a:gd name="T8" fmla="*/ 320 w 3200"/>
                <a:gd name="T9" fmla="*/ 0 h 640"/>
                <a:gd name="T10" fmla="*/ 2880 w 3200"/>
                <a:gd name="T11" fmla="*/ 0 h 640"/>
                <a:gd name="T12" fmla="*/ 3200 w 3200"/>
                <a:gd name="T13" fmla="*/ 32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0" h="640">
                  <a:moveTo>
                    <a:pt x="3200" y="320"/>
                  </a:moveTo>
                  <a:cubicBezTo>
                    <a:pt x="3200" y="496"/>
                    <a:pt x="3056" y="640"/>
                    <a:pt x="2880" y="640"/>
                  </a:cubicBezTo>
                  <a:cubicBezTo>
                    <a:pt x="320" y="640"/>
                    <a:pt x="320" y="640"/>
                    <a:pt x="320" y="640"/>
                  </a:cubicBezTo>
                  <a:cubicBezTo>
                    <a:pt x="144" y="640"/>
                    <a:pt x="0" y="496"/>
                    <a:pt x="0" y="320"/>
                  </a:cubicBezTo>
                  <a:cubicBezTo>
                    <a:pt x="0" y="144"/>
                    <a:pt x="144" y="0"/>
                    <a:pt x="320" y="0"/>
                  </a:cubicBezTo>
                  <a:cubicBezTo>
                    <a:pt x="2880" y="0"/>
                    <a:pt x="2880" y="0"/>
                    <a:pt x="2880" y="0"/>
                  </a:cubicBezTo>
                  <a:cubicBezTo>
                    <a:pt x="3056" y="0"/>
                    <a:pt x="3200" y="144"/>
                    <a:pt x="3200" y="320"/>
                  </a:cubicBez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228600" dist="101600" dir="5400000" algn="t" rotWithShape="0">
                <a:sysClr val="windowText" lastClr="000000">
                  <a:lumMod val="85000"/>
                  <a:lumOff val="15000"/>
                  <a:alpha val="33000"/>
                </a:sys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46"/>
            <p:cNvSpPr/>
            <p:nvPr/>
          </p:nvSpPr>
          <p:spPr>
            <a:xfrm>
              <a:off x="3294976" y="1734706"/>
              <a:ext cx="5098672" cy="1943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Фонд начисленной заработной платы работников, млн.руб. </a:t>
              </a:r>
            </a:p>
            <a:p>
              <a:pPr lvl="0">
                <a:defRPr/>
              </a:pPr>
              <a:endParaRPr kumimoji="0" lang="ru-RU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  <a:p>
              <a:pPr lvl="0"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44"/>
          <p:cNvGrpSpPr/>
          <p:nvPr/>
        </p:nvGrpSpPr>
        <p:grpSpPr>
          <a:xfrm>
            <a:off x="2047357" y="1533072"/>
            <a:ext cx="5204783" cy="1003127"/>
            <a:chOff x="3855191" y="1709102"/>
            <a:chExt cx="3915313" cy="1859717"/>
          </a:xfrm>
        </p:grpSpPr>
        <p:sp>
          <p:nvSpPr>
            <p:cNvPr id="30" name="Freeform 19"/>
            <p:cNvSpPr>
              <a:spLocks/>
            </p:cNvSpPr>
            <p:nvPr/>
          </p:nvSpPr>
          <p:spPr bwMode="auto">
            <a:xfrm>
              <a:off x="3855191" y="1709102"/>
              <a:ext cx="3915313" cy="1119792"/>
            </a:xfrm>
            <a:custGeom>
              <a:avLst/>
              <a:gdLst>
                <a:gd name="T0" fmla="*/ 3200 w 3200"/>
                <a:gd name="T1" fmla="*/ 320 h 640"/>
                <a:gd name="T2" fmla="*/ 2880 w 3200"/>
                <a:gd name="T3" fmla="*/ 640 h 640"/>
                <a:gd name="T4" fmla="*/ 320 w 3200"/>
                <a:gd name="T5" fmla="*/ 640 h 640"/>
                <a:gd name="T6" fmla="*/ 0 w 3200"/>
                <a:gd name="T7" fmla="*/ 320 h 640"/>
                <a:gd name="T8" fmla="*/ 320 w 3200"/>
                <a:gd name="T9" fmla="*/ 0 h 640"/>
                <a:gd name="T10" fmla="*/ 2880 w 3200"/>
                <a:gd name="T11" fmla="*/ 0 h 640"/>
                <a:gd name="T12" fmla="*/ 3200 w 3200"/>
                <a:gd name="T13" fmla="*/ 32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0" h="640">
                  <a:moveTo>
                    <a:pt x="3200" y="320"/>
                  </a:moveTo>
                  <a:cubicBezTo>
                    <a:pt x="3200" y="496"/>
                    <a:pt x="3056" y="640"/>
                    <a:pt x="2880" y="640"/>
                  </a:cubicBezTo>
                  <a:cubicBezTo>
                    <a:pt x="320" y="640"/>
                    <a:pt x="320" y="640"/>
                    <a:pt x="320" y="640"/>
                  </a:cubicBezTo>
                  <a:cubicBezTo>
                    <a:pt x="144" y="640"/>
                    <a:pt x="0" y="496"/>
                    <a:pt x="0" y="320"/>
                  </a:cubicBezTo>
                  <a:cubicBezTo>
                    <a:pt x="0" y="144"/>
                    <a:pt x="144" y="0"/>
                    <a:pt x="320" y="0"/>
                  </a:cubicBezTo>
                  <a:cubicBezTo>
                    <a:pt x="2880" y="0"/>
                    <a:pt x="2880" y="0"/>
                    <a:pt x="2880" y="0"/>
                  </a:cubicBezTo>
                  <a:cubicBezTo>
                    <a:pt x="3056" y="0"/>
                    <a:pt x="3200" y="144"/>
                    <a:pt x="3200" y="320"/>
                  </a:cubicBez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228600" dist="101600" dir="5400000" algn="t" rotWithShape="0">
                <a:sysClr val="windowText" lastClr="000000">
                  <a:lumMod val="85000"/>
                  <a:lumOff val="15000"/>
                  <a:alpha val="33000"/>
                </a:sys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46"/>
            <p:cNvSpPr/>
            <p:nvPr/>
          </p:nvSpPr>
          <p:spPr>
            <a:xfrm>
              <a:off x="4726969" y="1857039"/>
              <a:ext cx="2462325" cy="1711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Численность населения, чел. </a:t>
              </a:r>
            </a:p>
            <a:p>
              <a:pPr lvl="0">
                <a:defRPr/>
              </a:pPr>
              <a:endParaRPr kumimoji="0" lang="ru-RU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  <a:p>
              <a:pPr lvl="0"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Равнобедренный треугольник 32"/>
          <p:cNvSpPr/>
          <p:nvPr/>
        </p:nvSpPr>
        <p:spPr>
          <a:xfrm rot="10800000">
            <a:off x="3707904" y="2492896"/>
            <a:ext cx="215900" cy="2159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Бюджетная политика 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Сосновоборского городского округа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2025-2027 годы</a:t>
            </a:r>
            <a:endParaRPr lang="ru-RU" sz="30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№36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 descr="фо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1763688" y="274638"/>
            <a:ext cx="6923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Бюджетная политика </a:t>
            </a:r>
            <a:b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Сосновоборского городского округа</a:t>
            </a:r>
            <a:b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2025-2027 годы</a:t>
            </a:r>
            <a:endParaRPr lang="ru-RU" sz="3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051720" y="1700808"/>
            <a:ext cx="5923753" cy="10081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317500" h="317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0F5C0DEE-D063-4D04-9493-FEF0FAF0524C}"/>
              </a:ext>
            </a:extLst>
          </p:cNvPr>
          <p:cNvSpPr/>
          <p:nvPr/>
        </p:nvSpPr>
        <p:spPr>
          <a:xfrm>
            <a:off x="1403648" y="1916832"/>
            <a:ext cx="616456" cy="561233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F4C3827-9ACA-4FB7-A6BD-D5FE7158AF58}"/>
              </a:ext>
            </a:extLst>
          </p:cNvPr>
          <p:cNvSpPr txBox="1"/>
          <p:nvPr/>
        </p:nvSpPr>
        <p:spPr>
          <a:xfrm>
            <a:off x="1403648" y="191683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01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0F5C0DEE-D063-4D04-9493-FEF0FAF0524C}"/>
              </a:ext>
            </a:extLst>
          </p:cNvPr>
          <p:cNvSpPr/>
          <p:nvPr/>
        </p:nvSpPr>
        <p:spPr>
          <a:xfrm>
            <a:off x="1403648" y="2878907"/>
            <a:ext cx="602518" cy="550093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0F5C0DEE-D063-4D04-9493-FEF0FAF0524C}"/>
              </a:ext>
            </a:extLst>
          </p:cNvPr>
          <p:cNvSpPr/>
          <p:nvPr/>
        </p:nvSpPr>
        <p:spPr>
          <a:xfrm>
            <a:off x="1403648" y="3831765"/>
            <a:ext cx="602518" cy="53334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0F5C0DEE-D063-4D04-9493-FEF0FAF0524C}"/>
              </a:ext>
            </a:extLst>
          </p:cNvPr>
          <p:cNvSpPr/>
          <p:nvPr/>
        </p:nvSpPr>
        <p:spPr>
          <a:xfrm>
            <a:off x="1403648" y="4782131"/>
            <a:ext cx="602518" cy="519077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chemeClr val="accent1">
                  <a:lumMod val="20000"/>
                  <a:lumOff val="80000"/>
                </a:schemeClr>
              </a:gs>
              <a:gs pos="61000">
                <a:srgbClr val="CCFFFF"/>
              </a:gs>
              <a:gs pos="82001">
                <a:srgbClr val="99CCFF"/>
              </a:gs>
              <a:gs pos="100000">
                <a:schemeClr val="accent1"/>
              </a:gs>
            </a:gsLst>
            <a:lin ang="5400000" scaled="0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11" descr="Picture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1307224" y="3842082"/>
            <a:ext cx="674687" cy="573088"/>
          </a:xfrm>
          <a:prstGeom prst="rect">
            <a:avLst/>
          </a:prstGeom>
          <a:noFill/>
        </p:spPr>
      </p:pic>
      <p:pic>
        <p:nvPicPr>
          <p:cNvPr id="41" name="Picture 11" descr="Picture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1305058" y="2903687"/>
            <a:ext cx="674687" cy="573088"/>
          </a:xfrm>
          <a:prstGeom prst="rect">
            <a:avLst/>
          </a:prstGeom>
          <a:noFill/>
        </p:spPr>
      </p:pic>
      <p:pic>
        <p:nvPicPr>
          <p:cNvPr id="42" name="Picture 11" descr="Picture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1295352" y="4794942"/>
            <a:ext cx="674687" cy="573088"/>
          </a:xfrm>
          <a:prstGeom prst="rect">
            <a:avLst/>
          </a:prstGeom>
          <a:noFill/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F4C3827-9ACA-4FB7-A6BD-D5FE7158AF58}"/>
              </a:ext>
            </a:extLst>
          </p:cNvPr>
          <p:cNvSpPr txBox="1"/>
          <p:nvPr/>
        </p:nvSpPr>
        <p:spPr>
          <a:xfrm>
            <a:off x="1403648" y="2924944"/>
            <a:ext cx="56938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6F4C3827-9ACA-4FB7-A6BD-D5FE7158AF58}"/>
              </a:ext>
            </a:extLst>
          </p:cNvPr>
          <p:cNvSpPr txBox="1"/>
          <p:nvPr/>
        </p:nvSpPr>
        <p:spPr>
          <a:xfrm>
            <a:off x="1403648" y="3861048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6F4C3827-9ACA-4FB7-A6BD-D5FE7158AF58}"/>
              </a:ext>
            </a:extLst>
          </p:cNvPr>
          <p:cNvSpPr txBox="1"/>
          <p:nvPr/>
        </p:nvSpPr>
        <p:spPr>
          <a:xfrm>
            <a:off x="1403648" y="4797152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04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83768" y="184482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Стратегическая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приоритизация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расходов и внедрение принципов проектного управления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894"/>
          <a:stretch/>
        </p:blipFill>
        <p:spPr>
          <a:xfrm>
            <a:off x="1535066" y="5776993"/>
            <a:ext cx="6911663" cy="1044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Прямоугольник 26"/>
          <p:cNvSpPr/>
          <p:nvPr/>
        </p:nvSpPr>
        <p:spPr>
          <a:xfrm>
            <a:off x="2051720" y="2708920"/>
            <a:ext cx="5923753" cy="936104"/>
          </a:xfrm>
          <a:prstGeom prst="rect">
            <a:avLst/>
          </a:prstGeom>
          <a:solidFill>
            <a:srgbClr val="99CCFF"/>
          </a:solidFill>
          <a:scene3d>
            <a:camera prst="orthographicFront"/>
            <a:lightRig rig="threePt" dir="t"/>
          </a:scene3d>
          <a:sp3d>
            <a:bevelT w="317500" h="317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55776" y="278092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Увеличение доходной базы бюджета Сосновоборского городского округа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051720" y="3645024"/>
            <a:ext cx="5923753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317500" h="317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55776" y="371703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Сохранение безопасного уровня долговой нагрузки Сосновоборского городского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округа</a:t>
            </a:r>
            <a:endParaRPr lang="en-US" altLang="zh-CN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051720" y="4581128"/>
            <a:ext cx="5923753" cy="936104"/>
          </a:xfrm>
          <a:prstGeom prst="rect">
            <a:avLst/>
          </a:prstGeom>
          <a:solidFill>
            <a:srgbClr val="99CCFF"/>
          </a:solidFill>
          <a:scene3d>
            <a:camera prst="orthographicFront"/>
            <a:lightRig rig="threePt" dir="t"/>
          </a:scene3d>
          <a:sp3d>
            <a:bevelT w="317500" h="317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dk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83768" y="4653136"/>
            <a:ext cx="4640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Повышение эффективности управления бюджетными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расходами</a:t>
            </a:r>
            <a:endParaRPr lang="en-US" altLang="zh-CN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defTabSz="685800">
              <a:lnSpc>
                <a:spcPct val="90000"/>
              </a:lnSpc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Бюджетная политика 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Сосновоборского городского округа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2025-2027 годы</a:t>
            </a:r>
            <a:endParaRPr lang="ru-RU" sz="30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№36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1763688" y="274638"/>
            <a:ext cx="6923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Бюджетная политика 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Сосновоборского городского округа</a:t>
            </a:r>
            <a:b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2025-2027 годы</a:t>
            </a:r>
            <a:endParaRPr lang="ru-RU" sz="3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388424" y="0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sz="2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11" descr="Pict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1691680" y="1700808"/>
            <a:ext cx="674687" cy="573088"/>
          </a:xfrm>
          <a:prstGeom prst="rect">
            <a:avLst/>
          </a:prstGeom>
          <a:noFill/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894"/>
          <a:stretch/>
        </p:blipFill>
        <p:spPr>
          <a:xfrm>
            <a:off x="1535066" y="5776993"/>
            <a:ext cx="6911663" cy="1044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" name="Заголовок 1"/>
          <p:cNvSpPr txBox="1">
            <a:spLocks/>
          </p:cNvSpPr>
          <p:nvPr/>
        </p:nvSpPr>
        <p:spPr>
          <a:xfrm>
            <a:off x="1691680" y="142557"/>
            <a:ext cx="675504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Стратегическая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приоритизация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расходов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внедрение принципов проектного управления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№6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5066" y="5596673"/>
            <a:ext cx="6733558" cy="1190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7933692"/>
              </p:ext>
            </p:extLst>
          </p:nvPr>
        </p:nvGraphicFramePr>
        <p:xfrm>
          <a:off x="611560" y="1769287"/>
          <a:ext cx="7776864" cy="331942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535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233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586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82,6%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по муниципальным программам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586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63,7%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Социально-культурная сфера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6699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586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10,4%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65BC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</a:t>
                      </a:r>
                      <a:r>
                        <a:rPr lang="ru-RU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проектной части в структуре муниципальных программ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65BCD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586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5,8%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(цель)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586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8,5%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Дорожный фонд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CC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586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1,1%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</a:t>
                      </a:r>
                      <a:r>
                        <a:rPr lang="ru-RU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Указ № 309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11560" y="5225381"/>
            <a:ext cx="3240360" cy="281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от расходов с учетом средств МБ и ОБ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90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/>
        </p:nvGraphicFramePr>
        <p:xfrm>
          <a:off x="0" y="764704"/>
          <a:ext cx="9036496" cy="609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907704" y="108841"/>
            <a:ext cx="6660232" cy="144016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Увеличение доходной базы бюджета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Сосновоборского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городского округа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75656" y="4919008"/>
            <a:ext cx="2520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ФОТ крупных и средних предприятий и бюджетной сферы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3789040"/>
            <a:ext cx="29523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дополнительные нормативы </a:t>
            </a:r>
          </a:p>
          <a:p>
            <a:pPr lvl="0"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отчислений  </a:t>
            </a:r>
          </a:p>
          <a:p>
            <a:pPr lvl="0"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НДФЛ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5856" y="1340768"/>
            <a:ext cx="25922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950" b="1" dirty="0" smtClean="0">
                <a:latin typeface="Times New Roman" pitchFamily="18" charset="0"/>
                <a:cs typeface="Times New Roman" pitchFamily="18" charset="0"/>
              </a:rPr>
              <a:t>Из</a:t>
            </a:r>
          </a:p>
          <a:p>
            <a:pPr lvl="0" algn="ctr"/>
            <a:r>
              <a:rPr lang="ru-RU" sz="1950" b="1" dirty="0" smtClean="0">
                <a:latin typeface="Times New Roman" pitchFamily="18" charset="0"/>
                <a:cs typeface="Times New Roman" pitchFamily="18" charset="0"/>
              </a:rPr>
              <a:t>областного</a:t>
            </a:r>
          </a:p>
          <a:p>
            <a:pPr lvl="0" algn="ctr"/>
            <a:r>
              <a:rPr lang="ru-RU" sz="1950" b="1" dirty="0" smtClean="0">
                <a:latin typeface="Times New Roman" pitchFamily="18" charset="0"/>
                <a:cs typeface="Times New Roman" pitchFamily="18" charset="0"/>
              </a:rPr>
              <a:t>бюджета предусмотрена дотация на выравнивание  бюджетной обеспеченности </a:t>
            </a:r>
            <a:endParaRPr lang="ru-RU" sz="19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48064" y="5013176"/>
            <a:ext cx="2520280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 </a:t>
            </a:r>
          </a:p>
          <a:p>
            <a:pPr lvl="0"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пороговых </a:t>
            </a:r>
          </a:p>
          <a:p>
            <a:pPr lvl="0"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значений для перехода на УСН 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6084168" y="1700808"/>
            <a:ext cx="2843808" cy="2520280"/>
          </a:xfrm>
          <a:prstGeom prst="hexagon">
            <a:avLst>
              <a:gd name="adj" fmla="val 28875"/>
              <a:gd name="vf" fmla="val 115470"/>
            </a:avLst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w="444500" h="4445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156176" y="2060848"/>
            <a:ext cx="27363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Динамика </a:t>
            </a:r>
          </a:p>
          <a:p>
            <a:pPr lvl="0" algn="ctr"/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доходов </a:t>
            </a:r>
          </a:p>
          <a:p>
            <a:pPr lvl="0" algn="ctr"/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2025 год составляет</a:t>
            </a:r>
          </a:p>
          <a:p>
            <a:pPr lvl="0" algn="ctr"/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20,2%</a:t>
            </a:r>
            <a:endParaRPr lang="ru-RU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107504" y="1772816"/>
            <a:ext cx="2843808" cy="2520280"/>
          </a:xfrm>
          <a:prstGeom prst="hexagon">
            <a:avLst>
              <a:gd name="adj" fmla="val 28875"/>
              <a:gd name="vf" fmla="val 115470"/>
            </a:avLst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w="444500" h="4445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1988840"/>
            <a:ext cx="259228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lvl="0" algn="ctr"/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 на </a:t>
            </a:r>
          </a:p>
          <a:p>
            <a:pPr lvl="0" algn="ctr"/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год увеличены на 657,1 млн.руб. </a:t>
            </a:r>
            <a:endParaRPr lang="ru-RU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 rot="10800000">
            <a:off x="6874626" y="3406845"/>
            <a:ext cx="268608" cy="38387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№7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839146" y="74791"/>
            <a:ext cx="6563072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Сохранение безопасного уровня долговой нагрузки</a:t>
            </a:r>
          </a:p>
        </p:txBody>
      </p:sp>
      <p:sp>
        <p:nvSpPr>
          <p:cNvPr id="16" name="矩形 2"/>
          <p:cNvSpPr>
            <a:spLocks noChangeArrowheads="1"/>
          </p:cNvSpPr>
          <p:nvPr/>
        </p:nvSpPr>
        <p:spPr bwMode="auto">
          <a:xfrm>
            <a:off x="1403648" y="1484784"/>
            <a:ext cx="7416824" cy="125136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Сосновоборский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городской округ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отнесен к группе с высоким уровнем долговой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устойчивости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395536" y="2924944"/>
            <a:ext cx="8424936" cy="91373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Дефицит бюджета на 2025 год – 110,6 млн. руб.  (5%)</a:t>
            </a:r>
          </a:p>
        </p:txBody>
      </p:sp>
      <p:sp>
        <p:nvSpPr>
          <p:cNvPr id="20" name="矩形 22"/>
          <p:cNvSpPr/>
          <p:nvPr/>
        </p:nvSpPr>
        <p:spPr bwMode="auto">
          <a:xfrm>
            <a:off x="395536" y="4077072"/>
            <a:ext cx="8424936" cy="134681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0">
                <a:srgbClr val="136F64"/>
              </a:gs>
              <a:gs pos="25000">
                <a:schemeClr val="accent1">
                  <a:lumMod val="40000"/>
                  <a:lumOff val="60000"/>
                </a:schemeClr>
              </a:gs>
              <a:gs pos="25000">
                <a:srgbClr val="92D050"/>
              </a:gs>
              <a:gs pos="50000">
                <a:schemeClr val="accent5">
                  <a:lumMod val="20000"/>
                  <a:lumOff val="8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rgbClr val="C4FCF3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altLang="zh-CN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 descr="C:\Users\FINGLAVNBUH.ADM\Desktop\знак цели\794-7949718_targeting-green-png-transparent-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1008112" cy="970600"/>
          </a:xfrm>
          <a:prstGeom prst="rect">
            <a:avLst/>
          </a:prstGeom>
          <a:ln>
            <a:solidFill>
              <a:srgbClr val="00A87C"/>
            </a:solidFill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467544" y="4077072"/>
            <a:ext cx="813690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Источники финансирования дефицита бюджета:</a:t>
            </a:r>
          </a:p>
          <a:p>
            <a:pPr algn="ctr"/>
            <a:endParaRPr lang="ru-RU" sz="1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кредиты кредитных организаций   -  65 млн.руб. (2,9%)</a:t>
            </a:r>
          </a:p>
          <a:p>
            <a:pPr algn="ctr">
              <a:buFont typeface="Wingdings" pitchFamily="2" charset="2"/>
              <a:buChar char="§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изменение остатков средств бюджета  -  45,6 млн.руб. (2,1%)</a:t>
            </a:r>
          </a:p>
        </p:txBody>
      </p:sp>
      <p:pic>
        <p:nvPicPr>
          <p:cNvPr id="26" name="Рисунок 25"/>
          <p:cNvPicPr/>
          <p:nvPr/>
        </p:nvPicPr>
        <p:blipFill>
          <a:blip r:embed="rId4" cstate="print"/>
          <a:srcRect l="12507" t="8832" r="12453" b="48319"/>
          <a:stretch>
            <a:fillRect/>
          </a:stretch>
        </p:blipFill>
        <p:spPr bwMode="auto">
          <a:xfrm>
            <a:off x="2195736" y="5345832"/>
            <a:ext cx="5256584" cy="151216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402218" y="130246"/>
            <a:ext cx="755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№8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d60ad84a3dcffd4915147129c10cbd1d45492b"/>
</p:tagLst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548BB7"/>
      </a:accent1>
      <a:accent2>
        <a:srgbClr val="DD8047"/>
      </a:accent2>
      <a:accent3>
        <a:srgbClr val="A5AB81"/>
      </a:accent3>
      <a:accent4>
        <a:srgbClr val="D8B25C"/>
      </a:accent4>
      <a:accent5>
        <a:srgbClr val="00B050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5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548BB7"/>
    </a:accent1>
    <a:accent2>
      <a:srgbClr val="DD8047"/>
    </a:accent2>
    <a:accent3>
      <a:srgbClr val="A5AB81"/>
    </a:accent3>
    <a:accent4>
      <a:srgbClr val="D8B25C"/>
    </a:accent4>
    <a:accent5>
      <a:srgbClr val="00B050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Другая 5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548BB7"/>
    </a:accent1>
    <a:accent2>
      <a:srgbClr val="DD8047"/>
    </a:accent2>
    <a:accent3>
      <a:srgbClr val="A5AB81"/>
    </a:accent3>
    <a:accent4>
      <a:srgbClr val="D8B25C"/>
    </a:accent4>
    <a:accent5>
      <a:srgbClr val="00B050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3483</TotalTime>
  <Words>3672</Words>
  <Application>Microsoft Office PowerPoint</Application>
  <PresentationFormat>Экран (4:3)</PresentationFormat>
  <Paragraphs>1115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Проект бюджета  Сосновоборского городского округа  на 2025 год и на плановый период 2026 и 2027 годов</vt:lpstr>
      <vt:lpstr>Слайд 2</vt:lpstr>
      <vt:lpstr>Слайд 3</vt:lpstr>
      <vt:lpstr>Этапы формирования бюджета</vt:lpstr>
      <vt:lpstr>Основные показатели  социально – экономического развития</vt:lpstr>
      <vt:lpstr>Бюджетная политика  Сосновоборского городского округа  на 2025-2027 годы</vt:lpstr>
      <vt:lpstr>Бюджетная политика  Сосновоборского городского округа  на 2025-2027 годы</vt:lpstr>
      <vt:lpstr>Увеличение доходной базы бюджета Сосновоборского городского округа</vt:lpstr>
      <vt:lpstr>Сохранение безопасного уровня долговой нагрузки</vt:lpstr>
      <vt:lpstr>Бюджетная политика  Сосновоборского городского округа  на 2025-2027 годы</vt:lpstr>
      <vt:lpstr>Параметры бюджета  Сосновоборского городского округа  </vt:lpstr>
      <vt:lpstr>Факторы, влияющие на  формирование прогноза по доходам</vt:lpstr>
      <vt:lpstr>Прогноз доходов бюджета</vt:lpstr>
      <vt:lpstr>Слайд 14</vt:lpstr>
      <vt:lpstr>Структура налоговых и неналоговых доходов бюджета                                                       млн.руб.   </vt:lpstr>
      <vt:lpstr>Динамика поступлений доходов</vt:lpstr>
      <vt:lpstr>Бюджетная политика  Сосновоборского городского округа  на 2025-2027 годы</vt:lpstr>
      <vt:lpstr>Бюджетная политика  Сосновоборского городского округа  на 2025-2027 годы</vt:lpstr>
      <vt:lpstr>Расходы бюджета на 2025 год</vt:lpstr>
      <vt:lpstr>Слайд 20</vt:lpstr>
      <vt:lpstr>  </vt:lpstr>
      <vt:lpstr>Заработная плата муниципальных учреждений и ОМС</vt:lpstr>
      <vt:lpstr>Слайд 23</vt:lpstr>
      <vt:lpstr>Формирование комфортной  городской среды</vt:lpstr>
      <vt:lpstr>Объекты реестра капитального строительства, объектов недвижимого имущества (АИП) на 2025 год</vt:lpstr>
      <vt:lpstr>Реестр объектов капитального строительства, объектов недвижимого имущества (АИП) на 2025-2027 годы</vt:lpstr>
      <vt:lpstr>Муниципальные программы  2025 год</vt:lpstr>
      <vt:lpstr>МП «Жилище» </vt:lpstr>
      <vt:lpstr>Доля расходов местного и областного  бюджетов в  МП «Современное образование»</vt:lpstr>
      <vt:lpstr>Прогнозируемая среднегодовая  численность воспитанников, учащихся в 2025 году</vt:lpstr>
      <vt:lpstr>Укрепление материально-технической базы учреждений образования</vt:lpstr>
      <vt:lpstr>МП «Развитие культуры»</vt:lpstr>
      <vt:lpstr>МП «Стимулирование экономической  активности малого и среднего  предпринимательства»</vt:lpstr>
      <vt:lpstr>МП «Физическая культура и спорт»</vt:lpstr>
      <vt:lpstr>МП «Молодежная политика»</vt:lpstr>
      <vt:lpstr>МП «Медико-социальная поддержка  отдельных категорий граждан»</vt:lpstr>
      <vt:lpstr>Публичные нормативные обязательства</vt:lpstr>
      <vt:lpstr>МП «Управление муниципальным  имуществом» </vt:lpstr>
      <vt:lpstr>МП «Городское хозяйство»</vt:lpstr>
      <vt:lpstr>МП «Городское хозяйство»</vt:lpstr>
      <vt:lpstr>Направление поддержки ЖКХ</vt:lpstr>
      <vt:lpstr>МП «Развитие  информационного общества»</vt:lpstr>
      <vt:lpstr>МП «Безопасность  жизнедеятельности населения»</vt:lpstr>
      <vt:lpstr>Поддержка инициатив жителей города</vt:lpstr>
      <vt:lpstr>Поддержка инициатив жителей города</vt:lpstr>
      <vt:lpstr>Слайд 46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Абстрактные баннеры - шаблон презентации с сайта http://presentation-creation.ru</dc:title>
  <dc:creator>obstinate</dc:creator>
  <dc:description>Шаблон презентации с сайта http://presentation-creation.ru/</dc:description>
  <cp:lastModifiedBy>КФ - Блеклова Е.Е.</cp:lastModifiedBy>
  <cp:revision>450</cp:revision>
  <cp:lastPrinted>2024-11-22T09:21:11Z</cp:lastPrinted>
  <dcterms:created xsi:type="dcterms:W3CDTF">2017-06-19T18:19:33Z</dcterms:created>
  <dcterms:modified xsi:type="dcterms:W3CDTF">2024-12-04T14:39:16Z</dcterms:modified>
</cp:coreProperties>
</file>