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70" r:id="rId11"/>
    <p:sldId id="271" r:id="rId12"/>
    <p:sldId id="266" r:id="rId13"/>
    <p:sldId id="267" r:id="rId14"/>
    <p:sldId id="269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Публикации</a:t>
            </a:r>
            <a:r>
              <a:rPr lang="ru-RU" baseline="0" dirty="0" smtClean="0"/>
              <a:t> документов на сайте МО СГО  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7667781540622997E-2"/>
          <c:y val="0.13133211544462872"/>
          <c:w val="0.93768508130891093"/>
          <c:h val="0.767486726901653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Публичные слушания</c:v>
                </c:pt>
                <c:pt idx="1">
                  <c:v>Графики приема</c:v>
                </c:pt>
                <c:pt idx="2">
                  <c:v>Повестки заседаний</c:v>
                </c:pt>
                <c:pt idx="3">
                  <c:v>Отчеты</c:v>
                </c:pt>
                <c:pt idx="4">
                  <c:v>Повестки комиссий</c:v>
                </c:pt>
                <c:pt idx="5">
                  <c:v>Решения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11</c:v>
                </c:pt>
                <c:pt idx="2">
                  <c:v>12</c:v>
                </c:pt>
                <c:pt idx="3">
                  <c:v>16</c:v>
                </c:pt>
                <c:pt idx="4">
                  <c:v>21</c:v>
                </c:pt>
                <c:pt idx="5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F-4253-8F67-FAC481446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91800952"/>
        <c:axId val="491802264"/>
      </c:barChart>
      <c:catAx>
        <c:axId val="491800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1802264"/>
        <c:crosses val="autoZero"/>
        <c:auto val="1"/>
        <c:lblAlgn val="ctr"/>
        <c:lblOffset val="100"/>
        <c:noMultiLvlLbl val="0"/>
      </c:catAx>
      <c:valAx>
        <c:axId val="491802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180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7319593649229275"/>
          <c:y val="0.8522792790436079"/>
          <c:w val="0.10948575780386911"/>
          <c:h val="6.79865016872890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52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95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2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3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74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88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23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890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10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76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C1EE4-6CB4-4851-8A66-4285E1C6F48C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27E5D-6523-489A-9DF2-F82EE4ABF9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41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GredasovP@mail.ru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"/>
            <a:ext cx="12192000" cy="68503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36550" y="3213100"/>
            <a:ext cx="12865100" cy="2863136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2727"/>
                </a:solidFill>
                <a:latin typeface="+mn-lt"/>
              </a:rPr>
              <a:t>Отчет заместителя председателя </a:t>
            </a:r>
            <a:br>
              <a:rPr lang="ru-RU" sz="4800" dirty="0" smtClean="0">
                <a:solidFill>
                  <a:srgbClr val="002727"/>
                </a:solidFill>
                <a:latin typeface="+mn-lt"/>
              </a:rPr>
            </a:br>
            <a:r>
              <a:rPr lang="ru-RU" sz="4800" dirty="0" smtClean="0">
                <a:solidFill>
                  <a:srgbClr val="002727"/>
                </a:solidFill>
                <a:latin typeface="+mn-lt"/>
              </a:rPr>
              <a:t>совета депутатов </a:t>
            </a:r>
            <a:br>
              <a:rPr lang="ru-RU" sz="4800" dirty="0" smtClean="0">
                <a:solidFill>
                  <a:srgbClr val="002727"/>
                </a:solidFill>
                <a:latin typeface="+mn-lt"/>
              </a:rPr>
            </a:br>
            <a:r>
              <a:rPr lang="ru-RU" sz="4800" dirty="0" smtClean="0">
                <a:solidFill>
                  <a:srgbClr val="002727"/>
                </a:solidFill>
                <a:latin typeface="+mn-lt"/>
              </a:rPr>
              <a:t>Гредасова Павла Олеговича </a:t>
            </a:r>
            <a:br>
              <a:rPr lang="ru-RU" sz="4800" dirty="0" smtClean="0">
                <a:solidFill>
                  <a:srgbClr val="002727"/>
                </a:solidFill>
                <a:latin typeface="+mn-lt"/>
              </a:rPr>
            </a:br>
            <a:r>
              <a:rPr lang="ru-RU" sz="4800" dirty="0" smtClean="0">
                <a:solidFill>
                  <a:srgbClr val="002727"/>
                </a:solidFill>
                <a:latin typeface="+mn-lt"/>
              </a:rPr>
              <a:t>о работе за 202</a:t>
            </a:r>
            <a:r>
              <a:rPr lang="en-US" sz="4800" dirty="0" smtClean="0">
                <a:solidFill>
                  <a:srgbClr val="002727"/>
                </a:solidFill>
                <a:latin typeface="+mn-lt"/>
              </a:rPr>
              <a:t>5</a:t>
            </a:r>
            <a:r>
              <a:rPr lang="ru-RU" sz="4800" dirty="0" smtClean="0">
                <a:solidFill>
                  <a:srgbClr val="002727"/>
                </a:solidFill>
                <a:latin typeface="+mn-lt"/>
              </a:rPr>
              <a:t> год</a:t>
            </a:r>
            <a:endParaRPr lang="ru-RU" sz="4800" dirty="0">
              <a:solidFill>
                <a:srgbClr val="00272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608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2543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Направления работы: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5600" y="1485901"/>
            <a:ext cx="11976100" cy="5112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участие </a:t>
            </a:r>
            <a:r>
              <a:rPr lang="ru-RU" sz="3200" dirty="0">
                <a:latin typeface="+mj-lt"/>
              </a:rPr>
              <a:t>в заседаниях совета депутатов; </a:t>
            </a:r>
          </a:p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работа </a:t>
            </a:r>
            <a:r>
              <a:rPr lang="ru-RU" sz="3200" dirty="0">
                <a:latin typeface="+mj-lt"/>
              </a:rPr>
              <a:t>в постоянных комиссиях совета депутатов; </a:t>
            </a:r>
          </a:p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работа </a:t>
            </a:r>
            <a:r>
              <a:rPr lang="ru-RU" sz="3200" dirty="0">
                <a:latin typeface="+mj-lt"/>
              </a:rPr>
              <a:t>в постоянно действующих комиссиях органов местного самоуправления городского округа; </a:t>
            </a:r>
          </a:p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контроль </a:t>
            </a:r>
            <a:r>
              <a:rPr lang="ru-RU" sz="3200" dirty="0">
                <a:latin typeface="+mj-lt"/>
              </a:rPr>
              <a:t>за исполнением решений и поручений совета депутатов;</a:t>
            </a:r>
          </a:p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участие </a:t>
            </a:r>
            <a:r>
              <a:rPr lang="ru-RU" sz="3200" dirty="0">
                <a:latin typeface="+mj-lt"/>
              </a:rPr>
              <a:t>в публичных слушаниях; </a:t>
            </a:r>
          </a:p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работа </a:t>
            </a:r>
            <a:r>
              <a:rPr lang="ru-RU" sz="3200" dirty="0">
                <a:latin typeface="+mj-lt"/>
              </a:rPr>
              <a:t>с обращениями граждан; </a:t>
            </a:r>
          </a:p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проведение </a:t>
            </a:r>
            <a:r>
              <a:rPr lang="ru-RU" sz="3200" dirty="0">
                <a:latin typeface="+mj-lt"/>
              </a:rPr>
              <a:t>личных приемов; </a:t>
            </a:r>
          </a:p>
          <a:p>
            <a:pPr lvl="0" hangingPunct="0">
              <a:lnSpc>
                <a:spcPct val="114000"/>
              </a:lnSpc>
            </a:pPr>
            <a:r>
              <a:rPr lang="ru-RU" sz="3200" dirty="0" smtClean="0">
                <a:latin typeface="+mj-lt"/>
              </a:rPr>
              <a:t>- участие </a:t>
            </a:r>
            <a:r>
              <a:rPr lang="ru-RU" sz="3200" dirty="0">
                <a:latin typeface="+mj-lt"/>
              </a:rPr>
              <a:t>в общественных мероприятиях, митингах.</a:t>
            </a:r>
          </a:p>
        </p:txBody>
      </p:sp>
    </p:spTree>
    <p:extLst>
      <p:ext uri="{BB962C8B-B14F-4D97-AF65-F5344CB8AC3E}">
        <p14:creationId xmlns:p14="http://schemas.microsoft.com/office/powerpoint/2010/main" val="275931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500" y="889000"/>
            <a:ext cx="10515600" cy="762001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Работа в комиссиях: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300" y="1360718"/>
            <a:ext cx="9290957" cy="4583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hangingPunct="0">
              <a:lnSpc>
                <a:spcPct val="114000"/>
              </a:lnSpc>
              <a:buAutoNum type="arabicPeriod"/>
            </a:pPr>
            <a:r>
              <a:rPr lang="ru-RU" sz="3200" dirty="0" smtClean="0">
                <a:latin typeface="+mj-lt"/>
              </a:rPr>
              <a:t>Комиссия по жилищно-коммунальному комплексу, транспорту и безопасности;</a:t>
            </a:r>
          </a:p>
          <a:p>
            <a:pPr marL="514350" indent="-514350" hangingPunct="0">
              <a:lnSpc>
                <a:spcPct val="114000"/>
              </a:lnSpc>
              <a:buAutoNum type="arabicPeriod"/>
            </a:pPr>
            <a:r>
              <a:rPr lang="ru-RU" sz="3200" dirty="0" smtClean="0">
                <a:latin typeface="+mj-lt"/>
              </a:rPr>
              <a:t>Комиссия по экологии, архитектуре и градостроительству;</a:t>
            </a:r>
          </a:p>
          <a:p>
            <a:pPr marL="514350" indent="-514350" hangingPunct="0">
              <a:lnSpc>
                <a:spcPct val="114000"/>
              </a:lnSpc>
              <a:buAutoNum type="arabicPeriod"/>
            </a:pPr>
            <a:r>
              <a:rPr lang="ru-RU" sz="3200" dirty="0" smtClean="0">
                <a:latin typeface="+mj-lt"/>
              </a:rPr>
              <a:t>Комиссия по социальным вопросам;</a:t>
            </a:r>
          </a:p>
          <a:p>
            <a:pPr marL="514350" indent="-514350" hangingPunct="0">
              <a:lnSpc>
                <a:spcPct val="114000"/>
              </a:lnSpc>
              <a:buAutoNum type="arabicPeriod"/>
            </a:pPr>
            <a:r>
              <a:rPr lang="ru-RU" sz="3200" dirty="0" smtClean="0">
                <a:latin typeface="+mj-lt"/>
              </a:rPr>
              <a:t>Девять постоянно-действующих комиссий органов местного самоуправления Сосновоборского городского округа.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5445" y="2665530"/>
            <a:ext cx="3002736" cy="1891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1302" y="768207"/>
            <a:ext cx="2880378" cy="17184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8712" y="4711141"/>
            <a:ext cx="2887482" cy="1900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2425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500" y="889000"/>
            <a:ext cx="10515600" cy="762001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Состав постоянных комиссий Совета депутатов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198" y="1282705"/>
            <a:ext cx="931333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u="sng" dirty="0" smtClean="0"/>
              <a:t>Постоянная </a:t>
            </a:r>
            <a:r>
              <a:rPr lang="ru-RU" sz="2100" u="sng" dirty="0"/>
              <a:t>комиссия по экономике, муниципальному имуществу, земле и </a:t>
            </a:r>
            <a:r>
              <a:rPr lang="ru-RU" sz="2100" u="sng" dirty="0" smtClean="0"/>
              <a:t>строительству</a:t>
            </a:r>
            <a:r>
              <a:rPr lang="ru-RU" sz="2100" dirty="0" smtClean="0"/>
              <a:t>: председатель </a:t>
            </a:r>
            <a:r>
              <a:rPr lang="ru-RU" sz="2100" dirty="0"/>
              <a:t>– </a:t>
            </a:r>
            <a:r>
              <a:rPr lang="ru-RU" sz="2100" dirty="0" err="1"/>
              <a:t>Терешкин</a:t>
            </a:r>
            <a:r>
              <a:rPr lang="ru-RU" sz="2100" dirty="0"/>
              <a:t> Алексей </a:t>
            </a:r>
            <a:r>
              <a:rPr lang="ru-RU" sz="2100" dirty="0" smtClean="0"/>
              <a:t>Евгеньевич</a:t>
            </a:r>
            <a:endParaRPr lang="ru-RU" sz="2100" dirty="0"/>
          </a:p>
          <a:p>
            <a:pPr hangingPunct="0"/>
            <a:endParaRPr lang="ru-RU" sz="2100" dirty="0" smtClean="0"/>
          </a:p>
          <a:p>
            <a:pPr hangingPunct="0"/>
            <a:endParaRPr lang="ru-RU" sz="2100" dirty="0"/>
          </a:p>
          <a:p>
            <a:pPr lvl="0"/>
            <a:r>
              <a:rPr lang="ru-RU" sz="2100" dirty="0" smtClean="0"/>
              <a:t>                    </a:t>
            </a:r>
            <a:r>
              <a:rPr lang="ru-RU" sz="2100" u="sng" dirty="0" smtClean="0"/>
              <a:t>Постоянная </a:t>
            </a:r>
            <a:r>
              <a:rPr lang="ru-RU" sz="2100" u="sng" dirty="0"/>
              <a:t>комиссия по социальным вопросам</a:t>
            </a:r>
            <a:r>
              <a:rPr lang="ru-RU" sz="2100" dirty="0"/>
              <a:t>:</a:t>
            </a:r>
            <a:endParaRPr lang="ru-RU" sz="2100" dirty="0" smtClean="0">
              <a:effectLst/>
            </a:endParaRPr>
          </a:p>
          <a:p>
            <a:pPr hangingPunct="0"/>
            <a:r>
              <a:rPr lang="ru-RU" sz="2100" dirty="0" smtClean="0"/>
              <a:t>                    председатель </a:t>
            </a:r>
            <a:r>
              <a:rPr lang="ru-RU" sz="2100" dirty="0"/>
              <a:t>- Воскресенская Наталья </a:t>
            </a:r>
            <a:r>
              <a:rPr lang="ru-RU" sz="2100" dirty="0" smtClean="0"/>
              <a:t>Валерьевна</a:t>
            </a:r>
          </a:p>
          <a:p>
            <a:pPr hangingPunct="0"/>
            <a:endParaRPr lang="ru-RU" sz="2100" dirty="0"/>
          </a:p>
          <a:p>
            <a:pPr hangingPunct="0"/>
            <a:endParaRPr lang="ru-RU" sz="2100" dirty="0" smtClean="0"/>
          </a:p>
          <a:p>
            <a:pPr hangingPunct="0"/>
            <a:endParaRPr lang="ru-RU" dirty="0"/>
          </a:p>
          <a:p>
            <a:pPr lvl="0"/>
            <a:r>
              <a:rPr lang="ru-RU" sz="2100" u="sng" dirty="0"/>
              <a:t>Постоянная комиссия по жилищно-коммунальному комплексу, </a:t>
            </a:r>
            <a:r>
              <a:rPr lang="ru-RU" sz="2100" u="sng" dirty="0" smtClean="0"/>
              <a:t>транспорту</a:t>
            </a:r>
          </a:p>
          <a:p>
            <a:pPr lvl="0"/>
            <a:r>
              <a:rPr lang="ru-RU" sz="2100" u="sng" dirty="0" smtClean="0"/>
              <a:t>и безопасности</a:t>
            </a:r>
            <a:r>
              <a:rPr lang="ru-RU" sz="2100" dirty="0" smtClean="0"/>
              <a:t>:</a:t>
            </a:r>
            <a:r>
              <a:rPr lang="ru-RU" sz="2100" dirty="0"/>
              <a:t> </a:t>
            </a:r>
            <a:r>
              <a:rPr lang="ru-RU" sz="2100" dirty="0" smtClean="0"/>
              <a:t>председатель </a:t>
            </a:r>
            <a:r>
              <a:rPr lang="ru-RU" sz="2100" dirty="0"/>
              <a:t>– Павлов Александр </a:t>
            </a:r>
            <a:r>
              <a:rPr lang="ru-RU" sz="2100" dirty="0" smtClean="0"/>
              <a:t>Александрович</a:t>
            </a:r>
          </a:p>
          <a:p>
            <a:pPr lvl="0"/>
            <a:endParaRPr lang="ru-RU" sz="2100" u="sng" dirty="0" smtClean="0"/>
          </a:p>
          <a:p>
            <a:pPr lvl="0"/>
            <a:endParaRPr lang="ru-RU" sz="2100" u="sng" dirty="0" smtClean="0"/>
          </a:p>
          <a:p>
            <a:pPr lvl="0"/>
            <a:r>
              <a:rPr lang="ru-RU" sz="2100" dirty="0" smtClean="0"/>
              <a:t>                   </a:t>
            </a:r>
            <a:r>
              <a:rPr lang="ru-RU" sz="2100" u="sng" dirty="0" smtClean="0"/>
              <a:t>Постоянная </a:t>
            </a:r>
            <a:r>
              <a:rPr lang="ru-RU" sz="2100" u="sng" dirty="0"/>
              <a:t>комиссия по экологии, архитектуре и </a:t>
            </a:r>
            <a:endParaRPr lang="ru-RU" sz="2100" u="sng" dirty="0" smtClean="0"/>
          </a:p>
          <a:p>
            <a:pPr lvl="0"/>
            <a:r>
              <a:rPr lang="ru-RU" sz="2100" i="1" dirty="0"/>
              <a:t> </a:t>
            </a:r>
            <a:r>
              <a:rPr lang="ru-RU" sz="2100" i="1" dirty="0" smtClean="0"/>
              <a:t>                  </a:t>
            </a:r>
            <a:r>
              <a:rPr lang="ru-RU" sz="2100" u="sng" dirty="0" smtClean="0"/>
              <a:t>градостроительству</a:t>
            </a:r>
            <a:r>
              <a:rPr lang="ru-RU" sz="2100" dirty="0" smtClean="0"/>
              <a:t>:</a:t>
            </a:r>
            <a:r>
              <a:rPr lang="ru-RU" sz="2100" dirty="0"/>
              <a:t> </a:t>
            </a:r>
            <a:r>
              <a:rPr lang="ru-RU" sz="2100" dirty="0" smtClean="0"/>
              <a:t>председатель </a:t>
            </a:r>
            <a:r>
              <a:rPr lang="ru-RU" sz="2100" dirty="0"/>
              <a:t>– Мартынова Ольга </a:t>
            </a:r>
            <a:r>
              <a:rPr lang="ru-RU" sz="2100" dirty="0" smtClean="0"/>
              <a:t>Владимировна</a:t>
            </a:r>
            <a:endParaRPr lang="ru-RU" sz="21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71" y="1951573"/>
            <a:ext cx="1614723" cy="2154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1851" y="3615804"/>
            <a:ext cx="1610637" cy="2150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7" y="4712631"/>
            <a:ext cx="1610637" cy="2145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отчеты\2024\Фото для гредасова\Фото Терешкин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5036" y="1444477"/>
            <a:ext cx="1535393" cy="2047191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585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1620837"/>
            <a:ext cx="11214100" cy="4129553"/>
          </a:xfrm>
        </p:spPr>
        <p:txBody>
          <a:bodyPr>
            <a:noAutofit/>
          </a:bodyPr>
          <a:lstStyle/>
          <a:p>
            <a:pPr hangingPunct="0"/>
            <a:r>
              <a:rPr lang="ru-RU" sz="2600" u="sng" dirty="0" smtClean="0"/>
              <a:t>1. Комиссия </a:t>
            </a:r>
            <a:r>
              <a:rPr lang="ru-RU" sz="2600" u="sng" dirty="0"/>
              <a:t>по экономике, муниципальному имуществу, земле и строительству</a:t>
            </a:r>
            <a:r>
              <a:rPr lang="ru-RU" sz="2600" dirty="0"/>
              <a:t> – </a:t>
            </a:r>
            <a:r>
              <a:rPr lang="ru-RU" sz="2600" b="1" dirty="0" smtClean="0"/>
              <a:t>12 </a:t>
            </a:r>
            <a:r>
              <a:rPr lang="ru-RU" sz="2600" b="1" dirty="0"/>
              <a:t>заседаний, принято </a:t>
            </a:r>
            <a:r>
              <a:rPr lang="ru-RU" sz="2600" b="1" dirty="0" smtClean="0"/>
              <a:t>60 </a:t>
            </a:r>
            <a:r>
              <a:rPr lang="ru-RU" sz="2600" b="1" dirty="0"/>
              <a:t>решений. </a:t>
            </a:r>
            <a:r>
              <a:rPr lang="ru-RU" sz="2600" b="1" dirty="0" smtClean="0"/>
              <a:t/>
            </a:r>
            <a:br>
              <a:rPr lang="ru-RU" sz="2600" b="1" dirty="0" smtClean="0"/>
            </a:br>
            <a:r>
              <a:rPr lang="ru-RU" sz="2600" dirty="0"/>
              <a:t/>
            </a:r>
            <a:br>
              <a:rPr lang="ru-RU" sz="2600" dirty="0"/>
            </a:br>
            <a:r>
              <a:rPr lang="ru-RU" sz="2600" u="sng" dirty="0"/>
              <a:t>2</a:t>
            </a:r>
            <a:r>
              <a:rPr lang="ru-RU" sz="2600" u="sng" dirty="0" smtClean="0"/>
              <a:t>. Комиссия </a:t>
            </a:r>
            <a:r>
              <a:rPr lang="ru-RU" sz="2600" u="sng" dirty="0"/>
              <a:t>по социальным вопросам</a:t>
            </a:r>
            <a:r>
              <a:rPr lang="ru-RU" sz="2600" dirty="0"/>
              <a:t> - </a:t>
            </a:r>
            <a:r>
              <a:rPr lang="ru-RU" sz="2600" b="1" dirty="0"/>
              <a:t>4</a:t>
            </a:r>
            <a:r>
              <a:rPr lang="ru-RU" sz="2600" b="1" dirty="0" smtClean="0"/>
              <a:t> </a:t>
            </a:r>
            <a:r>
              <a:rPr lang="ru-RU" sz="2600" b="1" dirty="0"/>
              <a:t>заседаний, принято </a:t>
            </a:r>
            <a:r>
              <a:rPr lang="ru-RU" sz="2600" b="1" dirty="0" smtClean="0"/>
              <a:t>18 решений.</a:t>
            </a:r>
            <a:r>
              <a:rPr lang="ru-RU" sz="2600" dirty="0"/>
              <a:t/>
            </a:r>
            <a:br>
              <a:rPr lang="ru-RU" sz="2600" dirty="0"/>
            </a:br>
            <a:r>
              <a:rPr lang="ru-RU" sz="2600" dirty="0"/>
              <a:t> </a:t>
            </a:r>
            <a:br>
              <a:rPr lang="ru-RU" sz="2600" dirty="0"/>
            </a:br>
            <a:r>
              <a:rPr lang="ru-RU" sz="2600" u="sng" dirty="0"/>
              <a:t>3</a:t>
            </a:r>
            <a:r>
              <a:rPr lang="ru-RU" sz="2600" u="sng" dirty="0" smtClean="0"/>
              <a:t>. Комиссия </a:t>
            </a:r>
            <a:r>
              <a:rPr lang="ru-RU" sz="2600" u="sng" dirty="0"/>
              <a:t>по жилищно-коммунальному комплексу, транспорту и безопасности</a:t>
            </a:r>
            <a:r>
              <a:rPr lang="ru-RU" sz="2600" dirty="0"/>
              <a:t> - </a:t>
            </a:r>
            <a:r>
              <a:rPr lang="ru-RU" sz="2600" b="1" dirty="0"/>
              <a:t>2</a:t>
            </a:r>
            <a:r>
              <a:rPr lang="ru-RU" sz="2600" b="1" dirty="0" smtClean="0"/>
              <a:t> заседания, 4 решения. </a:t>
            </a:r>
            <a:br>
              <a:rPr lang="ru-RU" sz="2600" b="1" dirty="0" smtClean="0"/>
            </a:br>
            <a:r>
              <a:rPr lang="ru-RU" sz="2600" dirty="0"/>
              <a:t/>
            </a:r>
            <a:br>
              <a:rPr lang="ru-RU" sz="2600" dirty="0"/>
            </a:br>
            <a:r>
              <a:rPr lang="ru-RU" sz="2600" u="sng" dirty="0"/>
              <a:t>4</a:t>
            </a:r>
            <a:r>
              <a:rPr lang="ru-RU" sz="2600" u="sng" dirty="0" smtClean="0"/>
              <a:t>. Комиссия </a:t>
            </a:r>
            <a:r>
              <a:rPr lang="ru-RU" sz="2600" u="sng" dirty="0"/>
              <a:t>по экологии, архитектуре и градостроительству</a:t>
            </a:r>
            <a:r>
              <a:rPr lang="ru-RU" sz="2600" dirty="0"/>
              <a:t> – </a:t>
            </a:r>
            <a:r>
              <a:rPr lang="ru-RU" sz="2600" b="1" dirty="0"/>
              <a:t>4</a:t>
            </a:r>
            <a:r>
              <a:rPr lang="ru-RU" sz="2600" b="1" dirty="0" smtClean="0"/>
              <a:t> </a:t>
            </a:r>
            <a:r>
              <a:rPr lang="ru-RU" sz="2600" b="1" dirty="0"/>
              <a:t>заседания, принято </a:t>
            </a:r>
            <a:r>
              <a:rPr lang="ru-RU" sz="2600" b="1" dirty="0" smtClean="0"/>
              <a:t>9 </a:t>
            </a:r>
            <a:r>
              <a:rPr lang="ru-RU" sz="2600" b="1" dirty="0"/>
              <a:t>решений.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19100" y="147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За 2025 год количество заседаний постоянных комиссий и принятых решений составило: </a:t>
            </a:r>
            <a:r>
              <a:rPr lang="ru-RU" sz="2800" b="1" dirty="0" smtClean="0"/>
              <a:t>22 заседания, принято 86 решений.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8370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000" b="1" dirty="0"/>
              <a:t>Осуществление контроля за исполнением решений, принятых советом </a:t>
            </a:r>
            <a:r>
              <a:rPr lang="ru-RU" sz="3000" b="1" dirty="0" smtClean="0"/>
              <a:t>депутатов</a:t>
            </a:r>
            <a:r>
              <a:rPr lang="ru-RU" sz="3000" dirty="0" smtClean="0"/>
              <a:t> </a:t>
            </a:r>
            <a:r>
              <a:rPr lang="ru-RU" sz="3000" b="1" dirty="0" smtClean="0"/>
              <a:t>Сосновоборского </a:t>
            </a:r>
            <a:r>
              <a:rPr lang="ru-RU" sz="3000" b="1" dirty="0"/>
              <a:t>городского округа</a:t>
            </a:r>
            <a:endParaRPr lang="ru-RU" sz="3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2989" y="1607459"/>
            <a:ext cx="10060214" cy="4229100"/>
          </a:xfrm>
        </p:spPr>
        <p:txBody>
          <a:bodyPr>
            <a:normAutofit fontScale="90000"/>
          </a:bodyPr>
          <a:lstStyle/>
          <a:p>
            <a:pPr hangingPunct="0">
              <a:lnSpc>
                <a:spcPct val="114000"/>
              </a:lnSpc>
            </a:pPr>
            <a:r>
              <a:rPr lang="ru-RU" sz="3900" dirty="0" smtClean="0"/>
              <a:t>Контроль за выполнением решений и поручений совета депутатов выполняется в соответствии с Регламентом совета депутатов: </a:t>
            </a:r>
            <a:br>
              <a:rPr lang="ru-RU" sz="3900" dirty="0" smtClean="0"/>
            </a:br>
            <a:r>
              <a:rPr lang="ru-RU" sz="3900" dirty="0" smtClean="0"/>
              <a:t>  -  поставлено на контроль исполнения </a:t>
            </a:r>
            <a:r>
              <a:rPr lang="ru-RU" sz="3900" b="1" dirty="0" smtClean="0"/>
              <a:t>11 решений</a:t>
            </a:r>
            <a:r>
              <a:rPr lang="ru-RU" sz="3900" dirty="0" smtClean="0"/>
              <a:t>;</a:t>
            </a:r>
            <a:br>
              <a:rPr lang="ru-RU" sz="3900" dirty="0" smtClean="0"/>
            </a:br>
            <a:r>
              <a:rPr lang="ru-RU" sz="3900" dirty="0" smtClean="0"/>
              <a:t>  -  подготовлен проект  решения о снятии с контроля </a:t>
            </a:r>
            <a:r>
              <a:rPr lang="ru-RU" sz="3900" b="1" dirty="0" smtClean="0"/>
              <a:t>13 решений </a:t>
            </a:r>
            <a:r>
              <a:rPr lang="ru-RU" sz="3900" dirty="0" smtClean="0"/>
              <a:t>как выполненные.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1316" y="4074052"/>
            <a:ext cx="3265715" cy="2449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700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2800" b="1" dirty="0" smtClean="0"/>
              <a:t>Статистика обращений в Совет депутатов: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9100" y="1549400"/>
            <a:ext cx="10515600" cy="4826000"/>
          </a:xfrm>
        </p:spPr>
        <p:txBody>
          <a:bodyPr>
            <a:noAutofit/>
          </a:bodyPr>
          <a:lstStyle/>
          <a:p>
            <a:pPr hangingPunct="0"/>
            <a:r>
              <a:rPr lang="ru-RU" sz="2800" dirty="0"/>
              <a:t>За </a:t>
            </a:r>
            <a:r>
              <a:rPr lang="ru-RU" sz="2800" dirty="0" smtClean="0"/>
              <a:t>2025 </a:t>
            </a:r>
            <a:r>
              <a:rPr lang="ru-RU" sz="2800" dirty="0"/>
              <a:t>год в аппарат совета депутатов поступило и обработано </a:t>
            </a:r>
            <a:r>
              <a:rPr lang="ru-RU" sz="2800" b="1" dirty="0"/>
              <a:t>6</a:t>
            </a:r>
            <a:r>
              <a:rPr lang="ru-RU" sz="2800" b="1" dirty="0" smtClean="0"/>
              <a:t>25</a:t>
            </a:r>
            <a:r>
              <a:rPr lang="ru-RU" sz="2800" dirty="0" smtClean="0"/>
              <a:t> </a:t>
            </a:r>
            <a:r>
              <a:rPr lang="ru-RU" sz="2800" dirty="0"/>
              <a:t>входящих документов для рассмотрения. В том числе из прокуратуры </a:t>
            </a:r>
            <a:r>
              <a:rPr lang="ru-RU" sz="2800" b="1" dirty="0" smtClean="0"/>
              <a:t>17 </a:t>
            </a:r>
            <a:r>
              <a:rPr lang="ru-RU" sz="2800" b="1" dirty="0"/>
              <a:t>документов</a:t>
            </a:r>
            <a:r>
              <a:rPr lang="ru-RU" sz="2800" dirty="0"/>
              <a:t>, из которых </a:t>
            </a:r>
            <a:r>
              <a:rPr lang="ru-RU" sz="2800" dirty="0" smtClean="0"/>
              <a:t>4</a:t>
            </a:r>
            <a:r>
              <a:rPr lang="ru-RU" sz="2800" b="1" dirty="0" smtClean="0"/>
              <a:t> протеста</a:t>
            </a:r>
            <a:r>
              <a:rPr lang="ru-RU" sz="2800" dirty="0" smtClean="0"/>
              <a:t>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Количество </a:t>
            </a:r>
            <a:r>
              <a:rPr lang="ru-RU" sz="2800" dirty="0"/>
              <a:t>исходящих документов, направленных аппаратом совета депутатов составило </a:t>
            </a:r>
            <a:r>
              <a:rPr lang="ru-RU" sz="2800" dirty="0" smtClean="0"/>
              <a:t>- </a:t>
            </a:r>
            <a:r>
              <a:rPr lang="ru-RU" sz="2800" b="1" dirty="0" smtClean="0"/>
              <a:t>309. </a:t>
            </a:r>
            <a:r>
              <a:rPr lang="ru-RU" sz="2800" dirty="0"/>
              <a:t>В том числе в прокуратуру</a:t>
            </a:r>
            <a:r>
              <a:rPr lang="ru-RU" sz="2800" b="1" dirty="0"/>
              <a:t> </a:t>
            </a:r>
            <a:r>
              <a:rPr lang="ru-RU" sz="2800" b="1" dirty="0" smtClean="0"/>
              <a:t>32 </a:t>
            </a:r>
            <a:r>
              <a:rPr lang="ru-RU" sz="2800" b="1" dirty="0"/>
              <a:t>документов, </a:t>
            </a:r>
            <a:r>
              <a:rPr lang="ru-RU" sz="2800" dirty="0"/>
              <a:t>депутатских запросов</a:t>
            </a:r>
            <a:r>
              <a:rPr lang="ru-RU" sz="2800" b="1" dirty="0"/>
              <a:t> </a:t>
            </a:r>
            <a:r>
              <a:rPr lang="ru-RU" sz="2800" b="1" dirty="0" smtClean="0"/>
              <a:t>69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Количество </a:t>
            </a:r>
            <a:r>
              <a:rPr lang="ru-RU" sz="2800" dirty="0"/>
              <a:t>письменных обращений граждан поступивших в аппарат совета депутатов – </a:t>
            </a:r>
            <a:r>
              <a:rPr lang="ru-RU" sz="2800" b="1" dirty="0" smtClean="0"/>
              <a:t>105</a:t>
            </a:r>
            <a:r>
              <a:rPr lang="ru-RU" sz="2800" dirty="0" smtClean="0"/>
              <a:t>, </a:t>
            </a:r>
            <a:r>
              <a:rPr lang="ru-RU" sz="2800" dirty="0"/>
              <a:t>из них </a:t>
            </a:r>
            <a:r>
              <a:rPr lang="ru-RU" sz="2800" b="1" dirty="0" smtClean="0"/>
              <a:t>45</a:t>
            </a:r>
            <a:r>
              <a:rPr lang="ru-RU" sz="2800" dirty="0" smtClean="0"/>
              <a:t> </a:t>
            </a:r>
            <a:r>
              <a:rPr lang="ru-RU" sz="2800" dirty="0"/>
              <a:t>поступили из информационно-телекоммуникационной сети «Интернет».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6997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600" b="1" dirty="0" smtClean="0"/>
              <a:t>Личные приемы граждан: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9100" y="4577386"/>
            <a:ext cx="8541334" cy="1469627"/>
          </a:xfrm>
        </p:spPr>
        <p:txBody>
          <a:bodyPr>
            <a:noAutofit/>
          </a:bodyPr>
          <a:lstStyle/>
          <a:p>
            <a:pPr hangingPunct="0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>В 2025 </a:t>
            </a:r>
            <a:r>
              <a:rPr lang="ru-RU" sz="3200" dirty="0"/>
              <a:t>году </a:t>
            </a:r>
            <a:r>
              <a:rPr lang="ru-RU" sz="3200" dirty="0" smtClean="0"/>
              <a:t>в соответствии с графиком личного </a:t>
            </a:r>
            <a:r>
              <a:rPr lang="ru-RU" sz="3200" dirty="0"/>
              <a:t>приема </a:t>
            </a:r>
            <a:r>
              <a:rPr lang="ru-RU" sz="3200" dirty="0" smtClean="0"/>
              <a:t>проведено 11 депутатских приема граждан.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0" name="Picture 2" descr="https://sun9-65.userapi.com/impg/2AvoikaVS2ntqyErJr2YuEIcU0LEYQ8m2Zxc4g/fFuwRKuB6fA.jpg?size=1620x2160&amp;quality=95&amp;sign=cb36bd272629d147b37698c1b0e4a477&amp;type=album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80581">
            <a:off x="9412123" y="2069599"/>
            <a:ext cx="1712822" cy="240617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Рисунок 10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5548">
            <a:off x="7250665" y="1650410"/>
            <a:ext cx="1768877" cy="2344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1590" y="4602605"/>
            <a:ext cx="2990266" cy="1993900"/>
          </a:xfrm>
          <a:prstGeom prst="roundRect">
            <a:avLst>
              <a:gd name="adj" fmla="val 1114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271" y="1383109"/>
            <a:ext cx="3734786" cy="226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https://sun9-53.userapi.com/s/v1/ig2/r_oCSbRAm8aPp79fJzWRtfbx7MFDI5eLik1O5GPfpujnO2i8Dmx28t_34bmI63f5f1yWgUibO9id-90cRMw6dMIm.jpg?quality=95&amp;as=32x43,48x64,72x96,108x144,160x213,240x320,360x480,480x640,540x720,640x853,720x960,1080x1440,1280x1707,1440x1920,1920x2560&amp;from=bu&amp;cs=1280x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3409" y="1440655"/>
            <a:ext cx="1846982" cy="2461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2060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600" b="1" dirty="0" smtClean="0"/>
              <a:t>Информирование общественности: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0685" y="1196411"/>
            <a:ext cx="8113635" cy="4976432"/>
          </a:xfrm>
        </p:spPr>
        <p:txBody>
          <a:bodyPr>
            <a:noAutofit/>
          </a:bodyPr>
          <a:lstStyle/>
          <a:p>
            <a:pPr hangingPunct="0">
              <a:lnSpc>
                <a:spcPct val="114000"/>
              </a:lnSpc>
            </a:pP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- Городская газета </a:t>
            </a:r>
            <a:r>
              <a:rPr lang="ru-RU" sz="3000" dirty="0"/>
              <a:t>«Маяк</a:t>
            </a:r>
            <a:r>
              <a:rPr lang="ru-RU" sz="3000" dirty="0" smtClean="0"/>
              <a:t>»                       </a:t>
            </a:r>
            <a:br>
              <a:rPr lang="ru-RU" sz="3000" dirty="0" smtClean="0"/>
            </a:br>
            <a:r>
              <a:rPr lang="ru-RU" sz="3000" dirty="0" smtClean="0"/>
              <a:t>- Городская газета «</a:t>
            </a:r>
            <a:r>
              <a:rPr lang="ru-RU" sz="3000" dirty="0" err="1" smtClean="0"/>
              <a:t>Тера</a:t>
            </a:r>
            <a:r>
              <a:rPr lang="ru-RU" sz="3000" dirty="0" smtClean="0"/>
              <a:t>-Пресс»</a:t>
            </a:r>
            <a:br>
              <a:rPr lang="ru-RU" sz="3000" dirty="0" smtClean="0"/>
            </a:br>
            <a:r>
              <a:rPr lang="ru-RU" sz="3000" dirty="0" smtClean="0"/>
              <a:t>- Официальный </a:t>
            </a:r>
            <a:r>
              <a:rPr lang="ru-RU" sz="3000" dirty="0"/>
              <a:t>сайт городского округа в разделе совета депутатов</a:t>
            </a:r>
            <a:r>
              <a:rPr lang="ru-RU" sz="3000" dirty="0" smtClean="0"/>
              <a:t>,</a:t>
            </a:r>
            <a:br>
              <a:rPr lang="ru-RU" sz="3000" dirty="0" smtClean="0"/>
            </a:br>
            <a:r>
              <a:rPr lang="ru-RU" sz="3000" dirty="0" smtClean="0"/>
              <a:t>- Социальная сеть </a:t>
            </a:r>
            <a:r>
              <a:rPr lang="ru-RU" sz="3000" dirty="0"/>
              <a:t>«</a:t>
            </a:r>
            <a:r>
              <a:rPr lang="ru-RU" sz="3000" dirty="0" err="1"/>
              <a:t>ВКонтакте</a:t>
            </a:r>
            <a:r>
              <a:rPr lang="ru-RU" sz="3000" dirty="0" smtClean="0"/>
              <a:t>»</a:t>
            </a:r>
            <a:br>
              <a:rPr lang="ru-RU" sz="3000" dirty="0" smtClean="0"/>
            </a:br>
            <a:r>
              <a:rPr lang="ru-RU" sz="3000" dirty="0" smtClean="0"/>
              <a:t>- «</a:t>
            </a:r>
            <a:r>
              <a:rPr lang="ru-RU" sz="3000" dirty="0"/>
              <a:t>Телеграмм-канал</a:t>
            </a:r>
            <a:r>
              <a:rPr lang="ru-RU" sz="3000" dirty="0" smtClean="0"/>
              <a:t>»;</a:t>
            </a:r>
            <a:br>
              <a:rPr lang="ru-RU" sz="3000" dirty="0" smtClean="0"/>
            </a:br>
            <a:r>
              <a:rPr lang="ru-RU" sz="3000" dirty="0" smtClean="0"/>
              <a:t>- Телесюжеты в </a:t>
            </a:r>
            <a:r>
              <a:rPr lang="ru-RU" sz="3000" dirty="0"/>
              <a:t>эфире телекомпании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ООО </a:t>
            </a:r>
            <a:r>
              <a:rPr lang="ru-RU" sz="3000" dirty="0"/>
              <a:t>«Канал СТВ», ООО СТК «</a:t>
            </a:r>
            <a:r>
              <a:rPr lang="ru-RU" sz="3000" dirty="0" err="1"/>
              <a:t>Тера</a:t>
            </a:r>
            <a:r>
              <a:rPr lang="ru-RU" sz="3000" dirty="0"/>
              <a:t>-студия</a:t>
            </a:r>
            <a:r>
              <a:rPr lang="ru-RU" sz="3000" dirty="0" smtClean="0"/>
              <a:t>»;</a:t>
            </a:r>
            <a:br>
              <a:rPr lang="ru-RU" sz="3000" dirty="0" smtClean="0"/>
            </a:br>
            <a:r>
              <a:rPr lang="ru-RU" sz="3000" dirty="0" smtClean="0"/>
              <a:t>- </a:t>
            </a:r>
            <a:r>
              <a:rPr lang="ru-RU" sz="3000" dirty="0" err="1" smtClean="0"/>
              <a:t>Радиосюжеты</a:t>
            </a:r>
            <a:r>
              <a:rPr lang="ru-RU" sz="3000" dirty="0" smtClean="0"/>
              <a:t>  </a:t>
            </a:r>
            <a:r>
              <a:rPr lang="ru-RU" sz="3000" dirty="0"/>
              <a:t>в эфире радиостанций «Балтийский Берег», «ТЕРА».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4768" y="2942249"/>
            <a:ext cx="1497680" cy="208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7" name="Рисунок 6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37670" y="4698630"/>
            <a:ext cx="1358782" cy="208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9" name="Рисунок 8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7352" y="4829886"/>
            <a:ext cx="1247686" cy="1999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" name="Рисунок 9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7029" y="926962"/>
            <a:ext cx="2831882" cy="1381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5884" y="2468655"/>
            <a:ext cx="2530221" cy="2229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419" y="5402916"/>
            <a:ext cx="1744301" cy="14038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058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600" b="1" dirty="0" smtClean="0"/>
              <a:t>Информирование общественности: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0685" y="1196411"/>
            <a:ext cx="7880815" cy="4976432"/>
          </a:xfrm>
        </p:spPr>
        <p:txBody>
          <a:bodyPr>
            <a:noAutofit/>
          </a:bodyPr>
          <a:lstStyle/>
          <a:p>
            <a:pPr hangingPunct="0">
              <a:lnSpc>
                <a:spcPct val="114000"/>
              </a:lnSpc>
            </a:pP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200" dirty="0"/>
              <a:t>Создан официальный канал совета депутатов Сосновоборского городского округа в мессенджере MAX.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1026" name="Picture 2" descr="https://sun9-88.userapi.com/s/v1/ig2/E0b2ylypnfW23eLbXlqWLs6gBgTqeYg0lXlQr4h1Qb-8M_5MbjB9be5CvWcw1D9pdBuWAh32aY1s70hs_n8RdEUV.jpg?quality=95&amp;as=32x31,48x46,72x69,108x104,160x154,240x232,360x347,480x463,540x521,640x617,720x695,1080x1042&amp;from=bu&amp;cs=108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074" y="1784987"/>
            <a:ext cx="4547873" cy="438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34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600" b="1" dirty="0" smtClean="0"/>
              <a:t>Информирование общественности: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0685" y="1128679"/>
            <a:ext cx="10763715" cy="1178489"/>
          </a:xfrm>
        </p:spPr>
        <p:txBody>
          <a:bodyPr>
            <a:noAutofit/>
          </a:bodyPr>
          <a:lstStyle/>
          <a:p>
            <a:pPr hangingPunct="0">
              <a:lnSpc>
                <a:spcPct val="114000"/>
              </a:lnSpc>
            </a:pPr>
            <a:r>
              <a:rPr lang="ru-RU" sz="3000" dirty="0" smtClean="0"/>
              <a:t>На </a:t>
            </a:r>
            <a:r>
              <a:rPr lang="ru-RU" sz="3000" dirty="0"/>
              <a:t>официальном сайте городского округа, в разделе совета депутатов за 2025 </a:t>
            </a:r>
            <a:r>
              <a:rPr lang="ru-RU" sz="3000" dirty="0" smtClean="0"/>
              <a:t>год опубликовано </a:t>
            </a:r>
            <a:r>
              <a:rPr lang="ru-RU" sz="3000" b="1" dirty="0" smtClean="0"/>
              <a:t>190 документов</a:t>
            </a:r>
            <a:endParaRPr lang="ru-RU" sz="3000" b="1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10685" y="5881392"/>
            <a:ext cx="12231392" cy="1178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>
              <a:lnSpc>
                <a:spcPct val="114000"/>
              </a:lnSpc>
            </a:pPr>
            <a:r>
              <a:rPr lang="ru-RU" sz="2400" dirty="0"/>
              <a:t>На информационном портале городской газеты «Маяк»: размещено всего </a:t>
            </a:r>
            <a:r>
              <a:rPr lang="ru-RU" sz="2400" b="1" dirty="0"/>
              <a:t>113 материалов.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548384653"/>
              </p:ext>
            </p:extLst>
          </p:nvPr>
        </p:nvGraphicFramePr>
        <p:xfrm>
          <a:off x="419100" y="2374900"/>
          <a:ext cx="10000424" cy="382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7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6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600" b="1" dirty="0" smtClean="0"/>
              <a:t>Взаимодействие с молодежными организациями: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71700" y="2748755"/>
            <a:ext cx="9740900" cy="737791"/>
          </a:xfrm>
        </p:spPr>
        <p:txBody>
          <a:bodyPr>
            <a:noAutofit/>
          </a:bodyPr>
          <a:lstStyle/>
          <a:p>
            <a:pPr hangingPunct="0"/>
            <a:r>
              <a:rPr lang="ru-RU" sz="2800" dirty="0" smtClean="0"/>
              <a:t>Молодежный парламент </a:t>
            </a:r>
            <a:r>
              <a:rPr lang="ru-RU" sz="2800" dirty="0"/>
              <a:t>Ленинградской области от совета депутатов муниципального образования</a:t>
            </a:r>
            <a:r>
              <a:rPr lang="ru-RU" sz="2800" b="1" dirty="0"/>
              <a:t> </a:t>
            </a:r>
            <a:r>
              <a:rPr lang="ru-RU" sz="2800" dirty="0"/>
              <a:t>Сосновоборский городской округ Ленинградской области пятого созыва – </a:t>
            </a:r>
            <a:r>
              <a:rPr lang="ru-RU" sz="2800" dirty="0" err="1" smtClean="0"/>
              <a:t>Крайнов</a:t>
            </a:r>
            <a:r>
              <a:rPr lang="ru-RU" sz="2800" dirty="0" smtClean="0"/>
              <a:t> Сергей Евгеньевич</a:t>
            </a:r>
            <a:r>
              <a:rPr lang="ru-RU" sz="2800" b="1" dirty="0" smtClean="0"/>
              <a:t>.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78925" y="4136064"/>
            <a:ext cx="82845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+mj-lt"/>
              </a:rPr>
              <a:t>Молодежный совет при главе муниципального образования Сосновоборский городской округ Ленинградской области.</a:t>
            </a:r>
            <a:br>
              <a:rPr lang="ru-RU" sz="2800" dirty="0">
                <a:latin typeface="+mj-lt"/>
              </a:rPr>
            </a:br>
            <a:r>
              <a:rPr lang="ru-RU" sz="2800" dirty="0">
                <a:latin typeface="+mj-lt"/>
              </a:rPr>
              <a:t>Состав совета сейчас представлен </a:t>
            </a:r>
            <a:r>
              <a:rPr lang="ru-RU" sz="2800" dirty="0" smtClean="0">
                <a:latin typeface="+mj-lt"/>
              </a:rPr>
              <a:t>11 </a:t>
            </a:r>
            <a:r>
              <a:rPr lang="ru-RU" sz="2800" dirty="0">
                <a:latin typeface="+mj-lt"/>
              </a:rPr>
              <a:t>молодежными организациями и объединениями города.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85" y="1383110"/>
            <a:ext cx="1845585" cy="2766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4058" y="3074107"/>
            <a:ext cx="2805263" cy="3740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026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6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600" b="1" dirty="0" smtClean="0"/>
              <a:t>Участие в мероприятиях: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2848" y="5120920"/>
            <a:ext cx="11112500" cy="2434912"/>
          </a:xfrm>
        </p:spPr>
        <p:txBody>
          <a:bodyPr>
            <a:noAutofit/>
          </a:bodyPr>
          <a:lstStyle/>
          <a:p>
            <a:pPr hangingPunct="0"/>
            <a:r>
              <a:rPr lang="ru-RU" sz="2800" dirty="0" smtClean="0"/>
              <a:t>Участие </a:t>
            </a:r>
            <a:r>
              <a:rPr lang="ru-RU" sz="2800" dirty="0"/>
              <a:t>в досуговых, культурных мероприятиях города, в проведении патриотических акций, участие в митингах, </a:t>
            </a:r>
            <a:r>
              <a:rPr lang="ru-RU" sz="2800" dirty="0" smtClean="0"/>
              <a:t>организация субботников </a:t>
            </a:r>
            <a:r>
              <a:rPr lang="ru-RU" sz="2800" dirty="0"/>
              <a:t>на </a:t>
            </a:r>
            <a:r>
              <a:rPr lang="ru-RU" sz="2800" dirty="0" smtClean="0"/>
              <a:t>округе и в городе, участие в организации и проведении «Дня России», «Дня </a:t>
            </a:r>
            <a:r>
              <a:rPr lang="ru-RU" sz="2800" dirty="0"/>
              <a:t>молодежи </a:t>
            </a:r>
            <a:r>
              <a:rPr lang="ru-RU" sz="2800" dirty="0" smtClean="0"/>
              <a:t>города», музыкального фестиваля «АтомРок-2025».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9544" y="3155282"/>
            <a:ext cx="2635676" cy="1976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https://sun9-29.userapi.com/s/v1/ig2/lUrtAi6bUrmah4VurpYQS3Q9z06cqhjwNz4kyNHhrFSb8zPAbljCfnrVLRzKojyGNlBlYaS--1ife4Y9YsYkBFn2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9404" y="912015"/>
            <a:ext cx="2935626" cy="2145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https://sun9-87.userapi.com/s/v1/ig2/RyooNNp0BLmzxnsSrccnWZDNxRRz3I6NZNi-Rv8A_Yx4GdgaUDfbJpfPAexZ0Z192USZLWg-X6u8pX0JV2oxbdgo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0572" y="3166401"/>
            <a:ext cx="2641900" cy="1981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4" name="Picture 6" descr="https://sun9-1.userapi.com/s/v1/ig2/w9SxGED_VnR9-WIVoS0yrpikNZJ75cyKWh7vlvaOmnUur34fJNiTYfy9FqEDhJKHhoXlG1jR2d12vMMKRkw6WvKl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9029" y="881905"/>
            <a:ext cx="2850893" cy="2138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23" y="989864"/>
            <a:ext cx="1985967" cy="2647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654" y="3142074"/>
            <a:ext cx="2857734" cy="1965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29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46"/>
            <a:ext cx="12192000" cy="685800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19100" y="575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hangingPunct="0"/>
            <a:r>
              <a:rPr lang="ru-RU" sz="3600" b="1" dirty="0" smtClean="0"/>
              <a:t>Участие в мероприятиях: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9100" y="3056897"/>
            <a:ext cx="11112500" cy="4344591"/>
          </a:xfrm>
        </p:spPr>
        <p:txBody>
          <a:bodyPr>
            <a:noAutofit/>
          </a:bodyPr>
          <a:lstStyle/>
          <a:p>
            <a:pPr hangingPunct="0"/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Депутаты </a:t>
            </a:r>
            <a:r>
              <a:rPr lang="ru-RU" sz="2800" dirty="0"/>
              <a:t>активно участвовали в </a:t>
            </a:r>
            <a:r>
              <a:rPr lang="ru-RU" sz="2800" dirty="0" smtClean="0"/>
              <a:t>акциях, проводимых  партией Единая Россия: </a:t>
            </a:r>
            <a:r>
              <a:rPr lang="ru-RU" sz="2800" dirty="0"/>
              <a:t>«Диктант Победы», </a:t>
            </a:r>
            <a:r>
              <a:rPr lang="ru-RU" sz="2800" dirty="0" smtClean="0"/>
              <a:t>субботники, патриотические митинги, посвященны</a:t>
            </a:r>
            <a:r>
              <a:rPr lang="ru-RU" sz="2800" dirty="0"/>
              <a:t>е</a:t>
            </a:r>
            <a:r>
              <a:rPr lang="ru-RU" sz="2800" dirty="0" smtClean="0"/>
              <a:t> </a:t>
            </a:r>
            <a:r>
              <a:rPr lang="ru-RU" sz="2800" dirty="0"/>
              <a:t>памятным </a:t>
            </a:r>
            <a:r>
              <a:rPr lang="ru-RU" sz="2800" dirty="0" smtClean="0"/>
              <a:t>датам и др.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421" y="1703949"/>
            <a:ext cx="2727158" cy="2568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8027" y="1703949"/>
            <a:ext cx="3852112" cy="2568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8102" y="1703949"/>
            <a:ext cx="3895224" cy="2571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4819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78468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49599" y="1510109"/>
            <a:ext cx="8556171" cy="4344591"/>
          </a:xfrm>
        </p:spPr>
        <p:txBody>
          <a:bodyPr>
            <a:noAutofit/>
          </a:bodyPr>
          <a:lstStyle/>
          <a:p>
            <a:pPr hangingPunct="0"/>
            <a:r>
              <a:rPr lang="ru-RU" sz="3800" dirty="0" smtClean="0"/>
              <a:t>СПАСИБО ЗА ВНИМАНИЕ!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Заместитель председателя совета депутатов пятого созыва Муниципального образования Сосновоборский городской округ</a:t>
            </a:r>
            <a:br>
              <a:rPr lang="ru-RU" sz="2800" dirty="0" smtClean="0"/>
            </a:br>
            <a:r>
              <a:rPr lang="ru-RU" sz="2800" dirty="0" smtClean="0"/>
              <a:t>ГРЕДАСОВ ПАВЕЛ ОЛЕГОВИЧ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Тел. 8-951-680-04-96</a:t>
            </a:r>
            <a:br>
              <a:rPr lang="ru-RU" sz="2800" dirty="0" smtClean="0"/>
            </a:br>
            <a:r>
              <a:rPr lang="en-US" sz="2800" dirty="0" smtClean="0"/>
              <a:t>e-mail</a:t>
            </a:r>
            <a:r>
              <a:rPr lang="ru-RU" sz="2800" dirty="0" smtClean="0"/>
              <a:t>: </a:t>
            </a:r>
            <a:r>
              <a:rPr lang="en-US" sz="2800" dirty="0" smtClean="0">
                <a:hlinkClick r:id="rId3"/>
              </a:rPr>
              <a:t>GredasovP@mail.ru</a:t>
            </a:r>
            <a:r>
              <a:rPr lang="en-US" sz="2800" dirty="0" smtClean="0"/>
              <a:t> </a:t>
            </a:r>
            <a:endParaRPr lang="ru-RU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232" y="1517652"/>
            <a:ext cx="2818195" cy="4212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978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</TotalTime>
  <Words>414</Words>
  <Application>Microsoft Office PowerPoint</Application>
  <PresentationFormat>Широкоэкранный</PresentationFormat>
  <Paragraphs>54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Отчет заместителя председателя  совета депутатов  Гредасова Павла Олеговича  о работе за 2025 год</vt:lpstr>
      <vt:lpstr>Направления работы:  </vt:lpstr>
      <vt:lpstr>Работа в комиссиях:  </vt:lpstr>
      <vt:lpstr>Состав постоянных комиссий Совета депутатов  </vt:lpstr>
      <vt:lpstr>1. Комиссия по экономике, муниципальному имуществу, земле и строительству – 12 заседаний, принято 60 решений.   2. Комиссия по социальным вопросам - 4 заседаний, принято 18 решений.   3. Комиссия по жилищно-коммунальному комплексу, транспорту и безопасности - 2 заседания, 4 решения.   4. Комиссия по экологии, архитектуре и градостроительству – 4 заседания, принято 9 решений.  </vt:lpstr>
      <vt:lpstr>Контроль за выполнением решений и поручений совета депутатов выполняется в соответствии с Регламентом совета депутатов:    -  поставлено на контроль исполнения 11 решений;   -  подготовлен проект  решения о снятии с контроля 13 решений как выполненные. </vt:lpstr>
      <vt:lpstr>За 2025 год в аппарат совета депутатов поступило и обработано 625 входящих документов для рассмотрения. В том числе из прокуратуры 17 документов, из которых 4 протеста.  Количество исходящих документов, направленных аппаратом совета депутатов составило - 309. В том числе в прокуратуру 32 документов, депутатских запросов 69.  Количество письменных обращений граждан поступивших в аппарат совета депутатов – 105, из них 45 поступили из информационно-телекоммуникационной сети «Интернет». </vt:lpstr>
      <vt:lpstr>  В 2025 году в соответствии с графиком личного приема проведено 11 депутатских приема граждан. </vt:lpstr>
      <vt:lpstr> - Городская газета «Маяк»                        - Городская газета «Тера-Пресс» - Официальный сайт городского округа в разделе совета депутатов, - Социальная сеть «ВКонтакте» - «Телеграмм-канал»; - Телесюжеты в эфире телекомпании  ООО «Канал СТВ», ООО СТК «Тера-студия»; - Радиосюжеты  в эфире радиостанций «Балтийский Берег», «ТЕРА».</vt:lpstr>
      <vt:lpstr> Создан официальный канал совета депутатов Сосновоборского городского округа в мессенджере MAX. </vt:lpstr>
      <vt:lpstr>На официальном сайте городского округа, в разделе совета депутатов за 2025 год опубликовано 190 документов</vt:lpstr>
      <vt:lpstr>Молодежный парламент Ленинградской области от совета депутатов муниципального образования Сосновоборский городской округ Ленинградской области пятого созыва – Крайнов Сергей Евгеньевич.    </vt:lpstr>
      <vt:lpstr>Участие в досуговых, культурных мероприятиях города, в проведении патриотических акций, участие в митингах, организация субботников на округе и в городе, участие в организации и проведении «Дня России», «Дня молодежи города», музыкального фестиваля «АтомРок-2025».  </vt:lpstr>
      <vt:lpstr>  Депутаты активно участвовали в акциях, проводимых  партией Единая Россия: «Диктант Победы», субботники, патриотические митинги, посвященные памятным датам и др. </vt:lpstr>
      <vt:lpstr>СПАСИБО ЗА ВНИМАНИЕ!   Заместитель председателя совета депутатов пятого созыва Муниципального образования Сосновоборский городской округ ГРЕДАСОВ ПАВЕЛ ОЛЕГОВИЧ  Тел. 8-951-680-04-96 e-mail: GredasovP@mail.ru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заместителя председателя  совета депутатов  Гредасова Павла Олеговича  о работе за 2024 год</dc:title>
  <dc:creator>Пользователь Windows</dc:creator>
  <cp:lastModifiedBy>Пользователь Windows</cp:lastModifiedBy>
  <cp:revision>49</cp:revision>
  <dcterms:created xsi:type="dcterms:W3CDTF">2025-02-21T09:34:21Z</dcterms:created>
  <dcterms:modified xsi:type="dcterms:W3CDTF">2026-03-25T11:02:29Z</dcterms:modified>
</cp:coreProperties>
</file>