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71" r:id="rId14"/>
  </p:sldIdLst>
  <p:sldSz cx="18288000" cy="10287000"/>
  <p:notesSz cx="6858000" cy="9144000"/>
  <p:embeddedFontLst>
    <p:embeddedFont>
      <p:font typeface="TT Drugs" panose="020B0604020202020204" charset="-52"/>
      <p:regular r:id="rId17"/>
    </p:embeddedFont>
    <p:embeddedFont>
      <p:font typeface="Open Sans 2" panose="020B0604020202020204" charset="0"/>
      <p:regular r:id="rId18"/>
    </p:embeddedFont>
    <p:embeddedFont>
      <p:font typeface="Forum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T Drugs Bold" panose="020B0604020202020204" charset="-52"/>
      <p:regular r:id="rId24"/>
      <p:bold r:id="rId25"/>
    </p:embeddedFont>
    <p:embeddedFont>
      <p:font typeface="Open Sans 2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</c:v>
                </c:pt>
              </c:strCache>
            </c:strRef>
          </c:tx>
          <c:dLbls>
            <c:dLbl>
              <c:idx val="1"/>
              <c:layout>
                <c:manualLayout>
                  <c:x val="0.19184027777777779"/>
                  <c:y val="-1.166808729085656E-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9-4726-B667-BC9AEB043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Содержание и ремонт МКД</c:v>
                </c:pt>
                <c:pt idx="1">
                  <c:v>Начисление платы за ЖКУ</c:v>
                </c:pt>
                <c:pt idx="2">
                  <c:v>Выбор способа управленния МКД</c:v>
                </c:pt>
                <c:pt idx="3">
                  <c:v>Предоставление ЖКУ</c:v>
                </c:pt>
                <c:pt idx="4">
                  <c:v>Прочие вопросы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0.38</c:v>
                </c:pt>
                <c:pt idx="1">
                  <c:v>0.24</c:v>
                </c:pt>
                <c:pt idx="2">
                  <c:v>0.18</c:v>
                </c:pt>
                <c:pt idx="3">
                  <c:v>0.15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9-4726-B667-BC9AEB043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5974-017B-4EF6-B101-AFAADC0302C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25BA-A5FE-4042-BAFE-6BA2D7256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53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F8FA-0534-4FD9-93DE-A9DE0FB690E4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042D2-9FB7-47A9-9A5C-FCF7D1349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828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042D2-9FB7-47A9-9A5C-FCF7D1349CB1}" type="slidenum">
              <a:rPr lang="ru-RU" smtClean="0"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C67-C9A1-4C35-B5CA-815F2A42742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05E-9170-4CFD-9AC4-1BB80801645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3007-3FD6-4E87-8704-3DFB19D067BA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DB75-720F-43C1-925B-B5529EC0533B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86C-F2B2-41F2-B78B-9546E1BFB218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783D-1B7E-4B1B-A944-705CC9FF11DA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E2D-44E7-43A0-BA30-4AE0311C3683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757D-611A-4AF6-B727-71C31D1E9BC4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D0BF-AB67-430F-9858-EE822647A953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A763-1D87-407A-951E-4E76654BF700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C36-FB1B-4020-B2D9-912650FDD564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0FDF-D058-46B6-B035-3623E27AE7AC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10287000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876068" y="7124392"/>
            <a:ext cx="6886931" cy="1951074"/>
          </a:xfrm>
          <a:prstGeom prst="rect">
            <a:avLst/>
          </a:prstGeom>
          <a:solidFill>
            <a:srgbClr val="6F79B4">
              <a:alpha val="7098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" y="9248775"/>
            <a:ext cx="180594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7365816" y="0"/>
            <a:ext cx="10889350" cy="7049191"/>
            <a:chOff x="0" y="0"/>
            <a:chExt cx="1255586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5586" cy="812800"/>
            </a:xfrm>
            <a:custGeom>
              <a:avLst/>
              <a:gdLst/>
              <a:ahLst/>
              <a:cxnLst/>
              <a:rect l="l" t="t" r="r" b="b"/>
              <a:pathLst>
                <a:path w="1255586" h="812800">
                  <a:moveTo>
                    <a:pt x="0" y="0"/>
                  </a:moveTo>
                  <a:lnTo>
                    <a:pt x="1255586" y="0"/>
                  </a:lnTo>
                  <a:lnTo>
                    <a:pt x="125558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>
                <a:alphaModFix amt="35000"/>
              </a:blip>
              <a:stretch>
                <a:fillRect t="-1492" b="-1492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68626" y="3464588"/>
            <a:ext cx="1675074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76"/>
              </a:lnSpc>
            </a:pPr>
            <a:r>
              <a:rPr lang="ru-RU" sz="4800" spc="-297" dirty="0" smtClean="0">
                <a:solidFill>
                  <a:srgbClr val="FFFFFF"/>
                </a:solidFill>
                <a:latin typeface="TT Drugs Bold"/>
              </a:rPr>
              <a:t>Фиксация нарушений в жилищно-коммунальной сфере. Проблемы. Предлагаемые пути решения.</a:t>
            </a:r>
            <a:endParaRPr lang="en-US" sz="4800" spc="-297" dirty="0">
              <a:solidFill>
                <a:srgbClr val="FFFFFF"/>
              </a:solidFill>
              <a:latin typeface="TT Drug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239501" y="7369824"/>
            <a:ext cx="6523497" cy="1484451"/>
            <a:chOff x="-1" y="31687"/>
            <a:chExt cx="8697996" cy="1979269"/>
          </a:xfrm>
        </p:grpSpPr>
        <p:sp>
          <p:nvSpPr>
            <p:cNvPr id="14" name="TextBox 14"/>
            <p:cNvSpPr txBox="1"/>
            <p:nvPr/>
          </p:nvSpPr>
          <p:spPr>
            <a:xfrm>
              <a:off x="-1" y="31687"/>
              <a:ext cx="8697996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04"/>
                </a:lnSpc>
              </a:pPr>
              <a:r>
                <a:rPr lang="ru-RU" sz="3400" dirty="0" smtClean="0">
                  <a:solidFill>
                    <a:srgbClr val="FFFFFF"/>
                  </a:solidFill>
                  <a:latin typeface="TT Drugs"/>
                </a:rPr>
                <a:t>Подрезов Антон Геннадьевич</a:t>
              </a:r>
              <a:endParaRPr lang="en-US" sz="3400" dirty="0">
                <a:solidFill>
                  <a:srgbClr val="FFFFFF"/>
                </a:solidFill>
                <a:latin typeface="TT Drug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15793"/>
              <a:ext cx="7552678" cy="1095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ru-RU" sz="2000" dirty="0" smtClean="0">
                  <a:solidFill>
                    <a:srgbClr val="FFFFFF"/>
                  </a:solidFill>
                  <a:latin typeface="TT Drugs"/>
                </a:rPr>
                <a:t>Заместитель председателя</a:t>
              </a:r>
              <a:r>
                <a:rPr lang="en-US" sz="2000" dirty="0" smtClean="0">
                  <a:solidFill>
                    <a:srgbClr val="FFFFFF"/>
                  </a:solidFill>
                  <a:latin typeface="TT Drugs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TT Drugs"/>
                </a:rPr>
                <a:t>комитета государственного жилищного надзора и контроля Ленинградской области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41435" y="297336"/>
            <a:ext cx="854382" cy="1067286"/>
          </a:xfrm>
          <a:custGeom>
            <a:avLst/>
            <a:gdLst/>
            <a:ahLst/>
            <a:cxnLst/>
            <a:rect l="l" t="t" r="r" b="b"/>
            <a:pathLst>
              <a:path w="854382" h="1067286">
                <a:moveTo>
                  <a:pt x="0" y="0"/>
                </a:moveTo>
                <a:lnTo>
                  <a:pt x="854382" y="0"/>
                </a:lnTo>
                <a:lnTo>
                  <a:pt x="854382" y="1067286"/>
                </a:lnTo>
                <a:lnTo>
                  <a:pt x="0" y="106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533157"/>
            <a:ext cx="6140215" cy="63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450" dirty="0">
                <a:solidFill>
                  <a:srgbClr val="FFFFFF"/>
                </a:solidFill>
                <a:latin typeface="Forum"/>
              </a:rPr>
              <a:t>Комитет </a:t>
            </a:r>
            <a:r>
              <a:rPr lang="en-US" sz="2450" dirty="0" err="1">
                <a:solidFill>
                  <a:srgbClr val="FFFFFF"/>
                </a:solidFill>
                <a:latin typeface="Forum"/>
              </a:rPr>
              <a:t>государственного</a:t>
            </a:r>
            <a:r>
              <a:rPr lang="en-US" sz="2450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Forum"/>
              </a:rPr>
              <a:t>жилищного</a:t>
            </a:r>
            <a:r>
              <a:rPr lang="en-US" sz="2450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Forum"/>
              </a:rPr>
              <a:t>надзора</a:t>
            </a:r>
            <a:r>
              <a:rPr lang="en-US" sz="2450" dirty="0">
                <a:solidFill>
                  <a:srgbClr val="FFFFFF"/>
                </a:solidFill>
                <a:latin typeface="Forum"/>
              </a:rPr>
              <a:t> и </a:t>
            </a:r>
            <a:r>
              <a:rPr lang="en-US" sz="2450" dirty="0" err="1">
                <a:solidFill>
                  <a:srgbClr val="FFFFFF"/>
                </a:solidFill>
                <a:latin typeface="Forum"/>
              </a:rPr>
              <a:t>контроля</a:t>
            </a:r>
            <a:r>
              <a:rPr lang="en-US" sz="2450" dirty="0">
                <a:solidFill>
                  <a:srgbClr val="FFFFFF"/>
                </a:solidFill>
                <a:latin typeface="Forum"/>
              </a:rPr>
              <a:t> ЛО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4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4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Нарушения при выборе управляющей организации</a:t>
            </a:r>
            <a:endParaRPr lang="en-US" sz="44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10</a:t>
            </a:fld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24100"/>
            <a:ext cx="92773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669" y="3620005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Подделка протокола и (или) решений собственников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4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4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Решения вопросов подделки протоколов</a:t>
            </a:r>
            <a:endParaRPr lang="en-US" sz="44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11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9400" y="28575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-Электронное голосование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и хранение протоколов исключительно в электронном виде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4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4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Решения вопросов подделки протоколов</a:t>
            </a:r>
            <a:endParaRPr lang="en-US" sz="44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12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6532"/>
            <a:ext cx="1478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-Сколько пользователей смартфонов в России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2024 году 104.31 млн россиян используют смартфоны. В 2022 году смартфонами пользовались 106.44 млн россиян.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отчету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активных абонентов мобильной связи в конце 2022 года составило 245.3 млн. Этот показатель вырос на 7.6 млн с 2010 года. В 2020 году, по данным ТАСС, 70% россиян использовали смартфон для выхода в интернет.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2024 по 2029 год количество пользователей смартфонов в России будет постоянно расти. Согласно прогнозам, за этот период число пользователей вырастет на 17.4 млн человек, что составит 16.68% от общего количества пользователей в 2024 году.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к 2029 году количество пользователей смартфонов в России достигнет 121.71 млн человек.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Росстат, ТАСС,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4087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0975" y="-127392"/>
            <a:ext cx="18609951" cy="11199807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7"/>
                </a:lnTo>
                <a:lnTo>
                  <a:pt x="0" y="11199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876069" y="9248775"/>
            <a:ext cx="14734041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-160975" y="-127392"/>
            <a:ext cx="11425368" cy="7049191"/>
            <a:chOff x="0" y="0"/>
            <a:chExt cx="131739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7391" cy="812800"/>
            </a:xfrm>
            <a:custGeom>
              <a:avLst/>
              <a:gdLst/>
              <a:ahLst/>
              <a:cxnLst/>
              <a:rect l="l" t="t" r="r" b="b"/>
              <a:pathLst>
                <a:path w="1317391" h="812800">
                  <a:moveTo>
                    <a:pt x="0" y="0"/>
                  </a:moveTo>
                  <a:lnTo>
                    <a:pt x="1317391" y="0"/>
                  </a:lnTo>
                  <a:lnTo>
                    <a:pt x="131739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>
                <a:alphaModFix amt="35000"/>
              </a:blip>
              <a:stretch>
                <a:fillRect t="-4026" b="-402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811000" y="3759722"/>
            <a:ext cx="7551796" cy="686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76"/>
              </a:lnSpc>
            </a:pPr>
            <a:r>
              <a:rPr lang="ru-RU" sz="4800" spc="-297" dirty="0" smtClean="0">
                <a:solidFill>
                  <a:srgbClr val="FFFFFF"/>
                </a:solidFill>
                <a:latin typeface="TT Drugs Bold"/>
              </a:rPr>
              <a:t>Спасибо за внимание!</a:t>
            </a:r>
            <a:endParaRPr lang="en-US" sz="4800" spc="-297" dirty="0">
              <a:solidFill>
                <a:srgbClr val="FFFFFF"/>
              </a:solidFill>
              <a:latin typeface="TT Drug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001630" y="9500917"/>
            <a:ext cx="545799" cy="485079"/>
          </a:xfrm>
          <a:custGeom>
            <a:avLst/>
            <a:gdLst/>
            <a:ahLst/>
            <a:cxnLst/>
            <a:rect l="l" t="t" r="r" b="b"/>
            <a:pathLst>
              <a:path w="545799" h="485079">
                <a:moveTo>
                  <a:pt x="0" y="0"/>
                </a:moveTo>
                <a:lnTo>
                  <a:pt x="545800" y="0"/>
                </a:lnTo>
                <a:lnTo>
                  <a:pt x="545800" y="485079"/>
                </a:lnTo>
                <a:lnTo>
                  <a:pt x="0" y="485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16604" y="9500917"/>
            <a:ext cx="408073" cy="485079"/>
          </a:xfrm>
          <a:custGeom>
            <a:avLst/>
            <a:gdLst/>
            <a:ahLst/>
            <a:cxnLst/>
            <a:rect l="l" t="t" r="r" b="b"/>
            <a:pathLst>
              <a:path w="408073" h="485079">
                <a:moveTo>
                  <a:pt x="0" y="0"/>
                </a:moveTo>
                <a:lnTo>
                  <a:pt x="408073" y="0"/>
                </a:lnTo>
                <a:lnTo>
                  <a:pt x="408073" y="485079"/>
                </a:lnTo>
                <a:lnTo>
                  <a:pt x="0" y="485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76069" y="9536870"/>
            <a:ext cx="426501" cy="413173"/>
          </a:xfrm>
          <a:custGeom>
            <a:avLst/>
            <a:gdLst/>
            <a:ahLst/>
            <a:cxnLst/>
            <a:rect l="l" t="t" r="r" b="b"/>
            <a:pathLst>
              <a:path w="426501" h="413173">
                <a:moveTo>
                  <a:pt x="0" y="0"/>
                </a:moveTo>
                <a:lnTo>
                  <a:pt x="426501" y="0"/>
                </a:lnTo>
                <a:lnTo>
                  <a:pt x="426501" y="413173"/>
                </a:lnTo>
                <a:lnTo>
                  <a:pt x="0" y="4131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69918" y="9475667"/>
            <a:ext cx="524198" cy="535579"/>
          </a:xfrm>
          <a:custGeom>
            <a:avLst/>
            <a:gdLst/>
            <a:ahLst/>
            <a:cxnLst/>
            <a:rect l="l" t="t" r="r" b="b"/>
            <a:pathLst>
              <a:path w="524198" h="535579">
                <a:moveTo>
                  <a:pt x="0" y="0"/>
                </a:moveTo>
                <a:lnTo>
                  <a:pt x="524198" y="0"/>
                </a:lnTo>
                <a:lnTo>
                  <a:pt x="524198" y="535579"/>
                </a:lnTo>
                <a:lnTo>
                  <a:pt x="0" y="5355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25059" y="9516415"/>
            <a:ext cx="454083" cy="454083"/>
          </a:xfrm>
          <a:custGeom>
            <a:avLst/>
            <a:gdLst/>
            <a:ahLst/>
            <a:cxnLst/>
            <a:rect l="l" t="t" r="r" b="b"/>
            <a:pathLst>
              <a:path w="454083" h="454083">
                <a:moveTo>
                  <a:pt x="0" y="0"/>
                </a:moveTo>
                <a:lnTo>
                  <a:pt x="454083" y="0"/>
                </a:lnTo>
                <a:lnTo>
                  <a:pt x="454083" y="454083"/>
                </a:lnTo>
                <a:lnTo>
                  <a:pt x="0" y="454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047615" y="252896"/>
            <a:ext cx="854382" cy="1067286"/>
          </a:xfrm>
          <a:custGeom>
            <a:avLst/>
            <a:gdLst/>
            <a:ahLst/>
            <a:cxnLst/>
            <a:rect l="l" t="t" r="r" b="b"/>
            <a:pathLst>
              <a:path w="854382" h="1067286">
                <a:moveTo>
                  <a:pt x="0" y="0"/>
                </a:moveTo>
                <a:lnTo>
                  <a:pt x="854382" y="0"/>
                </a:lnTo>
                <a:lnTo>
                  <a:pt x="854382" y="1067286"/>
                </a:lnTo>
                <a:lnTo>
                  <a:pt x="0" y="106728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119085" y="488717"/>
            <a:ext cx="6140215" cy="63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450">
                <a:solidFill>
                  <a:srgbClr val="FFFFFF"/>
                </a:solidFill>
                <a:latin typeface="Forum"/>
              </a:rPr>
              <a:t>Комитет государственного жилищного надзора и контроля 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01063" cy="10291762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5400000">
            <a:off x="4246460" y="4879715"/>
            <a:ext cx="9777255" cy="8301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705" y="339868"/>
            <a:ext cx="10132703" cy="96072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8172" y="324484"/>
            <a:ext cx="7778782" cy="13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dirty="0" err="1">
                <a:solidFill>
                  <a:srgbClr val="004AAD"/>
                </a:solidFill>
                <a:latin typeface="TT Drugs Bold"/>
              </a:rPr>
              <a:t>Количество</a:t>
            </a:r>
            <a:r>
              <a:rPr lang="en-US" sz="3799" dirty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err="1">
                <a:solidFill>
                  <a:srgbClr val="004AAD"/>
                </a:solidFill>
                <a:latin typeface="TT Drugs Bold"/>
              </a:rPr>
              <a:t>поступивших</a:t>
            </a:r>
            <a:r>
              <a:rPr lang="en-US" sz="3799" dirty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err="1">
                <a:solidFill>
                  <a:srgbClr val="004AAD"/>
                </a:solidFill>
                <a:latin typeface="TT Drugs Bold"/>
              </a:rPr>
              <a:t>обращений</a:t>
            </a:r>
            <a:endParaRPr lang="en-US" sz="3799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92200" y="3885981"/>
            <a:ext cx="13787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Open Sans 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17</a:t>
            </a:r>
            <a:r>
              <a:rPr lang="ru-RU" sz="2400" dirty="0" smtClean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467</a:t>
            </a:r>
            <a:r>
              <a:rPr lang="en-US" sz="2400" dirty="0" smtClean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Open Sans 2"/>
              </a:rPr>
              <a:t> </a:t>
            </a:r>
            <a:endParaRPr lang="en-US" sz="2400" dirty="0">
              <a:solidFill>
                <a:srgbClr val="000000"/>
              </a:solidFill>
              <a:latin typeface="Open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77600" y="4375579"/>
            <a:ext cx="1337094" cy="31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15</a:t>
            </a:r>
            <a:r>
              <a:rPr lang="ru-RU" sz="2400" dirty="0" smtClean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594</a:t>
            </a:r>
            <a:endParaRPr lang="en-US" sz="2400" dirty="0">
              <a:solidFill>
                <a:srgbClr val="FFFFFF"/>
              </a:solidFill>
              <a:latin typeface="Open Sans 2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535400" y="1734421"/>
            <a:ext cx="1228702" cy="31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24</a:t>
            </a:r>
            <a:r>
              <a:rPr lang="ru-RU" sz="2400" dirty="0" smtClean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Open Sans 2 Bold"/>
              </a:rPr>
              <a:t>639</a:t>
            </a:r>
            <a:endParaRPr lang="en-US" sz="2400" dirty="0">
              <a:solidFill>
                <a:srgbClr val="FFFFFF"/>
              </a:solidFill>
              <a:latin typeface="Open Sans 2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5925800" y="977249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2</a:t>
            </a:fld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3" y="2247900"/>
            <a:ext cx="712470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962400" y="571500"/>
            <a:ext cx="11506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dirty="0" err="1" smtClean="0">
                <a:solidFill>
                  <a:srgbClr val="004AAD"/>
                </a:solidFill>
                <a:latin typeface="TT Drugs Bold"/>
              </a:rPr>
              <a:t>Структура</a:t>
            </a:r>
            <a:r>
              <a:rPr lang="ru-RU" sz="3799" dirty="0" smtClean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smtClean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err="1" smtClean="0">
                <a:solidFill>
                  <a:srgbClr val="004AAD"/>
                </a:solidFill>
                <a:latin typeface="TT Drugs Bold"/>
              </a:rPr>
              <a:t>поступивших</a:t>
            </a:r>
            <a:r>
              <a:rPr lang="ru-RU" sz="3799" dirty="0" smtClean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smtClean="0">
                <a:solidFill>
                  <a:srgbClr val="004AAD"/>
                </a:solidFill>
                <a:latin typeface="TT Drugs Bold"/>
              </a:rPr>
              <a:t> </a:t>
            </a:r>
            <a:r>
              <a:rPr lang="en-US" sz="3799" dirty="0" err="1">
                <a:solidFill>
                  <a:srgbClr val="004AAD"/>
                </a:solidFill>
                <a:latin typeface="TT Drugs Bold"/>
              </a:rPr>
              <a:t>обращений</a:t>
            </a:r>
            <a:endParaRPr lang="en-US" sz="3799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3</a:t>
            </a:fld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39236390"/>
              </p:ext>
            </p:extLst>
          </p:nvPr>
        </p:nvGraphicFramePr>
        <p:xfrm>
          <a:off x="1219200" y="1790699"/>
          <a:ext cx="14630400" cy="798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000" dirty="0" smtClean="0">
                <a:solidFill>
                  <a:srgbClr val="004AAD"/>
                </a:solidFill>
                <a:latin typeface="TT Drugs Bold"/>
              </a:rPr>
              <a:t>Фиксация </a:t>
            </a:r>
            <a:r>
              <a:rPr lang="ru-RU" sz="4000" dirty="0">
                <a:solidFill>
                  <a:srgbClr val="004AAD"/>
                </a:solidFill>
                <a:latin typeface="TT Drugs Bold"/>
              </a:rPr>
              <a:t>нарушений при предоставлении жилищных услуг</a:t>
            </a:r>
            <a:endParaRPr lang="en-US" sz="4000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4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558449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1. Звонок в аварийно- диспетчерскую службу управляющей организации (АДС)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T Drugs Bold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467100"/>
            <a:ext cx="96261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000" dirty="0" smtClean="0">
                <a:solidFill>
                  <a:srgbClr val="004AAD"/>
                </a:solidFill>
                <a:latin typeface="TT Drugs Bold"/>
              </a:rPr>
              <a:t>Фиксация </a:t>
            </a:r>
            <a:r>
              <a:rPr lang="ru-RU" sz="4000" dirty="0">
                <a:solidFill>
                  <a:srgbClr val="004AAD"/>
                </a:solidFill>
                <a:latin typeface="TT Drugs Bold"/>
              </a:rPr>
              <a:t>нарушений при предоставлении жилищных услуг</a:t>
            </a:r>
            <a:endParaRPr lang="en-US" sz="4000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5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0" y="3558449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2. Если диспетчеру АДС известно о причинах, то он сразу сообщает заявителю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T Drugs Bold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03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000" dirty="0" smtClean="0">
                <a:solidFill>
                  <a:srgbClr val="004AAD"/>
                </a:solidFill>
                <a:latin typeface="TT Drugs Bold"/>
              </a:rPr>
              <a:t>Фиксация </a:t>
            </a:r>
            <a:r>
              <a:rPr lang="ru-RU" sz="4000" dirty="0">
                <a:solidFill>
                  <a:srgbClr val="004AAD"/>
                </a:solidFill>
                <a:latin typeface="TT Drugs Bold"/>
              </a:rPr>
              <a:t>нарушений при предоставлении жилищных услуг</a:t>
            </a:r>
            <a:endParaRPr lang="en-US" sz="4000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6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352304"/>
            <a:ext cx="464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3. Если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причины неизвестны, то он обязан согласовать с потребителем дату и время проведения проверки факта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нарушения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T Drugs Bold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45897"/>
            <a:ext cx="9655693" cy="72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000" dirty="0" smtClean="0">
                <a:solidFill>
                  <a:srgbClr val="004AAD"/>
                </a:solidFill>
                <a:latin typeface="TT Drugs Bold"/>
              </a:rPr>
              <a:t>Фиксация </a:t>
            </a:r>
            <a:r>
              <a:rPr lang="ru-RU" sz="4000" dirty="0">
                <a:solidFill>
                  <a:srgbClr val="004AAD"/>
                </a:solidFill>
                <a:latin typeface="TT Drugs Bold"/>
              </a:rPr>
              <a:t>нарушений при предоставлении жилищных услуг</a:t>
            </a:r>
            <a:endParaRPr lang="en-US" sz="4000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7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0" y="2393560"/>
            <a:ext cx="6172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4. По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окончании проверки составляется акт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проверки. Количество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э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кземпляров акта – по количеству заинтересованных сторон.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T Drugs Bold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5948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000" dirty="0" smtClean="0">
                <a:solidFill>
                  <a:srgbClr val="004AAD"/>
                </a:solidFill>
                <a:latin typeface="TT Drugs Bold"/>
              </a:rPr>
              <a:t>Фиксация </a:t>
            </a:r>
            <a:r>
              <a:rPr lang="ru-RU" sz="4000" dirty="0">
                <a:solidFill>
                  <a:srgbClr val="004AAD"/>
                </a:solidFill>
                <a:latin typeface="TT Drugs Bold"/>
              </a:rPr>
              <a:t>нарушений при предоставлении жилищных услуг</a:t>
            </a:r>
            <a:endParaRPr lang="en-US" sz="4000" dirty="0">
              <a:solidFill>
                <a:srgbClr val="004AAD"/>
              </a:solidFill>
              <a:latin typeface="TT Drugs Bold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8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597" y="2628900"/>
            <a:ext cx="71536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НН5.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НННнарушения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: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-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нефиксация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 факта обращения в АДС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уклонение от проверки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невыполнение сроков устранения причин нарушений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отсутствие перерасчетов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TT Drugs Bold" charset="-52"/>
              </a:rPr>
              <a:t>платыУУУУУУ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T Drugs Bold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452194"/>
            <a:ext cx="9569084" cy="53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55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609951" h="11199807">
                <a:moveTo>
                  <a:pt x="0" y="0"/>
                </a:moveTo>
                <a:lnTo>
                  <a:pt x="18609950" y="0"/>
                </a:lnTo>
                <a:lnTo>
                  <a:pt x="18609950" y="11199806"/>
                </a:lnTo>
                <a:lnTo>
                  <a:pt x="0" y="1119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0" y="9772493"/>
            <a:ext cx="1828800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62000" y="495300"/>
            <a:ext cx="16078200" cy="64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ru-RU" sz="44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Нарушения при выборе управляющей организации</a:t>
            </a:r>
            <a:endParaRPr lang="en-US" sz="44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5925800" y="97915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solidFill>
                  <a:schemeClr val="bg1"/>
                </a:solidFill>
              </a:rPr>
              <a:pPr/>
              <a:t>9</a:t>
            </a:fld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352</Words>
  <Application>Microsoft Office PowerPoint</Application>
  <PresentationFormat>Произвольный</PresentationFormat>
  <Paragraphs>63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TT Drugs</vt:lpstr>
      <vt:lpstr>Open Sans 2</vt:lpstr>
      <vt:lpstr>Forum</vt:lpstr>
      <vt:lpstr>Calibri</vt:lpstr>
      <vt:lpstr>Times New Roman</vt:lpstr>
      <vt:lpstr>TT Drugs Bold</vt:lpstr>
      <vt:lpstr>Open Sans 2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комитета государственного жилищного надзора и контроля Ленинградской области за 2023 год и задачах на 2024 год</dc:title>
  <dc:creator>Хазанова Дарья Владимировна</dc:creator>
  <cp:lastModifiedBy>ОЭР-Булатова Т.Е.</cp:lastModifiedBy>
  <cp:revision>69</cp:revision>
  <dcterms:created xsi:type="dcterms:W3CDTF">2006-08-16T00:00:00Z</dcterms:created>
  <dcterms:modified xsi:type="dcterms:W3CDTF">2024-12-09T13:39:05Z</dcterms:modified>
  <dc:identifier>DAGCF3ZVTqA</dc:identifier>
</cp:coreProperties>
</file>