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58" r:id="rId2"/>
    <p:sldId id="300" r:id="rId3"/>
    <p:sldId id="357" r:id="rId4"/>
    <p:sldId id="318" r:id="rId5"/>
    <p:sldId id="332" r:id="rId6"/>
    <p:sldId id="349" r:id="rId7"/>
    <p:sldId id="374" r:id="rId8"/>
    <p:sldId id="363" r:id="rId9"/>
    <p:sldId id="365" r:id="rId10"/>
    <p:sldId id="366" r:id="rId11"/>
    <p:sldId id="367" r:id="rId12"/>
    <p:sldId id="368" r:id="rId13"/>
    <p:sldId id="370" r:id="rId14"/>
    <p:sldId id="373" r:id="rId15"/>
    <p:sldId id="369" r:id="rId16"/>
    <p:sldId id="371" r:id="rId17"/>
    <p:sldId id="323" r:id="rId18"/>
    <p:sldId id="372" r:id="rId19"/>
    <p:sldId id="350" r:id="rId20"/>
    <p:sldId id="324" r:id="rId21"/>
    <p:sldId id="351" r:id="rId22"/>
    <p:sldId id="352" r:id="rId23"/>
    <p:sldId id="355" r:id="rId24"/>
    <p:sldId id="356" r:id="rId25"/>
    <p:sldId id="276" r:id="rId26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  <a:srgbClr val="2A4F86"/>
    <a:srgbClr val="8FAFE9"/>
    <a:srgbClr val="3E68D0"/>
    <a:srgbClr val="6C8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60" autoAdjust="0"/>
  </p:normalViewPr>
  <p:slideViewPr>
    <p:cSldViewPr>
      <p:cViewPr>
        <p:scale>
          <a:sx n="90" d="100"/>
          <a:sy n="90" d="100"/>
        </p:scale>
        <p:origin x="-23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5575775980135683E-2"/>
          <c:y val="3.4856106675163617E-2"/>
          <c:w val="0.86074176517720913"/>
          <c:h val="0.7076941296646052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Итого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Лист1!$B$2:$B$6</c:f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Областной бюджет, млн.руб.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950000" scaled="1"/>
            </a:gradFill>
          </c:spPr>
          <c:invertIfNegative val="0"/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Лист1!$C$2:$C$6</c:f>
              <c:numCache>
                <c:formatCode>0.0</c:formatCode>
                <c:ptCount val="4"/>
                <c:pt idx="0">
                  <c:v>183.2</c:v>
                </c:pt>
                <c:pt idx="1">
                  <c:v>224.9</c:v>
                </c:pt>
                <c:pt idx="2">
                  <c:v>380.5</c:v>
                </c:pt>
                <c:pt idx="3" formatCode="General">
                  <c:v>233.4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Федеральный бюджет, млн. руб. лимит  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40000"/>
                    <a:lumOff val="60000"/>
                  </a:schemeClr>
                </a:gs>
                <a:gs pos="100000">
                  <a:srgbClr val="FCD3B2"/>
                </a:gs>
              </a:gsLst>
              <a:lin ang="950000" scaled="1"/>
            </a:gradFill>
          </c:spPr>
          <c:invertIfNegative val="0"/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Лист1!$D$2:$D$6</c:f>
              <c:numCache>
                <c:formatCode>0.0</c:formatCode>
                <c:ptCount val="4"/>
                <c:pt idx="0">
                  <c:v>194</c:v>
                </c:pt>
                <c:pt idx="1">
                  <c:v>211.75</c:v>
                </c:pt>
                <c:pt idx="2" formatCode="General">
                  <c:v>119.5</c:v>
                </c:pt>
                <c:pt idx="3" formatCode="General">
                  <c:v>42.2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Федеральный бюджет,млн.руб. сверх лимита  </c:v>
                </c:pt>
              </c:strCache>
            </c:strRef>
          </c:tx>
          <c:spPr>
            <a:gradFill>
              <a:gsLst>
                <a:gs pos="0">
                  <a:srgbClr val="FDE6D3"/>
                </a:gs>
                <a:gs pos="100000">
                  <a:srgbClr val="FFFDFB"/>
                </a:gs>
              </a:gsLst>
              <a:lin ang="950000" scaled="1"/>
            </a:gradFill>
          </c:spPr>
          <c:invertIfNegative val="0"/>
          <c:cat>
            <c:numRef>
              <c:f>Лист1!$A$2:$A$6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cat>
          <c:val>
            <c:numRef>
              <c:f>Лист1!$E$2:$E$6</c:f>
              <c:numCache>
                <c:formatCode>0.0</c:formatCode>
                <c:ptCount val="4"/>
                <c:pt idx="0">
                  <c:v>9</c:v>
                </c:pt>
                <c:pt idx="1">
                  <c:v>56</c:v>
                </c:pt>
                <c:pt idx="2" formatCode="General">
                  <c:v>38</c:v>
                </c:pt>
                <c:pt idx="3" formatCode="General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456320"/>
        <c:axId val="184331072"/>
        <c:axId val="0"/>
      </c:bar3DChart>
      <c:catAx>
        <c:axId val="17445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effectLst/>
        </c:spPr>
        <c:txPr>
          <a:bodyPr rot="0"/>
          <a:lstStyle/>
          <a:p>
            <a:pPr>
              <a:defRPr sz="1600" b="1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84331072"/>
        <c:crosses val="autoZero"/>
        <c:auto val="1"/>
        <c:lblAlgn val="ctr"/>
        <c:lblOffset val="100"/>
        <c:noMultiLvlLbl val="0"/>
      </c:catAx>
      <c:valAx>
        <c:axId val="184331072"/>
        <c:scaling>
          <c:orientation val="minMax"/>
        </c:scaling>
        <c:delete val="0"/>
        <c:axPos val="l"/>
        <c:majorGridlines>
          <c:spPr>
            <a:ln w="15875">
              <a:solidFill>
                <a:schemeClr val="bg1">
                  <a:lumMod val="95000"/>
                </a:schemeClr>
              </a:solidFill>
            </a:ln>
          </c:spPr>
        </c:majorGridlines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ru-RU"/>
          </a:p>
        </c:txPr>
        <c:crossAx val="174456320"/>
        <c:crosses val="autoZero"/>
        <c:crossBetween val="between"/>
      </c:valAx>
      <c:spPr>
        <a:noFill/>
        <a:ln w="25369">
          <a:noFill/>
        </a:ln>
      </c:spPr>
    </c:plotArea>
    <c:legend>
      <c:legendPos val="b"/>
      <c:legendEntry>
        <c:idx val="2"/>
        <c:txPr>
          <a:bodyPr/>
          <a:lstStyle/>
          <a:p>
            <a:pPr marL="0" algn="ctr" defTabSz="914400" rtl="0" eaLnBrk="1" latinLnBrk="0" hangingPunct="1">
              <a:defRPr lang="ru-RU" sz="1600" kern="0" spc="0" baseline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1262684024150737E-2"/>
          <c:y val="0.84287046809613742"/>
          <c:w val="0.97456153268474444"/>
          <c:h val="0.1266433359256379"/>
        </c:manualLayout>
      </c:layout>
      <c:overlay val="0"/>
      <c:txPr>
        <a:bodyPr/>
        <a:lstStyle/>
        <a:p>
          <a:pPr marL="0" algn="ctr" defTabSz="914400" rtl="0" eaLnBrk="1" latinLnBrk="0" hangingPunct="1">
            <a:defRPr lang="ru-RU" sz="1600" kern="0" spc="0" baseline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718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6AAB4-806C-4E93-8A5F-CD691E7F569D}" type="datetimeFigureOut">
              <a:rPr lang="ru-RU" smtClean="0"/>
              <a:t>22.04.2017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774E7-0F87-49A4-AFDF-C96A3D70B1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0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87AD-2CE3-4FD8-8316-D063B3D9E9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498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87AD-2CE3-4FD8-8316-D063B3D9E96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8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687AD-2CE3-4FD8-8316-D063B3D9E96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40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CF87-F60D-444E-BBE6-B179BEF5E53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585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CF87-F60D-444E-BBE6-B179BEF5E53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252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7925" y="1235075"/>
            <a:ext cx="4441825" cy="33321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CF87-F60D-444E-BBE6-B179BEF5E53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8477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CF87-F60D-444E-BBE6-B179BEF5E53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6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00CF87-F60D-444E-BBE6-B179BEF5E534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49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381000" y="5257800"/>
            <a:ext cx="87630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graphicFrame>
        <p:nvGraphicFramePr>
          <p:cNvPr id="5" name="Object 1"/>
          <p:cNvGraphicFramePr>
            <a:graphicFrameLocks noChangeAspect="1"/>
          </p:cNvGraphicFramePr>
          <p:nvPr/>
        </p:nvGraphicFramePr>
        <p:xfrm>
          <a:off x="395288" y="2349500"/>
          <a:ext cx="8748712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96" name="Image" r:id="rId3" imgW="6590476" imgH="2450794" progId="">
                  <p:embed/>
                </p:oleObj>
              </mc:Choice>
              <mc:Fallback>
                <p:oleObj name="Image" r:id="rId3" imgW="6590476" imgH="2450794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349500"/>
                        <a:ext cx="8748712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gradFill rotWithShape="1">
                              <a:gsLst>
                                <a:gs pos="0">
                                  <a:srgbClr val="94A9E4">
                                    <a:alpha val="39998"/>
                                  </a:srgbClr>
                                </a:gs>
                                <a:gs pos="100000">
                                  <a:schemeClr val="accent1"/>
                                </a:gs>
                              </a:gsLst>
                              <a:lin ang="540000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9"/>
          <p:cNvSpPr>
            <a:spLocks noChangeArrowheads="1"/>
          </p:cNvSpPr>
          <p:nvPr/>
        </p:nvSpPr>
        <p:spPr bwMode="gray">
          <a:xfrm>
            <a:off x="-36513" y="5138738"/>
            <a:ext cx="431801" cy="17192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ltGray">
          <a:xfrm>
            <a:off x="-36513" y="4149725"/>
            <a:ext cx="431801" cy="100647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ltGray">
          <a:xfrm>
            <a:off x="-36513" y="0"/>
            <a:ext cx="431801" cy="2349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ltGray">
          <a:xfrm>
            <a:off x="-36513" y="2349500"/>
            <a:ext cx="431801" cy="863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4267200" y="5867400"/>
            <a:ext cx="1079500" cy="633413"/>
            <a:chOff x="2680" y="3678"/>
            <a:chExt cx="680" cy="399"/>
          </a:xfrm>
        </p:grpSpPr>
        <p:sp>
          <p:nvSpPr>
            <p:cNvPr id="11" name="Text Box 14"/>
            <p:cNvSpPr txBox="1">
              <a:spLocks noChangeArrowheads="1"/>
            </p:cNvSpPr>
            <p:nvPr/>
          </p:nvSpPr>
          <p:spPr bwMode="white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1"/>
                  </a:solidFill>
                  <a:cs typeface="+mn-cs"/>
                </a:rPr>
                <a:t>LOGO</a:t>
              </a:r>
            </a:p>
          </p:txBody>
        </p:sp>
        <p:sp>
          <p:nvSpPr>
            <p:cNvPr id="12" name="AutoShape 15"/>
            <p:cNvSpPr>
              <a:spLocks noChangeArrowheads="1"/>
            </p:cNvSpPr>
            <p:nvPr/>
          </p:nvSpPr>
          <p:spPr bwMode="white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cs typeface="+mn-cs"/>
              </a:endParaRPr>
            </a:p>
          </p:txBody>
        </p:sp>
      </p:grpSp>
      <p:sp>
        <p:nvSpPr>
          <p:cNvPr id="13" name="Rectangle 31"/>
          <p:cNvSpPr>
            <a:spLocks noChangeArrowheads="1"/>
          </p:cNvSpPr>
          <p:nvPr/>
        </p:nvSpPr>
        <p:spPr bwMode="ltGray">
          <a:xfrm>
            <a:off x="-36513" y="3200400"/>
            <a:ext cx="431801" cy="9620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990600" y="1219200"/>
            <a:ext cx="7239000" cy="685800"/>
          </a:xfrm>
        </p:spPr>
        <p:txBody>
          <a:bodyPr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066800" y="1905000"/>
            <a:ext cx="7086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rgbClr val="8FAFE9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493B0-9364-4F05-89E0-232FC90BDC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829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829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7FB57-C6A9-49D3-A2F4-1031AD1F3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66838"/>
            <a:ext cx="8229600" cy="4919662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  <a:endParaRPr lang="ru-RU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5171D-D10B-4F41-94D3-001CC34C55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DFAE5-7148-4936-82AE-0A20FBEF84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7604-545E-4A4A-A0F2-7C186FB122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66838"/>
            <a:ext cx="4038600" cy="4919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DC83D-A061-4D60-9828-69CBBDF014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B5A8-551C-42CE-B5F8-E7EDD37850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94AFB-83B4-42AC-B33C-C23EAE025A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92FEA-4350-41FA-A541-1015074E9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62842-9150-4AA4-AA4D-130F92859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18A16-7F09-4DCA-94CC-A618489D94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404813"/>
            <a:ext cx="9144000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66838"/>
            <a:ext cx="8229600" cy="491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502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Company Name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2800" y="6499225"/>
            <a:ext cx="2133600" cy="320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latin typeface="+mj-lt"/>
                <a:cs typeface="+mn-cs"/>
              </a:defRPr>
            </a:lvl1pPr>
          </a:lstStyle>
          <a:p>
            <a:pPr>
              <a:defRPr/>
            </a:pPr>
            <a:fld id="{AEE4A91A-D60A-4A34-8690-28D9B68E39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33400" y="4572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ltGray">
          <a:xfrm>
            <a:off x="-9525" y="0"/>
            <a:ext cx="188913" cy="6858000"/>
          </a:xfrm>
          <a:prstGeom prst="rect">
            <a:avLst/>
          </a:prstGeom>
          <a:solidFill>
            <a:srgbClr val="BABABA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04813"/>
            <a:ext cx="184150" cy="72072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ltGray">
          <a:xfrm>
            <a:off x="-14288" y="1128713"/>
            <a:ext cx="184151" cy="7207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ltGray">
          <a:xfrm>
            <a:off x="-14288" y="1847850"/>
            <a:ext cx="184151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ltGray">
          <a:xfrm>
            <a:off x="-14288" y="2552700"/>
            <a:ext cx="184151" cy="720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46" name="Oval 22" descr="biz"/>
          <p:cNvSpPr>
            <a:spLocks noChangeArrowheads="1"/>
          </p:cNvSpPr>
          <p:nvPr/>
        </p:nvSpPr>
        <p:spPr bwMode="gray">
          <a:xfrm>
            <a:off x="7740650" y="188913"/>
            <a:ext cx="1223963" cy="1265237"/>
          </a:xfrm>
          <a:prstGeom prst="ellipse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 dirty="0"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136525"/>
            <a:ext cx="213360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3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77" r:id="rId9"/>
    <p:sldLayoutId id="2147483676" r:id="rId10"/>
    <p:sldLayoutId id="2147483675" r:id="rId11"/>
    <p:sldLayoutId id="2147483674" r:id="rId12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3378" y="2060848"/>
            <a:ext cx="84591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small" dirty="0" smtClean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+mn-lt"/>
                <a:cs typeface="+mn-cs"/>
              </a:rPr>
              <a:t>КОМИТЕТ ПО РАЗВИТИЮ МАЛОГО, СРЕДНЕГО БИЗНЕСА И ПОТРЕБИТЕЛЬСКОГО РЫНКА  ЛЕНИНГРАДСКОЙ ОБЛАСТИ</a:t>
            </a:r>
            <a:endParaRPr lang="ru-RU" sz="2400" cap="small" dirty="0">
              <a:ln>
                <a:solidFill>
                  <a:srgbClr val="1F497D">
                    <a:lumMod val="60000"/>
                    <a:lumOff val="40000"/>
                  </a:srgbClr>
                </a:solidFill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 l="14722" t="4492" r="14720" b="28831"/>
          <a:stretch>
            <a:fillRect/>
          </a:stretch>
        </p:blipFill>
        <p:spPr bwMode="auto">
          <a:xfrm>
            <a:off x="4067944" y="202332"/>
            <a:ext cx="937622" cy="11384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8370" name="Picture 2" descr="C:\Users\Олежка\Desktop\презентация\Снимок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55" y="1124744"/>
            <a:ext cx="2571245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Олежка\Desktop\презентация\Сним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4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4" y="404664"/>
            <a:ext cx="1406971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/>
        </p:nvGrpSpPr>
        <p:grpSpPr>
          <a:xfrm>
            <a:off x="292520" y="5229200"/>
            <a:ext cx="8960000" cy="891099"/>
            <a:chOff x="215865" y="2976795"/>
            <a:chExt cx="8960000" cy="891099"/>
          </a:xfrm>
        </p:grpSpPr>
        <p:sp>
          <p:nvSpPr>
            <p:cNvPr id="11" name="Объект 6"/>
            <p:cNvSpPr txBox="1">
              <a:spLocks/>
            </p:cNvSpPr>
            <p:nvPr/>
          </p:nvSpPr>
          <p:spPr>
            <a:xfrm>
              <a:off x="3017310" y="2976795"/>
              <a:ext cx="6158555" cy="89109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sz="1800" dirty="0" smtClean="0">
                  <a:latin typeface="+mj-lt"/>
                  <a:cs typeface="Arial" pitchFamily="34" charset="0"/>
                </a:rPr>
                <a:t>АО «Агентство поддержки малого и среднего предпринимательства, региональная </a:t>
              </a:r>
              <a:br>
                <a:rPr lang="ru-RU" sz="1800" dirty="0" smtClean="0">
                  <a:latin typeface="+mj-lt"/>
                  <a:cs typeface="Arial" pitchFamily="34" charset="0"/>
                </a:rPr>
              </a:br>
              <a:r>
                <a:rPr lang="ru-RU" sz="1800" dirty="0" err="1" smtClean="0">
                  <a:latin typeface="+mj-lt"/>
                  <a:cs typeface="Arial" pitchFamily="34" charset="0"/>
                </a:rPr>
                <a:t>микрофинансовая</a:t>
              </a:r>
              <a:r>
                <a:rPr lang="ru-RU" sz="1800" dirty="0" smtClean="0">
                  <a:latin typeface="+mj-lt"/>
                  <a:cs typeface="Arial" pitchFamily="34" charset="0"/>
                </a:rPr>
                <a:t> организация </a:t>
              </a:r>
              <a:br>
                <a:rPr lang="ru-RU" sz="1800" dirty="0" smtClean="0">
                  <a:latin typeface="+mj-lt"/>
                  <a:cs typeface="Arial" pitchFamily="34" charset="0"/>
                </a:rPr>
              </a:br>
              <a:r>
                <a:rPr lang="ru-RU" sz="1800" dirty="0" smtClean="0">
                  <a:latin typeface="+mj-lt"/>
                  <a:cs typeface="Arial" pitchFamily="34" charset="0"/>
                </a:rPr>
                <a:t>Ленинградской области» </a:t>
              </a: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65" y="3165357"/>
              <a:ext cx="2664169" cy="605740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-122063" y="4077072"/>
            <a:ext cx="8726511" cy="648072"/>
            <a:chOff x="-122063" y="1753324"/>
            <a:chExt cx="8726511" cy="648072"/>
          </a:xfrm>
        </p:grpSpPr>
        <p:sp>
          <p:nvSpPr>
            <p:cNvPr id="14" name="Объект 5"/>
            <p:cNvSpPr txBox="1">
              <a:spLocks/>
            </p:cNvSpPr>
            <p:nvPr/>
          </p:nvSpPr>
          <p:spPr>
            <a:xfrm>
              <a:off x="-122063" y="1753324"/>
              <a:ext cx="5990207" cy="64807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ru-RU" sz="1800" dirty="0" smtClean="0">
                  <a:latin typeface="+mj-lt"/>
                  <a:ea typeface="+mj-ea"/>
                  <a:cs typeface="Arial" pitchFamily="34" charset="0"/>
                </a:rPr>
                <a:t>Государственное казенное учреждение </a:t>
              </a:r>
              <a:br>
                <a:rPr lang="ru-RU" sz="1800" dirty="0" smtClean="0">
                  <a:latin typeface="+mj-lt"/>
                  <a:ea typeface="+mj-ea"/>
                  <a:cs typeface="Arial" pitchFamily="34" charset="0"/>
                </a:rPr>
              </a:br>
              <a:r>
                <a:rPr lang="ru-RU" sz="1800" dirty="0" smtClean="0">
                  <a:latin typeface="+mj-lt"/>
                  <a:ea typeface="+mj-ea"/>
                  <a:cs typeface="Arial" pitchFamily="34" charset="0"/>
                </a:rPr>
                <a:t>«Ленинградский областной центр поддержки предпринимательства»</a:t>
              </a:r>
              <a:endParaRPr lang="ru-RU" sz="1800" dirty="0">
                <a:latin typeface="+mj-lt"/>
                <a:ea typeface="+mj-ea"/>
                <a:cs typeface="Arial" pitchFamily="34" charset="0"/>
              </a:endParaRPr>
            </a:p>
          </p:txBody>
        </p:sp>
        <p:pic>
          <p:nvPicPr>
            <p:cNvPr id="15" name="Picture 2" descr="\\192.168.0.1\shared\_Oтдел информации\Тихомиров Кирилл\Презентации\Логотип ЛОЦПП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798995"/>
              <a:ext cx="2736304" cy="5567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23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1"/>
          <p:cNvSpPr/>
          <p:nvPr/>
        </p:nvSpPr>
        <p:spPr>
          <a:xfrm>
            <a:off x="678472" y="1301046"/>
            <a:ext cx="7435559" cy="2632010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Поручительства по кредитам субъектов МСП                      </a:t>
            </a:r>
            <a:r>
              <a:rPr lang="ru-RU" sz="2400" dirty="0"/>
              <a:t>в коммерческих банках </a:t>
            </a:r>
            <a:endParaRPr lang="ru-RU" sz="2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– для </a:t>
            </a:r>
            <a:r>
              <a:rPr lang="ru-RU" sz="2400" dirty="0"/>
              <a:t>субъектов </a:t>
            </a:r>
            <a:r>
              <a:rPr lang="ru-RU" sz="2400" dirty="0" smtClean="0"/>
              <a:t>МСП </a:t>
            </a:r>
            <a:r>
              <a:rPr lang="ru-RU" sz="2400" dirty="0"/>
              <a:t>в сфере </a:t>
            </a:r>
            <a:r>
              <a:rPr lang="ru-RU" sz="2400" dirty="0" smtClean="0"/>
              <a:t>производства </a:t>
            </a:r>
            <a:r>
              <a:rPr lang="ru-RU" sz="2400" dirty="0"/>
              <a:t>поручительства по кредитным договорам и договорам лизинга </a:t>
            </a:r>
            <a:r>
              <a:rPr lang="ru-RU" sz="2400" dirty="0" smtClean="0"/>
              <a:t>– </a:t>
            </a:r>
            <a:r>
              <a:rPr lang="ru-RU" sz="2400" dirty="0"/>
              <a:t>1,25</a:t>
            </a:r>
            <a:r>
              <a:rPr lang="ru-RU" sz="2400" dirty="0" smtClean="0"/>
              <a:t>%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/>
              <a:t>– для субъектов МСП в иных сферах – </a:t>
            </a:r>
            <a:r>
              <a:rPr lang="ru-RU" sz="2400" dirty="0"/>
              <a:t>1,75</a:t>
            </a:r>
            <a:r>
              <a:rPr lang="ru-RU" sz="2400" dirty="0" smtClean="0"/>
              <a:t>% 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678472" y="2944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endParaRPr lang="ru-RU" altLang="ru-RU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-45997" y="470050"/>
            <a:ext cx="81184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ПОДДЕРЖКА АО «АПМСП</a:t>
            </a: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»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endParaRPr lang="ru-RU" sz="2800" b="1" dirty="0">
              <a:solidFill>
                <a:schemeClr val="accent6"/>
              </a:solidFill>
              <a:latin typeface="+mj-lt"/>
            </a:endParaRPr>
          </a:p>
          <a:p>
            <a:endParaRPr lang="ru-RU" sz="28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24" name="Скругленный прямоугольник 11"/>
          <p:cNvSpPr/>
          <p:nvPr/>
        </p:nvSpPr>
        <p:spPr>
          <a:xfrm>
            <a:off x="678472" y="4395507"/>
            <a:ext cx="7393941" cy="1841805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dirty="0" smtClean="0"/>
              <a:t>Льготные микрозаймы – до </a:t>
            </a:r>
            <a:r>
              <a:rPr lang="ru-RU" sz="2400" dirty="0"/>
              <a:t>3 млн. </a:t>
            </a:r>
            <a:r>
              <a:rPr lang="ru-RU" sz="2400" dirty="0" smtClean="0"/>
              <a:t>руб. </a:t>
            </a:r>
          </a:p>
          <a:p>
            <a:r>
              <a:rPr lang="ru-RU" sz="2400" dirty="0"/>
              <a:t>– для субъектов МСП в сфере производства </a:t>
            </a:r>
            <a:r>
              <a:rPr lang="ru-RU" sz="2400" dirty="0" smtClean="0"/>
              <a:t>– 8 </a:t>
            </a:r>
            <a:r>
              <a:rPr lang="ru-RU" sz="2400" dirty="0"/>
              <a:t>% </a:t>
            </a:r>
            <a:endParaRPr lang="ru-RU" sz="2400" dirty="0" smtClean="0"/>
          </a:p>
          <a:p>
            <a:r>
              <a:rPr lang="ru-RU" sz="2400" dirty="0"/>
              <a:t> – для субъектов МСП в иных сферах – </a:t>
            </a:r>
            <a:r>
              <a:rPr lang="ru-RU" sz="2400" dirty="0" smtClean="0"/>
              <a:t>10%</a:t>
            </a:r>
            <a:endParaRPr lang="ru-RU" sz="2400" dirty="0"/>
          </a:p>
        </p:txBody>
      </p: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230560" y="1556792"/>
            <a:ext cx="381000" cy="381000"/>
            <a:chOff x="2078" y="1680"/>
            <a:chExt cx="1615" cy="1615"/>
          </a:xfrm>
        </p:grpSpPr>
        <p:sp>
          <p:nvSpPr>
            <p:cNvPr id="8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9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0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1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2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3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251520" y="4776192"/>
            <a:ext cx="381000" cy="381000"/>
            <a:chOff x="2078" y="1680"/>
            <a:chExt cx="1615" cy="1615"/>
          </a:xfrm>
        </p:grpSpPr>
        <p:sp>
          <p:nvSpPr>
            <p:cNvPr id="15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7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9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0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1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5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1256352"/>
            <a:ext cx="9144000" cy="5601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-108520" y="153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СУБСИДИИ ПРЕДПРИНИМАТЕЛЯМ</a:t>
            </a:r>
            <a:endParaRPr lang="ru-RU" sz="28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201077"/>
              </p:ext>
            </p:extLst>
          </p:nvPr>
        </p:nvGraphicFramePr>
        <p:xfrm>
          <a:off x="0" y="1124744"/>
          <a:ext cx="9144000" cy="57356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562"/>
                <a:gridCol w="4230806"/>
                <a:gridCol w="2259816"/>
                <a:gridCol w="2259816"/>
              </a:tblGrid>
              <a:tr h="708996">
                <a:tc>
                  <a:txBody>
                    <a:bodyPr/>
                    <a:lstStyle/>
                    <a:p>
                      <a:endParaRPr lang="ru-RU" sz="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effectLst/>
                        </a:rPr>
                        <a:t>Вид субсидии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effectLst/>
                        </a:rPr>
                        <a:t>Общая сумма 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500" b="1" dirty="0">
                          <a:effectLst/>
                        </a:rPr>
                        <a:t>Примерные сроки заседания конкурсных комиссий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  <a:tr h="322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«Лизинг оборудования»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21 450 614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27.06.2017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  <a:tr h="471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«Модернизация оборудования»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16 682 000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27.06.2017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  <a:tr h="322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«Проценты по кредитам»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20 080 000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25.04.2017; 05.09.2017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  <a:tr h="471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«Участие в выставках и ярмарках»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5 500 000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26.05.2017; 25.08.2017; 24.11.2017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  <a:tr h="322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 «Получение сертификатов»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3 250 000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27.10.2017; 24.11.2017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  <a:tr h="422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 «Создание и развитие  гостевых домов»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4 000 000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23.06.2017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  <a:tr h="390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«Программы </a:t>
                      </a:r>
                      <a:r>
                        <a:rPr lang="ru-RU" sz="1600" dirty="0" err="1">
                          <a:effectLst/>
                        </a:rPr>
                        <a:t>энергоэффективности</a:t>
                      </a:r>
                      <a:r>
                        <a:rPr lang="ru-RU" sz="1600" dirty="0">
                          <a:effectLst/>
                        </a:rPr>
                        <a:t>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4 000 000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20.06.2017; 27.10.2017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  <a:tr h="239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 «Стартовые субсидии»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20 000 000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 течение года 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  <a:tr h="3523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 Субсидии субъектам МСП в моногородах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17 391 304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в течение года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  <a:tr h="4715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 «Приобретение автотранспортных средств, прицепов для участия в ярмарках»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7 000 000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июль-сентябрь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  <a:tr h="239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«Приобретение </a:t>
                      </a:r>
                      <a:r>
                        <a:rPr lang="ru-RU" sz="1600" dirty="0" smtClean="0">
                          <a:effectLst/>
                        </a:rPr>
                        <a:t>автомагазинов»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3 000 000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июль-сентябрь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  <a:tr h="330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 «Развитие НХП»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3 000 000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июль-сентябрь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  <a:tr h="29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Гранты победителям конкурсов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</a:rPr>
                        <a:t>1 000 000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ноябрь-декабрь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87" marR="6187" marT="618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86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54" y="584682"/>
            <a:ext cx="896448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11"/>
          <p:cNvSpPr/>
          <p:nvPr/>
        </p:nvSpPr>
        <p:spPr>
          <a:xfrm>
            <a:off x="755576" y="1480855"/>
            <a:ext cx="7632848" cy="5332521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3920" y="1196752"/>
            <a:ext cx="5682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12424" y="1603546"/>
            <a:ext cx="5852343" cy="673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0338">
              <a:lnSpc>
                <a:spcPts val="13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для начинающих предпринимателей  </a:t>
            </a:r>
          </a:p>
          <a:p>
            <a:pPr marL="182562">
              <a:lnSpc>
                <a:spcPts val="1300"/>
              </a:lnSpc>
              <a:spcAft>
                <a:spcPts val="1800"/>
              </a:spcAft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  20 </a:t>
            </a:r>
            <a:r>
              <a:rPr lang="ru-RU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млн.руб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0" y="28669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Arial" charset="0"/>
                <a:ea typeface="+mn-ea"/>
                <a:cs typeface="Arial" panose="020B0604020202020204" pitchFamily="34" charset="0"/>
              </a:rPr>
              <a:t>СУБСИДИИ</a:t>
            </a:r>
            <a:endParaRPr lang="ru-RU" sz="2800" b="1" dirty="0">
              <a:solidFill>
                <a:schemeClr val="bg1"/>
              </a:solidFill>
              <a:latin typeface="Arial" charset="0"/>
              <a:ea typeface="+mn-ea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sz="2800" b="1" dirty="0">
                <a:solidFill>
                  <a:schemeClr val="bg1"/>
                </a:solidFill>
                <a:latin typeface="Arial" charset="0"/>
                <a:ea typeface="+mn-ea"/>
                <a:cs typeface="Arial" panose="020B0604020202020204" pitchFamily="34" charset="0"/>
              </a:rPr>
              <a:t>НА МУНИЦИПАЛЬНОМ УРОВНЕ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93970" y="4665330"/>
            <a:ext cx="58523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0338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ля субъектов МСП в моногородах    </a:t>
            </a:r>
            <a:b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17,4 </a:t>
            </a:r>
            <a:r>
              <a:rPr lang="ru-RU" sz="2000" b="1" dirty="0" err="1">
                <a:solidFill>
                  <a:schemeClr val="bg1"/>
                </a:solidFill>
                <a:cs typeface="Arial" panose="020B0604020202020204" pitchFamily="34" charset="0"/>
              </a:rPr>
              <a:t>млн.руб</a:t>
            </a:r>
            <a:endParaRPr lang="ru-RU" sz="2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750" y="2203118"/>
            <a:ext cx="51624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предоставляются представителям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социально незащищенных групп населения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не более 500 тыс. руб.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98742" y="4797152"/>
            <a:ext cx="523442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предоставляются субъектам МСП для возмещения затрат по договорам лизинга </a:t>
            </a: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предпринимателям  г. Пикалево – по договорам лизинга и «стартовые субсидии»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франчайзинг)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4489" y="3170975"/>
            <a:ext cx="5852343" cy="146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160338">
              <a:lnSpc>
                <a:spcPts val="19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субсидии для возмещения затрат на производство изделий НХП </a:t>
            </a:r>
            <a:r>
              <a:rPr lang="ru-RU" sz="19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sz="19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9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3 </a:t>
            </a:r>
            <a:r>
              <a:rPr lang="ru-RU" sz="19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млн </a:t>
            </a:r>
            <a:r>
              <a:rPr lang="ru-RU" sz="19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рублей</a:t>
            </a:r>
          </a:p>
          <a:p>
            <a:pPr marL="342900" indent="-160338">
              <a:lnSpc>
                <a:spcPts val="19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19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субсидии на приобретение автомагазинов </a:t>
            </a:r>
            <a:br>
              <a:rPr lang="ru-RU" sz="19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ru-RU" sz="1900" b="1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3 млн </a:t>
            </a:r>
            <a:r>
              <a:rPr lang="ru-RU" sz="1900" b="1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руб</a:t>
            </a:r>
            <a:endParaRPr lang="ru-RU" sz="19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Oval 4" descr="biz"/>
          <p:cNvSpPr>
            <a:spLocks noChangeArrowheads="1"/>
          </p:cNvSpPr>
          <p:nvPr/>
        </p:nvSpPr>
        <p:spPr bwMode="gray">
          <a:xfrm>
            <a:off x="7727221" y="98328"/>
            <a:ext cx="1322406" cy="1382527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1763688" y="1535832"/>
            <a:ext cx="381000" cy="381000"/>
            <a:chOff x="2078" y="1680"/>
            <a:chExt cx="1615" cy="1615"/>
          </a:xfrm>
        </p:grpSpPr>
        <p:sp>
          <p:nvSpPr>
            <p:cNvPr id="13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4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5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7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4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5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26" name="Group 55"/>
          <p:cNvGrpSpPr>
            <a:grpSpLocks/>
          </p:cNvGrpSpPr>
          <p:nvPr/>
        </p:nvGrpSpPr>
        <p:grpSpPr bwMode="auto">
          <a:xfrm>
            <a:off x="1763688" y="3192016"/>
            <a:ext cx="381000" cy="381000"/>
            <a:chOff x="2078" y="1680"/>
            <a:chExt cx="1615" cy="1615"/>
          </a:xfrm>
        </p:grpSpPr>
        <p:sp>
          <p:nvSpPr>
            <p:cNvPr id="27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9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0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1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2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33" name="Group 55"/>
          <p:cNvGrpSpPr>
            <a:grpSpLocks/>
          </p:cNvGrpSpPr>
          <p:nvPr/>
        </p:nvGrpSpPr>
        <p:grpSpPr bwMode="auto">
          <a:xfrm>
            <a:off x="1763688" y="4005064"/>
            <a:ext cx="381000" cy="381000"/>
            <a:chOff x="2078" y="1680"/>
            <a:chExt cx="1615" cy="1615"/>
          </a:xfrm>
        </p:grpSpPr>
        <p:sp>
          <p:nvSpPr>
            <p:cNvPr id="34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6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7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8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9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40" name="Group 62"/>
          <p:cNvGrpSpPr>
            <a:grpSpLocks/>
          </p:cNvGrpSpPr>
          <p:nvPr/>
        </p:nvGrpSpPr>
        <p:grpSpPr bwMode="auto">
          <a:xfrm>
            <a:off x="1763688" y="4725144"/>
            <a:ext cx="381000" cy="381000"/>
            <a:chOff x="2078" y="1680"/>
            <a:chExt cx="1615" cy="1615"/>
          </a:xfrm>
        </p:grpSpPr>
        <p:sp>
          <p:nvSpPr>
            <p:cNvPr id="41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2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4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5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6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40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764704"/>
            <a:ext cx="896448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663" y="404664"/>
            <a:ext cx="7504289" cy="99503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СУБСИДИИ ОРГАНИЗАЦИЯМ ПОДДЕРЖКИ</a:t>
            </a: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93152" y="1970875"/>
            <a:ext cx="8515352" cy="498651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2400" dirty="0" smtClean="0"/>
              <a:t>На развитие организаций 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21 млн. руб.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dirty="0" smtClean="0"/>
              <a:t>На оказание безвозмездных информационных, консультационных и образовательных услуг -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5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млн.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руб.</a:t>
            </a:r>
            <a:endParaRPr lang="ru-RU" sz="2400" dirty="0" smtClean="0"/>
          </a:p>
          <a:p>
            <a:pPr marL="0" indent="0">
              <a:spcAft>
                <a:spcPts val="800"/>
              </a:spcAft>
              <a:buNone/>
            </a:pPr>
            <a:r>
              <a:rPr lang="ru-RU" sz="2400" dirty="0" smtClean="0"/>
              <a:t>На организацию и проведение ярмарок –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6,5 млн. руб.</a:t>
            </a:r>
          </a:p>
          <a:p>
            <a:pPr marL="0" indent="0">
              <a:buNone/>
            </a:pPr>
            <a:r>
              <a:rPr lang="ru-RU" sz="2400" dirty="0" smtClean="0"/>
              <a:t>На проведение обучения основам предпринимательской деятельности школьников и студентов -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2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млн.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руб.</a:t>
            </a:r>
          </a:p>
          <a:p>
            <a:pPr marL="0" indent="0">
              <a:buNone/>
            </a:pPr>
            <a:r>
              <a:rPr lang="ru-RU" sz="2400" dirty="0" err="1" smtClean="0"/>
              <a:t>Микрокредитным</a:t>
            </a:r>
            <a:r>
              <a:rPr lang="ru-RU" sz="2400" dirty="0" smtClean="0"/>
              <a:t> компаниям на пополнение кредитного портфеля - 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7,8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млн.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</a:rPr>
              <a:t>руб. </a:t>
            </a:r>
            <a:r>
              <a:rPr lang="ru-RU" sz="2400" dirty="0" smtClean="0"/>
              <a:t>(Приозерск, Кириши, Лодейное Поле, Гатчина, Пикалево)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88638"/>
            <a:ext cx="1446410" cy="1512169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230560" y="2615952"/>
            <a:ext cx="381000" cy="381000"/>
            <a:chOff x="2078" y="1680"/>
            <a:chExt cx="1615" cy="1615"/>
          </a:xfrm>
        </p:grpSpPr>
        <p:sp>
          <p:nvSpPr>
            <p:cNvPr id="8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9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0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1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2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3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230560" y="3501008"/>
            <a:ext cx="381000" cy="381000"/>
            <a:chOff x="2078" y="1680"/>
            <a:chExt cx="1615" cy="1615"/>
          </a:xfrm>
        </p:grpSpPr>
        <p:sp>
          <p:nvSpPr>
            <p:cNvPr id="15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7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8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9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0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230560" y="4077072"/>
            <a:ext cx="381000" cy="381000"/>
            <a:chOff x="2078" y="1680"/>
            <a:chExt cx="1615" cy="1615"/>
          </a:xfrm>
        </p:grpSpPr>
        <p:sp>
          <p:nvSpPr>
            <p:cNvPr id="22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3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4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5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6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7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8" name="Group 55"/>
          <p:cNvGrpSpPr>
            <a:grpSpLocks/>
          </p:cNvGrpSpPr>
          <p:nvPr/>
        </p:nvGrpSpPr>
        <p:grpSpPr bwMode="auto">
          <a:xfrm>
            <a:off x="230560" y="4941168"/>
            <a:ext cx="381000" cy="381000"/>
            <a:chOff x="2078" y="1680"/>
            <a:chExt cx="1615" cy="1615"/>
          </a:xfrm>
        </p:grpSpPr>
        <p:sp>
          <p:nvSpPr>
            <p:cNvPr id="29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1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2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3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4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42" name="Group 62"/>
          <p:cNvGrpSpPr>
            <a:grpSpLocks/>
          </p:cNvGrpSpPr>
          <p:nvPr/>
        </p:nvGrpSpPr>
        <p:grpSpPr bwMode="auto">
          <a:xfrm>
            <a:off x="230560" y="1988840"/>
            <a:ext cx="381000" cy="381000"/>
            <a:chOff x="2078" y="1680"/>
            <a:chExt cx="1615" cy="1615"/>
          </a:xfrm>
        </p:grpSpPr>
        <p:sp>
          <p:nvSpPr>
            <p:cNvPr id="43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4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5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6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7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8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592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5770478" y="4162138"/>
            <a:ext cx="3122002" cy="2380456"/>
            <a:chOff x="5596655" y="3352800"/>
            <a:chExt cx="2143289" cy="2933183"/>
          </a:xfrm>
        </p:grpSpPr>
        <p:sp>
          <p:nvSpPr>
            <p:cNvPr id="70659" name="AutoShape 3"/>
            <p:cNvSpPr>
              <a:spLocks noChangeArrowheads="1"/>
            </p:cNvSpPr>
            <p:nvPr/>
          </p:nvSpPr>
          <p:spPr bwMode="auto">
            <a:xfrm>
              <a:off x="5612034" y="3352800"/>
              <a:ext cx="2127910" cy="2933183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9193">
                    <a:tint val="66000"/>
                    <a:satMod val="160000"/>
                  </a:srgbClr>
                </a:gs>
                <a:gs pos="50000">
                  <a:srgbClr val="009193">
                    <a:tint val="44500"/>
                    <a:satMod val="160000"/>
                  </a:srgbClr>
                </a:gs>
                <a:gs pos="100000">
                  <a:srgbClr val="009193">
                    <a:tint val="23500"/>
                    <a:satMod val="1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 w="38100">
              <a:solidFill>
                <a:srgbClr val="00919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 altLang="ru-RU">
                <a:latin typeface="Verdana" pitchFamily="34" charset="0"/>
              </a:endParaRPr>
            </a:p>
          </p:txBody>
        </p:sp>
        <p:sp>
          <p:nvSpPr>
            <p:cNvPr id="70675" name="Text Box 19"/>
            <p:cNvSpPr txBox="1">
              <a:spLocks noChangeArrowheads="1"/>
            </p:cNvSpPr>
            <p:nvPr/>
          </p:nvSpPr>
          <p:spPr bwMode="auto">
            <a:xfrm>
              <a:off x="5596655" y="3780349"/>
              <a:ext cx="2129643" cy="2199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ru-RU" alt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в организациях </a:t>
              </a:r>
              <a:r>
                <a:rPr lang="ru-RU" altLang="ru-RU" sz="2400" b="1" dirty="0">
                  <a:solidFill>
                    <a:schemeClr val="accent6">
                      <a:lumMod val="75000"/>
                    </a:schemeClr>
                  </a:solidFill>
                </a:rPr>
                <a:t>инфраструктуры поддержки </a:t>
              </a:r>
              <a:r>
                <a:rPr lang="ru-RU" alt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субъектов МСП</a:t>
              </a:r>
              <a:endParaRPr lang="ru-RU" altLang="ru-RU" sz="24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pPr eaLnBrk="0" hangingPunct="0"/>
              <a:r>
                <a:rPr lang="en-US" altLang="ru-RU" sz="1400" dirty="0" smtClean="0">
                  <a:solidFill>
                    <a:srgbClr val="000000"/>
                  </a:solidFill>
                </a:rPr>
                <a:t>.</a:t>
              </a:r>
              <a:endParaRPr lang="en-US" altLang="ru-RU" sz="1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70665" name="Freeform 9"/>
          <p:cNvSpPr>
            <a:spLocks/>
          </p:cNvSpPr>
          <p:nvPr/>
        </p:nvSpPr>
        <p:spPr bwMode="gray">
          <a:xfrm flipH="1">
            <a:off x="4964858" y="3609112"/>
            <a:ext cx="903287" cy="1908120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kern="1200" dirty="0" smtClean="0">
                <a:latin typeface="Arial" charset="0"/>
                <a:ea typeface="+mn-ea"/>
                <a:cs typeface="Arial" panose="020B0604020202020204" pitchFamily="34" charset="0"/>
              </a:rPr>
              <a:t>РАЗВИТИЕ С/Х КООПЕРАЦИИ</a:t>
            </a:r>
            <a:endParaRPr lang="en-US" altLang="ru-RU" sz="2800" b="1" kern="1200" dirty="0">
              <a:latin typeface="Arial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7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95536" y="4162139"/>
            <a:ext cx="3170660" cy="2380457"/>
            <a:chOff x="591842" y="3352800"/>
            <a:chExt cx="2684759" cy="2667000"/>
          </a:xfrm>
        </p:grpSpPr>
        <p:sp>
          <p:nvSpPr>
            <p:cNvPr id="70661" name="AutoShape 5"/>
            <p:cNvSpPr>
              <a:spLocks noChangeArrowheads="1"/>
            </p:cNvSpPr>
            <p:nvPr/>
          </p:nvSpPr>
          <p:spPr bwMode="auto">
            <a:xfrm>
              <a:off x="591842" y="3352800"/>
              <a:ext cx="2684759" cy="2667000"/>
            </a:xfrm>
            <a:prstGeom prst="roundRect">
              <a:avLst>
                <a:gd name="adj" fmla="val 16667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ru-RU" altLang="ru-RU">
                <a:latin typeface="Verdana" pitchFamily="34" charset="0"/>
              </a:endParaRPr>
            </a:p>
          </p:txBody>
        </p:sp>
        <p:sp>
          <p:nvSpPr>
            <p:cNvPr id="70662" name="Text Box 6"/>
            <p:cNvSpPr txBox="1">
              <a:spLocks noChangeArrowheads="1"/>
            </p:cNvSpPr>
            <p:nvPr/>
          </p:nvSpPr>
          <p:spPr bwMode="auto">
            <a:xfrm>
              <a:off x="591842" y="3660872"/>
              <a:ext cx="2621837" cy="17586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ru-RU" altLang="ru-RU" sz="2400" b="1" dirty="0" smtClean="0">
                  <a:solidFill>
                    <a:schemeClr val="accent6">
                      <a:lumMod val="75000"/>
                    </a:schemeClr>
                  </a:solidFill>
                </a:rPr>
                <a:t>в рамках госпрограммы</a:t>
              </a:r>
            </a:p>
            <a:p>
              <a:pPr algn="ctr" eaLnBrk="0" hangingPunct="0"/>
              <a:r>
                <a:rPr lang="en-US" alt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endParaRPr lang="ru-RU" altLang="ru-RU" sz="2400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pPr algn="ctr" eaLnBrk="0" hangingPunct="0"/>
              <a:r>
                <a:rPr lang="ru-RU" altLang="ru-RU" sz="2400" dirty="0" smtClean="0">
                  <a:solidFill>
                    <a:schemeClr val="accent6">
                      <a:lumMod val="75000"/>
                    </a:schemeClr>
                  </a:solidFill>
                </a:rPr>
                <a:t>(Комитет по АПК)</a:t>
              </a:r>
              <a:endParaRPr lang="en-US" altLang="ru-RU" sz="24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0663" name="Freeform 7"/>
          <p:cNvSpPr>
            <a:spLocks/>
          </p:cNvSpPr>
          <p:nvPr/>
        </p:nvSpPr>
        <p:spPr bwMode="gray">
          <a:xfrm>
            <a:off x="3493740" y="3701115"/>
            <a:ext cx="862236" cy="1960133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811713" y="2403276"/>
            <a:ext cx="3672408" cy="1601788"/>
            <a:chOff x="2811713" y="1828584"/>
            <a:chExt cx="3672408" cy="1201341"/>
          </a:xfrm>
        </p:grpSpPr>
        <p:grpSp>
          <p:nvGrpSpPr>
            <p:cNvPr id="70666" name="Group 10"/>
            <p:cNvGrpSpPr>
              <a:grpSpLocks/>
            </p:cNvGrpSpPr>
            <p:nvPr/>
          </p:nvGrpSpPr>
          <p:grpSpPr bwMode="auto">
            <a:xfrm>
              <a:off x="2811713" y="1828584"/>
              <a:ext cx="3672408" cy="1201341"/>
              <a:chOff x="1997" y="1314"/>
              <a:chExt cx="1889" cy="1009"/>
            </a:xfrm>
          </p:grpSpPr>
          <p:grpSp>
            <p:nvGrpSpPr>
              <p:cNvPr id="70667" name="Group 11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70668" name="Oval 12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70669" name="Oval 13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70670" name="Oval 14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1" name="Oval 15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2" name="Oval 16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70673" name="Oval 17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70674" name="Text Box 18"/>
            <p:cNvSpPr txBox="1">
              <a:spLocks noChangeArrowheads="1"/>
            </p:cNvSpPr>
            <p:nvPr/>
          </p:nvSpPr>
          <p:spPr bwMode="auto">
            <a:xfrm>
              <a:off x="3635896" y="2057817"/>
              <a:ext cx="1878976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ru-RU" altLang="ru-RU" sz="2400" b="1" dirty="0" smtClean="0">
                  <a:solidFill>
                    <a:schemeClr val="bg1"/>
                  </a:solidFill>
                </a:rPr>
                <a:t>Поддержка</a:t>
              </a:r>
            </a:p>
          </p:txBody>
        </p:sp>
      </p:grpSp>
      <p:sp>
        <p:nvSpPr>
          <p:cNvPr id="46" name="AutoShape 4"/>
          <p:cNvSpPr>
            <a:spLocks noChangeArrowheads="1"/>
          </p:cNvSpPr>
          <p:nvPr/>
        </p:nvSpPr>
        <p:spPr bwMode="gray">
          <a:xfrm>
            <a:off x="565395" y="1531640"/>
            <a:ext cx="8042566" cy="745232"/>
          </a:xfrm>
          <a:prstGeom prst="roundRect">
            <a:avLst>
              <a:gd name="adj" fmla="val 50000"/>
            </a:avLst>
          </a:prstGeom>
          <a:solidFill>
            <a:srgbClr val="FF7E79"/>
          </a:soli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anchor="ctr"/>
          <a:lstStyle/>
          <a:p>
            <a:pPr algn="ctr">
              <a:buClr>
                <a:srgbClr val="00B050"/>
              </a:buClr>
              <a:buSzPct val="200000"/>
            </a:pPr>
            <a:r>
              <a:rPr lang="ru-RU" sz="2400" dirty="0" smtClean="0">
                <a:solidFill>
                  <a:schemeClr val="bg1"/>
                </a:solidFill>
              </a:rPr>
              <a:t>В </a:t>
            </a:r>
            <a:r>
              <a:rPr lang="ru-RU" sz="2400" dirty="0">
                <a:solidFill>
                  <a:schemeClr val="bg1"/>
                </a:solidFill>
              </a:rPr>
              <a:t>Ленинградской </a:t>
            </a:r>
            <a:r>
              <a:rPr lang="ru-RU" sz="2400" dirty="0" smtClean="0">
                <a:solidFill>
                  <a:schemeClr val="bg1"/>
                </a:solidFill>
              </a:rPr>
              <a:t>области – 58 </a:t>
            </a:r>
            <a:r>
              <a:rPr lang="ru-RU" sz="2400" dirty="0">
                <a:solidFill>
                  <a:schemeClr val="bg1"/>
                </a:solidFill>
              </a:rPr>
              <a:t>с/х кооперативов</a:t>
            </a:r>
          </a:p>
        </p:txBody>
      </p:sp>
    </p:spTree>
    <p:extLst>
      <p:ext uri="{BB962C8B-B14F-4D97-AF65-F5344CB8AC3E}">
        <p14:creationId xmlns:p14="http://schemas.microsoft.com/office/powerpoint/2010/main" val="391294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315416" y="457201"/>
            <a:ext cx="8001000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latin typeface="+mn-lt"/>
              </a:rPr>
              <a:t>НАЛОГОВЫЕ ЛЬГОТЫ</a:t>
            </a:r>
            <a:endParaRPr lang="en-US" altLang="ru-RU" sz="2800" b="1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96752"/>
            <a:ext cx="8856984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 01.01.2016 года снижена ставка по УСН </a:t>
            </a:r>
            <a:endParaRPr lang="ru-RU" sz="2400" dirty="0" smtClean="0"/>
          </a:p>
          <a:p>
            <a:pPr algn="ctr">
              <a:spcAft>
                <a:spcPts val="600"/>
              </a:spcAft>
            </a:pPr>
            <a:r>
              <a:rPr lang="ru-RU" sz="2400" dirty="0" smtClean="0"/>
              <a:t>(</a:t>
            </a:r>
            <a:r>
              <a:rPr lang="ru-RU" sz="2400" dirty="0"/>
              <a:t>доходы минус расходы) с 7 до 5</a:t>
            </a:r>
            <a:r>
              <a:rPr lang="ru-RU" sz="2400" dirty="0" smtClean="0"/>
              <a:t>%</a:t>
            </a:r>
          </a:p>
          <a:p>
            <a:pPr algn="ctr"/>
            <a:r>
              <a:rPr lang="ru-RU" sz="2400" dirty="0" smtClean="0"/>
              <a:t>Разработан законопроект</a:t>
            </a:r>
            <a:r>
              <a:rPr lang="en-US" sz="2400" dirty="0" smtClean="0"/>
              <a:t> </a:t>
            </a:r>
            <a:r>
              <a:rPr lang="ru-RU" sz="2400" dirty="0" smtClean="0"/>
              <a:t>о </a:t>
            </a:r>
            <a:r>
              <a:rPr lang="ru-RU" sz="2400" dirty="0"/>
              <a:t>снижении ставки по УСН (доходы) с 6 до 1% и 3</a:t>
            </a:r>
            <a:r>
              <a:rPr lang="ru-RU" sz="2400" dirty="0" smtClean="0"/>
              <a:t>%</a:t>
            </a:r>
            <a:endParaRPr lang="ru-RU" sz="2400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251525" y="3284984"/>
            <a:ext cx="2790659" cy="3398960"/>
            <a:chOff x="251525" y="2472021"/>
            <a:chExt cx="2790659" cy="4027627"/>
          </a:xfrm>
        </p:grpSpPr>
        <p:sp>
          <p:nvSpPr>
            <p:cNvPr id="11" name="AutoShape 4"/>
            <p:cNvSpPr>
              <a:spLocks noChangeArrowheads="1"/>
            </p:cNvSpPr>
            <p:nvPr/>
          </p:nvSpPr>
          <p:spPr bwMode="gray">
            <a:xfrm>
              <a:off x="251525" y="2472021"/>
              <a:ext cx="2790659" cy="4027627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gray">
            <a:xfrm>
              <a:off x="294516" y="2483208"/>
              <a:ext cx="2706714" cy="3951549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6"/>
            <p:cNvSpPr>
              <a:spLocks noChangeArrowheads="1"/>
            </p:cNvSpPr>
            <p:nvPr/>
          </p:nvSpPr>
          <p:spPr bwMode="gray">
            <a:xfrm>
              <a:off x="317038" y="5392049"/>
              <a:ext cx="2669860" cy="100019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317038" y="3295140"/>
            <a:ext cx="2669860" cy="99795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gray">
          <a:xfrm>
            <a:off x="349802" y="3550302"/>
            <a:ext cx="26534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ru-RU" dirty="0"/>
          </a:p>
        </p:txBody>
      </p:sp>
      <p:grpSp>
        <p:nvGrpSpPr>
          <p:cNvPr id="25" name="Group 18"/>
          <p:cNvGrpSpPr>
            <a:grpSpLocks/>
          </p:cNvGrpSpPr>
          <p:nvPr/>
        </p:nvGrpSpPr>
        <p:grpSpPr bwMode="auto">
          <a:xfrm>
            <a:off x="3219058" y="2852936"/>
            <a:ext cx="2793102" cy="3826331"/>
            <a:chOff x="2208" y="1299"/>
            <a:chExt cx="1363" cy="1991"/>
          </a:xfrm>
        </p:grpSpPr>
        <p:sp>
          <p:nvSpPr>
            <p:cNvPr id="26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73E77E">
                    <a:gamma/>
                    <a:tint val="5451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>
                    <a:gamma/>
                    <a:tint val="33333"/>
                    <a:invGamma/>
                  </a:srgbClr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23"/>
            <p:cNvSpPr>
              <a:spLocks noChangeArrowheads="1"/>
            </p:cNvSpPr>
            <p:nvPr/>
          </p:nvSpPr>
          <p:spPr bwMode="gray">
            <a:xfrm>
              <a:off x="2677" y="1383"/>
              <a:ext cx="405" cy="23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9250" dir="3267739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2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3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4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35" name="Text Box 28"/>
            <p:cNvSpPr txBox="1">
              <a:spLocks noChangeArrowheads="1"/>
            </p:cNvSpPr>
            <p:nvPr/>
          </p:nvSpPr>
          <p:spPr bwMode="gray">
            <a:xfrm>
              <a:off x="2722" y="1354"/>
              <a:ext cx="30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FF0000"/>
                  </a:solidFill>
                </a:rPr>
                <a:t>1%</a:t>
              </a:r>
              <a:endParaRPr lang="en-US" altLang="ru-RU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2"/>
          <p:cNvGrpSpPr>
            <a:grpSpLocks/>
          </p:cNvGrpSpPr>
          <p:nvPr/>
        </p:nvGrpSpPr>
        <p:grpSpPr bwMode="auto">
          <a:xfrm>
            <a:off x="6175478" y="2852936"/>
            <a:ext cx="2789015" cy="3826330"/>
            <a:chOff x="3696" y="1299"/>
            <a:chExt cx="1363" cy="1991"/>
          </a:xfrm>
        </p:grpSpPr>
        <p:sp>
          <p:nvSpPr>
            <p:cNvPr id="40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E9E065">
                    <a:gamma/>
                    <a:tint val="57647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>
                    <a:gamma/>
                    <a:tint val="33333"/>
                    <a:invGamma/>
                  </a:srgbClr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4" name="Group 37"/>
            <p:cNvGrpSpPr>
              <a:grpSpLocks/>
            </p:cNvGrpSpPr>
            <p:nvPr/>
          </p:nvGrpSpPr>
          <p:grpSpPr bwMode="auto">
            <a:xfrm>
              <a:off x="4165" y="1299"/>
              <a:ext cx="405" cy="392"/>
              <a:chOff x="1289" y="587"/>
              <a:chExt cx="668" cy="647"/>
            </a:xfrm>
          </p:grpSpPr>
          <p:sp>
            <p:nvSpPr>
              <p:cNvPr id="49" name="Oval 38"/>
              <p:cNvSpPr>
                <a:spLocks noChangeArrowheads="1"/>
              </p:cNvSpPr>
              <p:nvPr/>
            </p:nvSpPr>
            <p:spPr bwMode="gray">
              <a:xfrm>
                <a:off x="1289" y="725"/>
                <a:ext cx="668" cy="383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09250" dir="3267739" algn="ctr" rotWithShape="0">
                        <a:srgbClr val="00000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0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1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2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53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45" name="Text Box 43"/>
            <p:cNvSpPr txBox="1">
              <a:spLocks noChangeArrowheads="1"/>
            </p:cNvSpPr>
            <p:nvPr/>
          </p:nvSpPr>
          <p:spPr bwMode="gray">
            <a:xfrm>
              <a:off x="4209" y="1354"/>
              <a:ext cx="308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ru-RU" altLang="ru-RU" sz="2400" dirty="0" smtClean="0">
                  <a:solidFill>
                    <a:srgbClr val="FF0000"/>
                  </a:solidFill>
                </a:rPr>
                <a:t>1%</a:t>
              </a:r>
              <a:endParaRPr lang="en-US" alt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430594" y="3591014"/>
            <a:ext cx="248522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ельское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хозяйство, рыболовство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производство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пищевых продуктов, услуги санаторно-курортных организаций, дошкольного образования, услуги в сфере туризма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47869" y="3861048"/>
            <a:ext cx="25068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  <a:buSzPct val="200000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производство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реализация продукции и изделий НХП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27004" y="3861048"/>
            <a:ext cx="24934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B050"/>
              </a:buClr>
              <a:buSzPct val="200000"/>
            </a:pPr>
            <a:r>
              <a:rPr lang="ru-RU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производство </a:t>
            </a:r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школьной формы</a:t>
            </a:r>
            <a:endParaRPr lang="ru-RU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7" name="Group 10"/>
          <p:cNvGrpSpPr>
            <a:grpSpLocks/>
          </p:cNvGrpSpPr>
          <p:nvPr/>
        </p:nvGrpSpPr>
        <p:grpSpPr bwMode="auto">
          <a:xfrm>
            <a:off x="1211774" y="2926007"/>
            <a:ext cx="829213" cy="719017"/>
            <a:chOff x="1289" y="587"/>
            <a:chExt cx="668" cy="647"/>
          </a:xfrm>
        </p:grpSpPr>
        <p:sp>
          <p:nvSpPr>
            <p:cNvPr id="20" name="Oval 11"/>
            <p:cNvSpPr>
              <a:spLocks noChangeArrowheads="1"/>
            </p:cNvSpPr>
            <p:nvPr/>
          </p:nvSpPr>
          <p:spPr bwMode="gray">
            <a:xfrm>
              <a:off x="1289" y="725"/>
              <a:ext cx="668" cy="38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09250" dir="3267739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1" name="Oval 12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2" name="Oval 13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3" name="Oval 14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24" name="Oval 15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8" name="Text Box 16"/>
          <p:cNvSpPr txBox="1">
            <a:spLocks noChangeArrowheads="1"/>
          </p:cNvSpPr>
          <p:nvPr/>
        </p:nvSpPr>
        <p:spPr bwMode="gray">
          <a:xfrm>
            <a:off x="1306264" y="3039343"/>
            <a:ext cx="6303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dirty="0" smtClean="0">
                <a:solidFill>
                  <a:srgbClr val="FF0000"/>
                </a:solidFill>
              </a:rPr>
              <a:t>3%</a:t>
            </a:r>
            <a:endParaRPr lang="en-US" altLang="ru-RU" dirty="0">
              <a:solidFill>
                <a:srgbClr val="FF0000"/>
              </a:solidFill>
            </a:endParaRPr>
          </a:p>
        </p:txBody>
      </p:sp>
      <p:grpSp>
        <p:nvGrpSpPr>
          <p:cNvPr id="46" name="Group 62"/>
          <p:cNvGrpSpPr>
            <a:grpSpLocks/>
          </p:cNvGrpSpPr>
          <p:nvPr/>
        </p:nvGrpSpPr>
        <p:grpSpPr bwMode="auto">
          <a:xfrm>
            <a:off x="1115616" y="1196752"/>
            <a:ext cx="381000" cy="381000"/>
            <a:chOff x="2078" y="1680"/>
            <a:chExt cx="1615" cy="1615"/>
          </a:xfrm>
        </p:grpSpPr>
        <p:sp>
          <p:nvSpPr>
            <p:cNvPr id="47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8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54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55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56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57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58" name="Group 55"/>
          <p:cNvGrpSpPr>
            <a:grpSpLocks/>
          </p:cNvGrpSpPr>
          <p:nvPr/>
        </p:nvGrpSpPr>
        <p:grpSpPr bwMode="auto">
          <a:xfrm>
            <a:off x="388838" y="2038672"/>
            <a:ext cx="381000" cy="381000"/>
            <a:chOff x="2078" y="1680"/>
            <a:chExt cx="1615" cy="1615"/>
          </a:xfrm>
        </p:grpSpPr>
        <p:sp>
          <p:nvSpPr>
            <p:cNvPr id="59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0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1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2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3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64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815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1"/>
          <p:cNvSpPr/>
          <p:nvPr/>
        </p:nvSpPr>
        <p:spPr>
          <a:xfrm>
            <a:off x="323528" y="1307638"/>
            <a:ext cx="8565730" cy="5505738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3528" y="16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ИМУЩЕСТВЕННАЯ ПОДДЕРЖКА </a:t>
            </a:r>
            <a:endParaRPr lang="ru-RU" sz="2800" b="1" dirty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545" y="1412776"/>
            <a:ext cx="842171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 smtClean="0">
                <a:solidFill>
                  <a:schemeClr val="bg1"/>
                </a:solidFill>
                <a:cs typeface="Tahoma" pitchFamily="34" charset="0"/>
              </a:rPr>
              <a:t>ФОРМИРОВАНИЕ ПЕРЕЧНЕЙ </a:t>
            </a:r>
            <a:r>
              <a:rPr lang="ru-RU" altLang="ru-RU" sz="2000" dirty="0" smtClean="0">
                <a:solidFill>
                  <a:schemeClr val="bg1"/>
                </a:solidFill>
                <a:cs typeface="Tahoma" pitchFamily="34" charset="0"/>
              </a:rPr>
              <a:t>государственного    </a:t>
            </a:r>
            <a:br>
              <a:rPr lang="ru-RU" altLang="ru-RU" sz="2000" dirty="0" smtClean="0">
                <a:solidFill>
                  <a:schemeClr val="bg1"/>
                </a:solidFill>
                <a:cs typeface="Tahoma" pitchFamily="34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cs typeface="Tahoma" pitchFamily="34" charset="0"/>
              </a:rPr>
              <a:t>и муниципального имущества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1600" dirty="0" smtClean="0">
                <a:solidFill>
                  <a:schemeClr val="bg1"/>
                </a:solidFill>
                <a:cs typeface="Tahoma" pitchFamily="34" charset="0"/>
              </a:rPr>
              <a:t>     Федеральный перечень – 7 объектов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1600" dirty="0" smtClean="0">
                <a:solidFill>
                  <a:schemeClr val="bg1"/>
                </a:solidFill>
                <a:cs typeface="Tahoma" pitchFamily="34" charset="0"/>
              </a:rPr>
              <a:t>     Региональный перечень – 9 объектов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ru-RU" altLang="ru-RU" sz="1600" dirty="0" smtClean="0">
                <a:solidFill>
                  <a:schemeClr val="bg1"/>
                </a:solidFill>
                <a:cs typeface="Tahoma" pitchFamily="34" charset="0"/>
              </a:rPr>
              <a:t>     Муниципальные перечни – 939 объектов</a:t>
            </a:r>
          </a:p>
          <a:p>
            <a:pPr marL="285750" indent="-28575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chemeClr val="bg1"/>
              </a:solidFill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1"/>
                </a:solidFill>
                <a:cs typeface="Tahoma" pitchFamily="34" charset="0"/>
              </a:rPr>
              <a:t>ПУБЛИКАЦИЯ ПЕРЕЧНЕЙ ИМУЩЕСТВА</a:t>
            </a:r>
            <a:r>
              <a:rPr lang="ru-RU" altLang="ru-RU" sz="1600" dirty="0">
                <a:solidFill>
                  <a:schemeClr val="bg1"/>
                </a:solidFill>
                <a:cs typeface="Tahoma" pitchFamily="34" charset="0"/>
              </a:rPr>
              <a:t> на официальных сайтах (в т.ч. свободного)</a:t>
            </a:r>
          </a:p>
          <a:p>
            <a:pPr marL="285750" indent="-28575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chemeClr val="bg1"/>
              </a:solidFill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1"/>
                </a:solidFill>
                <a:cs typeface="Tahoma" pitchFamily="34" charset="0"/>
              </a:rPr>
              <a:t>ПЕРЕДАЧА В АРЕНДУ И В СОБСТВЕННОСТЬ</a:t>
            </a:r>
            <a:r>
              <a:rPr lang="ru-RU" altLang="ru-RU" sz="1600" dirty="0">
                <a:solidFill>
                  <a:schemeClr val="bg1"/>
                </a:solidFill>
                <a:cs typeface="Tahoma" pitchFamily="34" charset="0"/>
              </a:rPr>
              <a:t> в т.ч. по преференциям и льготам</a:t>
            </a:r>
          </a:p>
          <a:p>
            <a:pPr marL="285750" indent="-28575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chemeClr val="bg1"/>
              </a:solidFill>
              <a:cs typeface="Tahoma" pitchFamily="34" charset="0"/>
            </a:endParaRPr>
          </a:p>
          <a:p>
            <a:pPr marL="285750" indent="-285750" fontAlgn="base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1"/>
                </a:solidFill>
                <a:cs typeface="Tahoma" pitchFamily="34" charset="0"/>
              </a:rPr>
              <a:t>ПРЕДОСТАВЛЕНИЕ ПЛОЩАДЕЙ В БИЗНЕС-ИНКУБАТОРАХ</a:t>
            </a:r>
            <a:r>
              <a:rPr lang="ru-RU" altLang="ru-RU" sz="1600" dirty="0">
                <a:solidFill>
                  <a:schemeClr val="bg1"/>
                </a:solidFill>
                <a:cs typeface="Tahoma" pitchFamily="34" charset="0"/>
              </a:rPr>
              <a:t> начинающим предпринимателям 17 бизнес-инкубаторов, более 200 резидентов  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altLang="ru-RU" sz="1600" dirty="0">
              <a:solidFill>
                <a:schemeClr val="bg1"/>
              </a:solidFill>
              <a:cs typeface="Tahoma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altLang="ru-RU" sz="2000" b="1" dirty="0">
                <a:solidFill>
                  <a:schemeClr val="bg1"/>
                </a:solidFill>
                <a:cs typeface="Tahoma" pitchFamily="34" charset="0"/>
              </a:rPr>
              <a:t>РАЗВИТИЕ ПРОМЫШЛЕННЫХ ПЛОЩАДОК, ИНДУСТРИАЛЬНЫХ И АГРОПРОМПАРКОВ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altLang="ru-RU" sz="1600" dirty="0">
              <a:solidFill>
                <a:schemeClr val="bg1"/>
              </a:solidFill>
              <a:cs typeface="Tahoma" pitchFamily="34" charset="0"/>
            </a:endParaRP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347942" y="3348726"/>
            <a:ext cx="381000" cy="381000"/>
            <a:chOff x="2078" y="1680"/>
            <a:chExt cx="1615" cy="1615"/>
          </a:xfrm>
        </p:grpSpPr>
        <p:sp>
          <p:nvSpPr>
            <p:cNvPr id="6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8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9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0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1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2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332369" y="4194856"/>
            <a:ext cx="381000" cy="381000"/>
            <a:chOff x="2078" y="1680"/>
            <a:chExt cx="1615" cy="1615"/>
          </a:xfrm>
        </p:grpSpPr>
        <p:sp>
          <p:nvSpPr>
            <p:cNvPr id="14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5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6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7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8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9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365102" y="5044802"/>
            <a:ext cx="381000" cy="381000"/>
            <a:chOff x="2078" y="1680"/>
            <a:chExt cx="1615" cy="1615"/>
          </a:xfrm>
        </p:grpSpPr>
        <p:sp>
          <p:nvSpPr>
            <p:cNvPr id="22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4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5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6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7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8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55"/>
          <p:cNvGrpSpPr>
            <a:grpSpLocks/>
          </p:cNvGrpSpPr>
          <p:nvPr/>
        </p:nvGrpSpPr>
        <p:grpSpPr bwMode="auto">
          <a:xfrm>
            <a:off x="343398" y="5804048"/>
            <a:ext cx="381000" cy="381000"/>
            <a:chOff x="2078" y="1680"/>
            <a:chExt cx="1615" cy="1615"/>
          </a:xfrm>
        </p:grpSpPr>
        <p:sp>
          <p:nvSpPr>
            <p:cNvPr id="30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1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2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3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4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5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36" name="Group 55"/>
          <p:cNvGrpSpPr>
            <a:grpSpLocks/>
          </p:cNvGrpSpPr>
          <p:nvPr/>
        </p:nvGrpSpPr>
        <p:grpSpPr bwMode="auto">
          <a:xfrm>
            <a:off x="395536" y="1412776"/>
            <a:ext cx="381000" cy="381000"/>
            <a:chOff x="2078" y="1680"/>
            <a:chExt cx="1615" cy="1615"/>
          </a:xfrm>
        </p:grpSpPr>
        <p:sp>
          <p:nvSpPr>
            <p:cNvPr id="37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9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0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1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2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206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"/>
          <p:cNvSpPr>
            <a:spLocks noChangeArrowheads="1"/>
          </p:cNvSpPr>
          <p:nvPr/>
        </p:nvSpPr>
        <p:spPr bwMode="auto">
          <a:xfrm>
            <a:off x="3172516" y="1458624"/>
            <a:ext cx="2762495" cy="39538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2400" b="1" dirty="0" smtClean="0">
                <a:solidFill>
                  <a:srgbClr val="2A4F86"/>
                </a:solidFill>
              </a:rPr>
              <a:t>Консультации  профильных</a:t>
            </a:r>
          </a:p>
          <a:p>
            <a:r>
              <a:rPr lang="ru-RU" sz="2400" b="1" dirty="0" smtClean="0">
                <a:solidFill>
                  <a:srgbClr val="2A4F86"/>
                </a:solidFill>
              </a:rPr>
              <a:t>экспертов</a:t>
            </a:r>
          </a:p>
          <a:p>
            <a:r>
              <a:rPr lang="ru-RU" sz="2400" dirty="0" smtClean="0">
                <a:solidFill>
                  <a:srgbClr val="2A4F86"/>
                </a:solidFill>
              </a:rPr>
              <a:t>10 актуальных тем для МСП</a:t>
            </a:r>
          </a:p>
          <a:p>
            <a:r>
              <a:rPr lang="ru-RU" sz="2400" b="1" dirty="0" smtClean="0">
                <a:solidFill>
                  <a:srgbClr val="2A4F86"/>
                </a:solidFill>
              </a:rPr>
              <a:t>Старт –</a:t>
            </a:r>
          </a:p>
          <a:p>
            <a:r>
              <a:rPr lang="ru-RU" sz="2400" dirty="0" smtClean="0">
                <a:solidFill>
                  <a:srgbClr val="2A4F86"/>
                </a:solidFill>
              </a:rPr>
              <a:t>июнь 2017 года</a:t>
            </a:r>
          </a:p>
        </p:txBody>
      </p:sp>
      <p:sp>
        <p:nvSpPr>
          <p:cNvPr id="89091" name="AutoShape 3"/>
          <p:cNvSpPr>
            <a:spLocks noChangeArrowheads="1"/>
          </p:cNvSpPr>
          <p:nvPr/>
        </p:nvSpPr>
        <p:spPr bwMode="auto">
          <a:xfrm>
            <a:off x="213413" y="1467836"/>
            <a:ext cx="2931738" cy="3953819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endParaRPr lang="ru-RU" sz="2400" dirty="0">
              <a:solidFill>
                <a:srgbClr val="2A4F86"/>
              </a:solidFill>
              <a:latin typeface="Verdana" pitchFamily="34" charset="0"/>
            </a:endParaRPr>
          </a:p>
          <a:p>
            <a:pPr eaLnBrk="0" hangingPunct="0"/>
            <a:r>
              <a:rPr lang="ru-RU" sz="2400" b="1" dirty="0" smtClean="0">
                <a:solidFill>
                  <a:srgbClr val="2A4F86"/>
                </a:solidFill>
                <a:latin typeface="+mn-lt"/>
              </a:rPr>
              <a:t>35 видов обязательных бесплатных консультаций   </a:t>
            </a:r>
          </a:p>
          <a:p>
            <a:pPr eaLnBrk="0" hangingPunct="0"/>
            <a:r>
              <a:rPr lang="ru-RU" sz="2400" dirty="0" smtClean="0">
                <a:solidFill>
                  <a:srgbClr val="2A4F86"/>
                </a:solidFill>
              </a:rPr>
              <a:t>в </a:t>
            </a:r>
            <a:r>
              <a:rPr lang="ru-RU" sz="2400" dirty="0">
                <a:solidFill>
                  <a:srgbClr val="2A4F86"/>
                </a:solidFill>
              </a:rPr>
              <a:t>организациях муниципальной инфраструктуры поддержки</a:t>
            </a:r>
          </a:p>
          <a:p>
            <a:pPr eaLnBrk="0" hangingPunct="0"/>
            <a:endParaRPr lang="en-US" sz="2400" dirty="0">
              <a:solidFill>
                <a:srgbClr val="2A4F86"/>
              </a:solidFill>
              <a:latin typeface="Verdana" pitchFamily="34" charset="0"/>
            </a:endParaRPr>
          </a:p>
        </p:txBody>
      </p:sp>
      <p:sp>
        <p:nvSpPr>
          <p:cNvPr id="89092" name="AutoShape 4"/>
          <p:cNvSpPr>
            <a:spLocks noChangeArrowheads="1"/>
          </p:cNvSpPr>
          <p:nvPr/>
        </p:nvSpPr>
        <p:spPr bwMode="auto">
          <a:xfrm>
            <a:off x="5921525" y="1523204"/>
            <a:ext cx="3209358" cy="3991920"/>
          </a:xfrm>
          <a:prstGeom prst="roundRect">
            <a:avLst>
              <a:gd name="adj" fmla="val 13745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100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ru-RU" sz="2400" b="1" dirty="0">
                <a:solidFill>
                  <a:srgbClr val="2A4F86"/>
                </a:solidFill>
              </a:rPr>
              <a:t>Внедрение единого стандарта оказания услуг             субъектам </a:t>
            </a:r>
            <a:r>
              <a:rPr lang="ru-RU" sz="2400" b="1" dirty="0" smtClean="0">
                <a:solidFill>
                  <a:srgbClr val="2A4F86"/>
                </a:solidFill>
              </a:rPr>
              <a:t>МСП</a:t>
            </a:r>
          </a:p>
          <a:p>
            <a:pPr eaLnBrk="0" hangingPunct="0"/>
            <a:r>
              <a:rPr lang="ru-RU" sz="2400" dirty="0">
                <a:solidFill>
                  <a:srgbClr val="2A4F86"/>
                </a:solidFill>
              </a:rPr>
              <a:t>о</a:t>
            </a:r>
            <a:r>
              <a:rPr lang="ru-RU" sz="2400" dirty="0" smtClean="0">
                <a:solidFill>
                  <a:srgbClr val="2A4F86"/>
                </a:solidFill>
              </a:rPr>
              <a:t>рганизациями поддержки</a:t>
            </a:r>
            <a:r>
              <a:rPr lang="ru-RU" sz="2400" dirty="0">
                <a:solidFill>
                  <a:srgbClr val="2A4F86"/>
                </a:solidFill>
              </a:rPr>
              <a:t> </a:t>
            </a:r>
            <a:endParaRPr lang="en-US" sz="2400" dirty="0">
              <a:solidFill>
                <a:srgbClr val="2A4F86"/>
              </a:solidFill>
              <a:latin typeface="Verdana" pitchFamily="34" charset="0"/>
            </a:endParaRPr>
          </a:p>
        </p:txBody>
      </p:sp>
      <p:sp>
        <p:nvSpPr>
          <p:cNvPr id="89096" name="Oval 8"/>
          <p:cNvSpPr>
            <a:spLocks noChangeArrowheads="1"/>
          </p:cNvSpPr>
          <p:nvPr/>
        </p:nvSpPr>
        <p:spPr bwMode="gray">
          <a:xfrm>
            <a:off x="8403515" y="1418970"/>
            <a:ext cx="727857" cy="721074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89097" name="Oval 9"/>
          <p:cNvSpPr>
            <a:spLocks noChangeArrowheads="1"/>
          </p:cNvSpPr>
          <p:nvPr/>
        </p:nvSpPr>
        <p:spPr bwMode="gray">
          <a:xfrm>
            <a:off x="8314894" y="1457544"/>
            <a:ext cx="727857" cy="721074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89098" name="Oval 10"/>
          <p:cNvSpPr>
            <a:spLocks noChangeArrowheads="1"/>
          </p:cNvSpPr>
          <p:nvPr/>
        </p:nvSpPr>
        <p:spPr bwMode="gray">
          <a:xfrm>
            <a:off x="8403515" y="1467836"/>
            <a:ext cx="632890" cy="62678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gray">
          <a:xfrm>
            <a:off x="8465922" y="1449725"/>
            <a:ext cx="632890" cy="626785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89100" name="Oval 12"/>
          <p:cNvSpPr>
            <a:spLocks noChangeArrowheads="1"/>
          </p:cNvSpPr>
          <p:nvPr/>
        </p:nvSpPr>
        <p:spPr bwMode="gray">
          <a:xfrm>
            <a:off x="8465922" y="1517026"/>
            <a:ext cx="570483" cy="564378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gray">
          <a:xfrm>
            <a:off x="2301333" y="1446498"/>
            <a:ext cx="661112" cy="6549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gray">
          <a:xfrm>
            <a:off x="2325738" y="1471740"/>
            <a:ext cx="661112" cy="654950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89103" name="Oval 15"/>
          <p:cNvSpPr>
            <a:spLocks noChangeArrowheads="1"/>
          </p:cNvSpPr>
          <p:nvPr/>
        </p:nvSpPr>
        <p:spPr bwMode="gray">
          <a:xfrm>
            <a:off x="2387592" y="1446498"/>
            <a:ext cx="574853" cy="56930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gray">
          <a:xfrm>
            <a:off x="2434307" y="1436559"/>
            <a:ext cx="574853" cy="569308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89105" name="Oval 17"/>
          <p:cNvSpPr>
            <a:spLocks noChangeArrowheads="1"/>
          </p:cNvSpPr>
          <p:nvPr/>
        </p:nvSpPr>
        <p:spPr bwMode="gray">
          <a:xfrm>
            <a:off x="2462958" y="1458624"/>
            <a:ext cx="517553" cy="512624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89106" name="Group 18"/>
          <p:cNvGrpSpPr>
            <a:grpSpLocks/>
          </p:cNvGrpSpPr>
          <p:nvPr/>
        </p:nvGrpSpPr>
        <p:grpSpPr bwMode="auto">
          <a:xfrm>
            <a:off x="2485933" y="1473219"/>
            <a:ext cx="500917" cy="495988"/>
            <a:chOff x="4166" y="1706"/>
            <a:chExt cx="1252" cy="1252"/>
          </a:xfrm>
        </p:grpSpPr>
        <p:sp>
          <p:nvSpPr>
            <p:cNvPr id="89107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89108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89109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89110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sp>
        <p:nvSpPr>
          <p:cNvPr id="89111" name="Oval 23"/>
          <p:cNvSpPr>
            <a:spLocks noChangeArrowheads="1"/>
          </p:cNvSpPr>
          <p:nvPr/>
        </p:nvSpPr>
        <p:spPr bwMode="gray">
          <a:xfrm>
            <a:off x="5241737" y="1392297"/>
            <a:ext cx="738761" cy="7318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89112" name="Oval 24"/>
          <p:cNvSpPr>
            <a:spLocks noChangeArrowheads="1"/>
          </p:cNvSpPr>
          <p:nvPr/>
        </p:nvSpPr>
        <p:spPr bwMode="gray">
          <a:xfrm>
            <a:off x="5167774" y="1340815"/>
            <a:ext cx="738761" cy="731875"/>
          </a:xfrm>
          <a:prstGeom prst="ellipse">
            <a:avLst/>
          </a:prstGeom>
          <a:gradFill rotWithShape="1">
            <a:gsLst>
              <a:gs pos="0">
                <a:schemeClr val="accent1">
                  <a:alpha val="32001"/>
                </a:schemeClr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89113" name="Oval 25"/>
          <p:cNvSpPr>
            <a:spLocks noChangeArrowheads="1"/>
          </p:cNvSpPr>
          <p:nvPr/>
        </p:nvSpPr>
        <p:spPr bwMode="gray">
          <a:xfrm>
            <a:off x="5381260" y="1320135"/>
            <a:ext cx="642371" cy="636175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5411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89114" name="Oval 26"/>
          <p:cNvSpPr>
            <a:spLocks noChangeArrowheads="1"/>
          </p:cNvSpPr>
          <p:nvPr/>
        </p:nvSpPr>
        <p:spPr bwMode="gray">
          <a:xfrm>
            <a:off x="5241737" y="1340767"/>
            <a:ext cx="642370" cy="636174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89115" name="Oval 27"/>
          <p:cNvSpPr>
            <a:spLocks noChangeArrowheads="1"/>
          </p:cNvSpPr>
          <p:nvPr/>
        </p:nvSpPr>
        <p:spPr bwMode="gray">
          <a:xfrm>
            <a:off x="5305767" y="1396375"/>
            <a:ext cx="578340" cy="572832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89116" name="Group 28"/>
          <p:cNvGrpSpPr>
            <a:grpSpLocks/>
          </p:cNvGrpSpPr>
          <p:nvPr/>
        </p:nvGrpSpPr>
        <p:grpSpPr bwMode="auto">
          <a:xfrm>
            <a:off x="5416319" y="1415475"/>
            <a:ext cx="559751" cy="445496"/>
            <a:chOff x="4166" y="1706"/>
            <a:chExt cx="1252" cy="1252"/>
          </a:xfrm>
        </p:grpSpPr>
        <p:sp>
          <p:nvSpPr>
            <p:cNvPr id="89117" name="Oval 2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89118" name="Oval 3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89119" name="Oval 3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89120" name="Oval 3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89121" name="Group 33"/>
          <p:cNvGrpSpPr>
            <a:grpSpLocks/>
          </p:cNvGrpSpPr>
          <p:nvPr/>
        </p:nvGrpSpPr>
        <p:grpSpPr bwMode="auto">
          <a:xfrm>
            <a:off x="8544388" y="1471740"/>
            <a:ext cx="552168" cy="546063"/>
            <a:chOff x="4166" y="1706"/>
            <a:chExt cx="1252" cy="1252"/>
          </a:xfrm>
        </p:grpSpPr>
        <p:sp>
          <p:nvSpPr>
            <p:cNvPr id="89122" name="Oval 34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89123" name="Oval 35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89124" name="Oval 36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89125" name="Oval 37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pic>
        <p:nvPicPr>
          <p:cNvPr id="38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96448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539552" y="541850"/>
            <a:ext cx="7391400" cy="563563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>КОНСУЛЬТАЦИОННАЯ ПОДДЕРЖКА</a:t>
            </a:r>
            <a:r>
              <a:rPr lang="ru-RU" sz="2800" dirty="0">
                <a:latin typeface="+mn-lt"/>
              </a:rPr>
              <a:t> </a:t>
            </a:r>
            <a:endParaRPr lang="en-US" sz="2800" dirty="0">
              <a:latin typeface="+mn-lt"/>
            </a:endParaRPr>
          </a:p>
        </p:txBody>
      </p:sp>
      <p:sp>
        <p:nvSpPr>
          <p:cNvPr id="37" name="Oval 4" descr="biz"/>
          <p:cNvSpPr>
            <a:spLocks noChangeArrowheads="1"/>
          </p:cNvSpPr>
          <p:nvPr/>
        </p:nvSpPr>
        <p:spPr bwMode="gray">
          <a:xfrm>
            <a:off x="7740352" y="188640"/>
            <a:ext cx="1229383" cy="1269984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7" y="5661247"/>
            <a:ext cx="8719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Консультации</a:t>
            </a:r>
            <a:r>
              <a:rPr lang="ru-RU" sz="2400" b="1" dirty="0" smtClean="0"/>
              <a:t> лично, по телефону, по электронной почте, на сайте 813.</a:t>
            </a:r>
            <a:r>
              <a:rPr lang="en-US" sz="2400" b="1" dirty="0" err="1" smtClean="0"/>
              <a:t>ru</a:t>
            </a:r>
            <a:r>
              <a:rPr lang="ru-RU" sz="2400" b="1" dirty="0" smtClean="0"/>
              <a:t>, в группах в социальных сетях!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18507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457201"/>
            <a:ext cx="8001000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b="1" dirty="0" smtClean="0">
                <a:latin typeface="+mn-lt"/>
              </a:rPr>
              <a:t>УСЛУГИ «МФЦ»</a:t>
            </a:r>
            <a:endParaRPr lang="en-US" altLang="ru-RU" sz="2800" b="1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031231"/>
            <a:ext cx="8787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200000"/>
            </a:pPr>
            <a:r>
              <a:rPr lang="ru-RU" sz="2400" dirty="0" smtClean="0"/>
              <a:t>33 </a:t>
            </a:r>
            <a:r>
              <a:rPr lang="ru-RU" sz="2400" dirty="0"/>
              <a:t>специализированных </a:t>
            </a:r>
            <a:r>
              <a:rPr lang="ru-RU" sz="2400" b="1" u="sng" dirty="0">
                <a:solidFill>
                  <a:srgbClr val="009051"/>
                </a:solidFill>
              </a:rPr>
              <a:t>окна «Мой бизнес» </a:t>
            </a:r>
            <a:r>
              <a:rPr lang="ru-RU" sz="2400" dirty="0"/>
              <a:t>в 2016 году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2742019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200000"/>
            </a:pPr>
            <a:r>
              <a:rPr lang="ru-RU" sz="2400" dirty="0"/>
              <a:t>5 </a:t>
            </a:r>
            <a:r>
              <a:rPr lang="ru-RU" sz="2400" b="1" u="sng" dirty="0">
                <a:solidFill>
                  <a:srgbClr val="009051"/>
                </a:solidFill>
              </a:rPr>
              <a:t>«МФЦ для бизнеса» </a:t>
            </a:r>
            <a:r>
              <a:rPr lang="ru-RU" sz="2400" dirty="0"/>
              <a:t>в 2017 </a:t>
            </a:r>
            <a:r>
              <a:rPr lang="ru-RU" sz="2400" dirty="0" smtClean="0"/>
              <a:t>году </a:t>
            </a:r>
            <a:r>
              <a:rPr lang="ru-RU" sz="2400" dirty="0"/>
              <a:t>(Гатчина, Выборг, Всеволожск, Кириши, Тихвин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1241" y="3928988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200000"/>
            </a:pPr>
            <a:r>
              <a:rPr lang="ru-RU" sz="2400" b="1" u="sng" dirty="0">
                <a:solidFill>
                  <a:srgbClr val="009051"/>
                </a:solidFill>
              </a:rPr>
              <a:t>Услуги по отдельным </a:t>
            </a:r>
            <a:r>
              <a:rPr lang="ru-RU" sz="2400" b="1" u="sng" dirty="0" smtClean="0">
                <a:solidFill>
                  <a:srgbClr val="009051"/>
                </a:solidFill>
              </a:rPr>
              <a:t>блокам</a:t>
            </a:r>
            <a:r>
              <a:rPr lang="ru-RU" sz="2400" u="sng" dirty="0" smtClean="0">
                <a:solidFill>
                  <a:srgbClr val="009051"/>
                </a:solidFill>
              </a:rPr>
              <a:t> </a:t>
            </a:r>
            <a:r>
              <a:rPr lang="ru-RU" sz="2400" dirty="0"/>
              <a:t>(предоставляемые ОГВ, </a:t>
            </a:r>
            <a:r>
              <a:rPr lang="ru-RU" sz="2400" dirty="0" err="1"/>
              <a:t>ОМСу</a:t>
            </a:r>
            <a:r>
              <a:rPr lang="ru-RU" sz="2400" dirty="0"/>
              <a:t>, АО «РЭЦ», АО «Корпорация «МСП», НКО, финансово-кредитные учреждения, услуги газо-, электро-, тепло-, </a:t>
            </a:r>
            <a:r>
              <a:rPr lang="ru-RU" sz="2400" dirty="0" err="1"/>
              <a:t>водоснабжающих</a:t>
            </a:r>
            <a:r>
              <a:rPr lang="ru-RU" sz="2400" dirty="0"/>
              <a:t> организаций, услуги по предоставлению права использования исключительных прав правообладателей)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9253" y="1412776"/>
            <a:ext cx="87872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B050"/>
              </a:buClr>
              <a:buSzPct val="200000"/>
            </a:pPr>
            <a:r>
              <a:rPr lang="ru-RU" sz="2400" dirty="0" smtClean="0"/>
              <a:t>102 услуги в «МФЦ»</a:t>
            </a:r>
            <a:endParaRPr lang="ru-RU" sz="2400" dirty="0"/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251520" y="2787319"/>
            <a:ext cx="381000" cy="381000"/>
            <a:chOff x="2078" y="1680"/>
            <a:chExt cx="1615" cy="1615"/>
          </a:xfrm>
        </p:grpSpPr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4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5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16" name="Group 62"/>
          <p:cNvGrpSpPr>
            <a:grpSpLocks/>
          </p:cNvGrpSpPr>
          <p:nvPr/>
        </p:nvGrpSpPr>
        <p:grpSpPr bwMode="auto">
          <a:xfrm>
            <a:off x="251520" y="2071563"/>
            <a:ext cx="381000" cy="381000"/>
            <a:chOff x="2078" y="1680"/>
            <a:chExt cx="1615" cy="1615"/>
          </a:xfrm>
        </p:grpSpPr>
        <p:sp>
          <p:nvSpPr>
            <p:cNvPr id="17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8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9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0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1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2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23" name="Group 55"/>
          <p:cNvGrpSpPr>
            <a:grpSpLocks/>
          </p:cNvGrpSpPr>
          <p:nvPr/>
        </p:nvGrpSpPr>
        <p:grpSpPr bwMode="auto">
          <a:xfrm>
            <a:off x="179512" y="3975155"/>
            <a:ext cx="381000" cy="381000"/>
            <a:chOff x="2078" y="1680"/>
            <a:chExt cx="1615" cy="1615"/>
          </a:xfrm>
        </p:grpSpPr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8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9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0" name="Group 55"/>
          <p:cNvGrpSpPr>
            <a:grpSpLocks/>
          </p:cNvGrpSpPr>
          <p:nvPr/>
        </p:nvGrpSpPr>
        <p:grpSpPr bwMode="auto">
          <a:xfrm>
            <a:off x="302568" y="1504206"/>
            <a:ext cx="381000" cy="381000"/>
            <a:chOff x="2078" y="1680"/>
            <a:chExt cx="1615" cy="1615"/>
          </a:xfrm>
        </p:grpSpPr>
        <p:sp>
          <p:nvSpPr>
            <p:cNvPr id="31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3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4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5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61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17"/>
          <p:cNvSpPr>
            <a:spLocks noChangeArrowheads="1"/>
          </p:cNvSpPr>
          <p:nvPr/>
        </p:nvSpPr>
        <p:spPr bwMode="gray">
          <a:xfrm>
            <a:off x="2357532" y="2256979"/>
            <a:ext cx="4374708" cy="3476276"/>
          </a:xfrm>
          <a:prstGeom prst="upArrow">
            <a:avLst>
              <a:gd name="adj1" fmla="val 68380"/>
              <a:gd name="adj2" fmla="val 70833"/>
            </a:avLst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63529"/>
                  <a:invGamma/>
                  <a:alpha val="12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ru-RU" altLang="ru-RU" sz="2400" b="1" dirty="0" smtClean="0">
                <a:latin typeface="Arial" charset="0"/>
                <a:ea typeface="+mn-ea"/>
                <a:cs typeface="Arial" charset="0"/>
              </a:rPr>
              <a:t>ОБУЧЕНИЕ СУБЪЕКТОВ МСП</a:t>
            </a:r>
            <a:endParaRPr lang="en-US" altLang="ru-RU" sz="2400" b="1" dirty="0">
              <a:latin typeface="Arial" charset="0"/>
              <a:ea typeface="+mn-ea"/>
              <a:cs typeface="Arial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51520" y="2506273"/>
            <a:ext cx="2965974" cy="1808922"/>
            <a:chOff x="533400" y="2000394"/>
            <a:chExt cx="2958480" cy="1470285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668770" y="2027426"/>
              <a:ext cx="2691258" cy="1323520"/>
              <a:chOff x="668770" y="2027426"/>
              <a:chExt cx="2691258" cy="1323520"/>
            </a:xfrm>
          </p:grpSpPr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8770" y="2427734"/>
                <a:ext cx="2691258" cy="923212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1311134" y="2027426"/>
                <a:ext cx="2048638" cy="3462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 smtClean="0"/>
                  <a:t>20 тренингов</a:t>
                </a:r>
                <a:endParaRPr lang="ru-RU" sz="2400" dirty="0"/>
              </a:p>
            </p:txBody>
          </p:sp>
        </p:grpSp>
        <p:sp>
          <p:nvSpPr>
            <p:cNvPr id="3" name="Скругленный прямоугольник 2"/>
            <p:cNvSpPr/>
            <p:nvPr/>
          </p:nvSpPr>
          <p:spPr>
            <a:xfrm>
              <a:off x="533400" y="2000394"/>
              <a:ext cx="2958480" cy="1470285"/>
            </a:xfrm>
            <a:prstGeom prst="roundRect">
              <a:avLst/>
            </a:prstGeom>
            <a:noFill/>
            <a:ln w="38100">
              <a:solidFill>
                <a:srgbClr val="FF7E7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372550" y="2492896"/>
            <a:ext cx="2855634" cy="1831084"/>
            <a:chOff x="5858895" y="2000394"/>
            <a:chExt cx="2958480" cy="1470285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740" y="2499742"/>
              <a:ext cx="2752789" cy="819234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953964" y="2050131"/>
              <a:ext cx="234070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150 семинаров</a:t>
              </a:r>
              <a:endParaRPr lang="ru-RU" sz="2400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858895" y="2000394"/>
              <a:ext cx="2958480" cy="1470285"/>
            </a:xfrm>
            <a:prstGeom prst="roundRect">
              <a:avLst/>
            </a:prstGeom>
            <a:noFill/>
            <a:ln w="38100">
              <a:solidFill>
                <a:srgbClr val="FFD57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23528" y="4642063"/>
            <a:ext cx="2958480" cy="1796757"/>
            <a:chOff x="1646026" y="3369717"/>
            <a:chExt cx="2958480" cy="1470285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3217" y="3890818"/>
              <a:ext cx="2691258" cy="79482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2796324" y="3381344"/>
              <a:ext cx="166680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8 модулей</a:t>
              </a:r>
              <a:endParaRPr lang="ru-RU" sz="2400" dirty="0"/>
            </a:p>
          </p:txBody>
        </p:sp>
        <p:sp>
          <p:nvSpPr>
            <p:cNvPr id="33" name="Скругленный прямоугольник 32"/>
            <p:cNvSpPr/>
            <p:nvPr/>
          </p:nvSpPr>
          <p:spPr>
            <a:xfrm>
              <a:off x="1646026" y="3369717"/>
              <a:ext cx="2958480" cy="1470285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3419872" y="4658559"/>
            <a:ext cx="2808312" cy="1780261"/>
            <a:chOff x="4493840" y="3369717"/>
            <a:chExt cx="2958480" cy="1470285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673" y="3843009"/>
              <a:ext cx="2627685" cy="849043"/>
            </a:xfrm>
            <a:prstGeom prst="rect">
              <a:avLst/>
            </a:prstGeom>
          </p:spPr>
        </p:pic>
        <p:sp>
          <p:nvSpPr>
            <p:cNvPr id="34" name="Скругленный прямоугольник 33"/>
            <p:cNvSpPr/>
            <p:nvPr/>
          </p:nvSpPr>
          <p:spPr>
            <a:xfrm>
              <a:off x="4493840" y="3369717"/>
              <a:ext cx="2958480" cy="1470285"/>
            </a:xfrm>
            <a:prstGeom prst="roundRect">
              <a:avLst/>
            </a:prstGeom>
            <a:noFill/>
            <a:ln w="38100">
              <a:solidFill>
                <a:srgbClr val="00905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642062" y="3423736"/>
              <a:ext cx="1838324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 smtClean="0"/>
                <a:t>16 </a:t>
              </a:r>
              <a:r>
                <a:rPr lang="ru-RU" sz="2400" dirty="0"/>
                <a:t>модулей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210225" y="2778596"/>
            <a:ext cx="2906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Программа</a:t>
            </a:r>
          </a:p>
          <a:p>
            <a:pPr algn="ctr"/>
            <a:r>
              <a:rPr lang="ru-RU" sz="2400" dirty="0" smtClean="0"/>
              <a:t>«Бизнес -акселерация»</a:t>
            </a:r>
            <a:endParaRPr lang="ru-RU" sz="2400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72200" y="2476732"/>
            <a:ext cx="2592288" cy="196038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6372200" y="4791712"/>
            <a:ext cx="25212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Программа</a:t>
            </a:r>
          </a:p>
          <a:p>
            <a:r>
              <a:rPr lang="ru-RU" sz="2400" dirty="0" smtClean="0"/>
              <a:t>       обучения </a:t>
            </a:r>
          </a:p>
          <a:p>
            <a:r>
              <a:rPr lang="ru-RU" sz="2400" dirty="0"/>
              <a:t>д</a:t>
            </a:r>
            <a:r>
              <a:rPr lang="ru-RU" sz="2400" dirty="0" smtClean="0"/>
              <a:t>ля школьников </a:t>
            </a:r>
          </a:p>
          <a:p>
            <a:r>
              <a:rPr lang="ru-RU" sz="2400" dirty="0"/>
              <a:t> </a:t>
            </a:r>
            <a:r>
              <a:rPr lang="ru-RU" sz="2400" dirty="0" smtClean="0"/>
              <a:t>    и студентов </a:t>
            </a:r>
            <a:endParaRPr lang="ru-RU" sz="2400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6336704" y="4653136"/>
            <a:ext cx="2699792" cy="1808922"/>
          </a:xfrm>
          <a:prstGeom prst="roundRect">
            <a:avLst/>
          </a:prstGeom>
          <a:noFill/>
          <a:ln w="38100">
            <a:solidFill>
              <a:srgbClr val="FF7E7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3568" y="1556792"/>
            <a:ext cx="7285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         Региональная программа обучения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6" descr="C:\Users\Олежка\Desktop\презентация\Сним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8748712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836712"/>
            <a:ext cx="8820150" cy="685800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МЕРЫ ГОСУДАРСТВЕННОЙ ПОДДЕРЖКИ МАЛОГО, СРЕДНЕГО БИЗНЕСА                               В ЛЕНИНГРАДСКОЙ ОБЛАСТИ В 2017 ГОДУ</a:t>
            </a:r>
            <a:endParaRPr lang="en-US" sz="2800" dirty="0" smtClean="0">
              <a:latin typeface="+mn-lt"/>
            </a:endParaRPr>
          </a:p>
        </p:txBody>
      </p:sp>
      <p:pic>
        <p:nvPicPr>
          <p:cNvPr id="28676" name="Picture 8" descr="C:\Users\Олежка\Desktop\презентация\Снимо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253" y="2204864"/>
            <a:ext cx="8785225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Oval 4" descr="biz"/>
          <p:cNvSpPr>
            <a:spLocks noChangeArrowheads="1"/>
          </p:cNvSpPr>
          <p:nvPr/>
        </p:nvSpPr>
        <p:spPr bwMode="gray">
          <a:xfrm>
            <a:off x="7740352" y="1790984"/>
            <a:ext cx="1080120" cy="1115792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044576" y="5445224"/>
            <a:ext cx="11664951" cy="525016"/>
          </a:xfrm>
        </p:spPr>
        <p:txBody>
          <a:bodyPr/>
          <a:lstStyle/>
          <a:p>
            <a:r>
              <a:rPr lang="ru-RU" sz="240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Нерушай</a:t>
            </a:r>
            <a:r>
              <a:rPr lang="ru-RU" sz="240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Светлана Ивановна</a:t>
            </a:r>
            <a:endParaRPr lang="ru-RU" sz="2400" b="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ts val="2500"/>
              </a:lnSpc>
              <a:spcBef>
                <a:spcPct val="0"/>
              </a:spcBef>
            </a:pPr>
            <a:r>
              <a:rPr lang="ru-RU" sz="2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Председатель комитета по развитию малого, </a:t>
            </a:r>
            <a:br>
              <a:rPr lang="ru-RU" sz="2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среднего бизнеса и потребительского рынка </a:t>
            </a:r>
            <a:br>
              <a:rPr lang="ru-RU" sz="2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27436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04664"/>
            <a:ext cx="1263401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9" y="2132856"/>
            <a:ext cx="7926300" cy="4332982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ru-RU" sz="2400" b="1" dirty="0" smtClean="0"/>
              <a:t>Консультационная поддержка субъектов МСП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    – по правовым вопросам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 </a:t>
            </a:r>
            <a:r>
              <a:rPr lang="ru-RU" sz="2400" dirty="0" smtClean="0"/>
              <a:t>   – вопросам защиты прав во время проведения проверок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Реализация проекта «В защиту бизнеса»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</a:t>
            </a:r>
            <a:r>
              <a:rPr lang="ru-RU" sz="2400" dirty="0" smtClean="0"/>
              <a:t>– семинары «В защиту бизнеса» в 18 МО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 </a:t>
            </a:r>
            <a:r>
              <a:rPr lang="ru-RU" sz="2400" dirty="0" smtClean="0"/>
              <a:t>   – «пошаговые инструкции» для предпринимателей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/>
              <a:t> </a:t>
            </a:r>
            <a:r>
              <a:rPr lang="ru-RU" sz="2400" dirty="0" smtClean="0"/>
              <a:t>   – «круглые столы» на конференциях и форумах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</a:t>
            </a:r>
            <a:r>
              <a:rPr lang="ru-RU" sz="2400" dirty="0" smtClean="0"/>
              <a:t>–</a:t>
            </a:r>
            <a:r>
              <a:rPr lang="ru-RU" sz="2400" b="1" dirty="0" smtClean="0"/>
              <a:t> </a:t>
            </a:r>
            <a:r>
              <a:rPr lang="ru-RU" sz="2400" dirty="0" smtClean="0"/>
              <a:t>исследование по вопросам административного давления и нарушения прав предпринимателей </a:t>
            </a:r>
            <a:r>
              <a:rPr lang="ru-RU" sz="2400" b="1" dirty="0" smtClean="0"/>
              <a:t>                              </a:t>
            </a:r>
          </a:p>
          <a:p>
            <a:pPr>
              <a:lnSpc>
                <a:spcPct val="80000"/>
              </a:lnSpc>
            </a:pPr>
            <a:r>
              <a:rPr lang="ru-RU" sz="2400" b="1" dirty="0"/>
              <a:t>«Жизненные ситуации</a:t>
            </a:r>
            <a:r>
              <a:rPr lang="ru-RU" sz="2400" b="1" dirty="0" smtClean="0"/>
              <a:t>» и «Основы правовых знаний» </a:t>
            </a:r>
            <a:r>
              <a:rPr lang="ru-RU" sz="2400" dirty="0"/>
              <a:t>на </a:t>
            </a:r>
            <a:r>
              <a:rPr lang="ru-RU" sz="2400" dirty="0" smtClean="0"/>
              <a:t>сайте Корпорации МСП,     </a:t>
            </a:r>
            <a:br>
              <a:rPr lang="ru-RU" sz="2400" dirty="0" smtClean="0"/>
            </a:br>
            <a:r>
              <a:rPr lang="ru-RU" sz="2400" dirty="0" smtClean="0"/>
              <a:t>прямая ссылка на сайте 813</a:t>
            </a:r>
            <a:r>
              <a:rPr lang="en-US" sz="2400" dirty="0" smtClean="0"/>
              <a:t>.</a:t>
            </a:r>
            <a:r>
              <a:rPr lang="en-US" sz="2400" dirty="0" err="1" smtClean="0"/>
              <a:t>ru</a:t>
            </a:r>
            <a:r>
              <a:rPr lang="en-US" sz="2400" dirty="0" smtClean="0"/>
              <a:t> 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ru-RU" sz="2400" dirty="0" smtClean="0"/>
          </a:p>
          <a:p>
            <a:pPr marL="457200" lvl="1" indent="0">
              <a:lnSpc>
                <a:spcPct val="80000"/>
              </a:lnSpc>
              <a:buNone/>
            </a:pPr>
            <a:endParaRPr lang="ru-RU" sz="2400" dirty="0"/>
          </a:p>
        </p:txBody>
      </p:sp>
      <p:pic>
        <p:nvPicPr>
          <p:cNvPr id="5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40" y="404664"/>
            <a:ext cx="8964488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836712"/>
            <a:ext cx="7391400" cy="563563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ПРАВОВАЯ ПОДДЕРЖКА</a:t>
            </a:r>
            <a:endParaRPr lang="ru-RU" sz="2800" b="1" dirty="0">
              <a:latin typeface="+mn-lt"/>
            </a:endParaRPr>
          </a:p>
        </p:txBody>
      </p:sp>
      <p:sp>
        <p:nvSpPr>
          <p:cNvPr id="4" name="Oval 4" descr="biz"/>
          <p:cNvSpPr>
            <a:spLocks noChangeArrowheads="1"/>
          </p:cNvSpPr>
          <p:nvPr/>
        </p:nvSpPr>
        <p:spPr bwMode="gray">
          <a:xfrm>
            <a:off x="7468572" y="404664"/>
            <a:ext cx="1607189" cy="1584176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pic>
        <p:nvPicPr>
          <p:cNvPr id="7" name="Picture 2" descr="C:\Users\Олежка\Desktop\презентация\Снимок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4" cy="40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2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823632"/>
            <a:ext cx="896448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86179"/>
            <a:ext cx="7391400" cy="563563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ИНФОРМАЦИОННО-МАРКЕТИНГОВАЯ ПОДДЕРЖКА </a:t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5669" y="1803813"/>
            <a:ext cx="8271458" cy="505418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Информирование</a:t>
            </a:r>
            <a:r>
              <a:rPr lang="en-US" sz="2400" b="1" dirty="0" smtClean="0">
                <a:solidFill>
                  <a:srgbClr val="FF0000"/>
                </a:solidFill>
              </a:rPr>
              <a:t>  </a:t>
            </a:r>
            <a:r>
              <a:rPr lang="en-US" sz="2400" b="1" dirty="0" smtClean="0"/>
              <a:t>                                                       </a:t>
            </a:r>
            <a:endParaRPr lang="ru-RU" sz="24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ru-RU" sz="2400" b="1" dirty="0" smtClean="0"/>
              <a:t>Интернет-ресурсы</a:t>
            </a:r>
            <a:r>
              <a:rPr lang="ru-RU" sz="2400" dirty="0" smtClean="0"/>
              <a:t> – </a:t>
            </a:r>
            <a:r>
              <a:rPr lang="en-US" sz="2400" dirty="0" smtClean="0"/>
              <a:t>lenoblinvest.ru   small.lenobl.ru   813.ru</a:t>
            </a:r>
            <a:r>
              <a:rPr lang="ru-RU" sz="2400" dirty="0" smtClean="0"/>
              <a:t>, группы в социальных сетях, сайты администраций МО и организаций поддержки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b="1" dirty="0" smtClean="0"/>
              <a:t>Бизнес-Навигатор</a:t>
            </a:r>
            <a:r>
              <a:rPr lang="ru-RU" sz="2400" dirty="0" smtClean="0"/>
              <a:t> – портал информационных сервисов Корпорации МСП</a:t>
            </a:r>
            <a:endParaRPr lang="en-US" sz="2400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ru-RU" sz="2400" b="1" dirty="0" smtClean="0"/>
              <a:t>СМИ</a:t>
            </a:r>
            <a:r>
              <a:rPr lang="ru-RU" sz="2400" dirty="0" smtClean="0"/>
              <a:t> – печатные издания, телевидение, радио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2400" b="1" dirty="0" smtClean="0"/>
              <a:t>Информационно-справочные материалы </a:t>
            </a:r>
            <a:r>
              <a:rPr lang="ru-RU" sz="2400" dirty="0" smtClean="0"/>
              <a:t>– листовки, буклеты, презентации, стенды</a:t>
            </a:r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88638"/>
            <a:ext cx="1446410" cy="1512169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206990" y="1804285"/>
            <a:ext cx="381000" cy="381000"/>
            <a:chOff x="2078" y="1680"/>
            <a:chExt cx="1615" cy="1615"/>
          </a:xfrm>
        </p:grpSpPr>
        <p:sp>
          <p:nvSpPr>
            <p:cNvPr id="15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7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8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9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0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88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35496" y="457201"/>
            <a:ext cx="7817296" cy="563563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>БИЗНЕС-НАВИГАТОР МСП</a:t>
            </a:r>
            <a:endParaRPr lang="ru-RU" sz="2800" b="1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49028"/>
            <a:ext cx="5455229" cy="44326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04" y="1484784"/>
            <a:ext cx="2686422" cy="13306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7504" y="2996952"/>
            <a:ext cx="3528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           </a:t>
            </a:r>
            <a:r>
              <a:rPr lang="ru-RU" sz="2400" b="1" dirty="0" smtClean="0"/>
              <a:t>ОХВАТ</a:t>
            </a:r>
          </a:p>
          <a:p>
            <a:r>
              <a:rPr lang="ru-RU" sz="2400" b="1" dirty="0" smtClean="0"/>
              <a:t>169 </a:t>
            </a:r>
            <a:r>
              <a:rPr lang="ru-RU" sz="2400" dirty="0" smtClean="0"/>
              <a:t>крупных городов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/>
              <a:t>90 </a:t>
            </a:r>
            <a:r>
              <a:rPr lang="ru-RU" sz="2400" dirty="0" smtClean="0"/>
              <a:t>видов бизнеса        в сфере городского сервиса</a:t>
            </a:r>
          </a:p>
          <a:p>
            <a:r>
              <a:rPr lang="ru-RU" sz="2400" dirty="0" smtClean="0"/>
              <a:t>более </a:t>
            </a:r>
            <a:r>
              <a:rPr lang="ru-RU" sz="2400" b="1" dirty="0" smtClean="0"/>
              <a:t>300</a:t>
            </a:r>
            <a:r>
              <a:rPr lang="ru-RU" sz="2400" dirty="0" smtClean="0"/>
              <a:t> примерных бизнес-планов</a:t>
            </a:r>
          </a:p>
          <a:p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9" y="6043940"/>
            <a:ext cx="947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Июль 2017 года – включение в систему города Гатчины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2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823632"/>
            <a:ext cx="896448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86179"/>
            <a:ext cx="7391400" cy="563563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ИНФОРМАЦИОННО-МАРКЕТИНГОВАЯ ПОДДЕРЖКА </a:t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5669" y="1803813"/>
            <a:ext cx="8110787" cy="4721531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Содействие в продвижении товаров и услуг</a:t>
            </a:r>
            <a:endParaRPr lang="ru-RU" sz="2400" b="1" dirty="0" smtClean="0"/>
          </a:p>
          <a:p>
            <a:pPr marL="0" indent="0">
              <a:spcAft>
                <a:spcPts val="1200"/>
              </a:spcAft>
              <a:buNone/>
            </a:pPr>
            <a:r>
              <a:rPr lang="ru-RU" sz="2400" b="1" dirty="0" smtClean="0"/>
              <a:t>       Проект «Больше закупок – малому бизнесу»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доступ к информации о закупках крупнейших заказчиков на сайтах </a:t>
            </a:r>
            <a:r>
              <a:rPr lang="en-US" sz="2400" dirty="0"/>
              <a:t>small.lenobl.ru </a:t>
            </a:r>
            <a:r>
              <a:rPr lang="ru-RU" sz="2400" dirty="0"/>
              <a:t> и</a:t>
            </a:r>
            <a:r>
              <a:rPr lang="en-US" sz="2400" dirty="0"/>
              <a:t>  </a:t>
            </a:r>
            <a:r>
              <a:rPr lang="en-US" sz="2400" dirty="0" smtClean="0"/>
              <a:t>813.ru</a:t>
            </a:r>
            <a:endParaRPr lang="ru-RU" sz="2400" dirty="0" smtClean="0"/>
          </a:p>
          <a:p>
            <a:pPr lvl="1">
              <a:lnSpc>
                <a:spcPct val="80000"/>
              </a:lnSpc>
            </a:pPr>
            <a:r>
              <a:rPr lang="ru-RU" sz="2400" dirty="0" smtClean="0"/>
              <a:t>«Витрина закупок» на сайте 813.</a:t>
            </a:r>
            <a:r>
              <a:rPr lang="en-US" sz="2400" dirty="0" err="1" smtClean="0"/>
              <a:t>ru</a:t>
            </a:r>
            <a:endParaRPr lang="ru-RU" sz="2400" dirty="0"/>
          </a:p>
          <a:p>
            <a:pPr lvl="1">
              <a:lnSpc>
                <a:spcPct val="80000"/>
              </a:lnSpc>
            </a:pPr>
            <a:r>
              <a:rPr lang="ru-RU" sz="2400" dirty="0"/>
              <a:t>создание реестра поставщиков – субъектов малого, среднего бизнеса области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с</a:t>
            </a:r>
            <a:r>
              <a:rPr lang="ru-RU" sz="2400" dirty="0" smtClean="0"/>
              <a:t>еминары – обучение </a:t>
            </a:r>
            <a:r>
              <a:rPr lang="ru-RU" sz="2400" dirty="0"/>
              <a:t>знаниям и навыкам участия в закупках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сопровождение участия в закупках на базе организаций поддержки</a:t>
            </a:r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88638"/>
            <a:ext cx="1446410" cy="1512169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206990" y="1804285"/>
            <a:ext cx="381000" cy="381000"/>
            <a:chOff x="2078" y="1680"/>
            <a:chExt cx="1615" cy="1615"/>
          </a:xfrm>
        </p:grpSpPr>
        <p:sp>
          <p:nvSpPr>
            <p:cNvPr id="15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7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8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9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0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99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823632"/>
            <a:ext cx="896448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86179"/>
            <a:ext cx="7391400" cy="563563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/>
            </a:r>
            <a:br>
              <a:rPr lang="ru-RU" sz="2800" b="1" dirty="0" smtClean="0">
                <a:latin typeface="+mn-lt"/>
              </a:rPr>
            </a:br>
            <a:r>
              <a:rPr lang="ru-RU" sz="2800" b="1" dirty="0" smtClean="0">
                <a:latin typeface="+mn-lt"/>
              </a:rPr>
              <a:t>ИНФОРМАЦИОННО-МАРКЕТИНГОВАЯ ПОДДЕРЖКА </a:t>
            </a:r>
            <a:br>
              <a:rPr lang="ru-RU" sz="2800" b="1" dirty="0" smtClean="0">
                <a:latin typeface="+mn-lt"/>
              </a:rPr>
            </a:b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65669" y="1803813"/>
            <a:ext cx="8326811" cy="5054187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Содействие в продвижении товаров и услуг</a:t>
            </a:r>
            <a:endParaRPr lang="ru-RU" sz="2400" b="1" dirty="0" smtClean="0"/>
          </a:p>
          <a:p>
            <a:pPr marL="0" indent="0" algn="ctr">
              <a:spcAft>
                <a:spcPts val="1200"/>
              </a:spcAft>
              <a:buNone/>
            </a:pPr>
            <a:r>
              <a:rPr lang="ru-RU" sz="2400" b="1" dirty="0" smtClean="0"/>
              <a:t>     Информационный ресурс                                              «Мой бизнес на карте 47 региона»</a:t>
            </a:r>
          </a:p>
          <a:p>
            <a:pPr lvl="1">
              <a:lnSpc>
                <a:spcPct val="80000"/>
              </a:lnSpc>
            </a:pPr>
            <a:r>
              <a:rPr lang="ru-RU" sz="2400" dirty="0" smtClean="0"/>
              <a:t>Информация о предприятиях МСП, их продукции и услугах на интерактивной карте Ленинградской области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Информационный ресурс 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                «Участвуй в ярмарках!»</a:t>
            </a:r>
            <a:endParaRPr lang="ru-RU" sz="2400" dirty="0" smtClean="0"/>
          </a:p>
          <a:p>
            <a:pPr lvl="1">
              <a:lnSpc>
                <a:spcPct val="80000"/>
              </a:lnSpc>
            </a:pPr>
            <a:r>
              <a:rPr lang="ru-RU" sz="2400" dirty="0" smtClean="0"/>
              <a:t> информация о всех ярмарках в Ленинградской области</a:t>
            </a:r>
          </a:p>
          <a:p>
            <a:pPr lvl="1">
              <a:lnSpc>
                <a:spcPct val="80000"/>
              </a:lnSpc>
            </a:pPr>
            <a:r>
              <a:rPr lang="ru-RU" sz="2400" dirty="0"/>
              <a:t>о</a:t>
            </a:r>
            <a:r>
              <a:rPr lang="ru-RU" sz="2400" dirty="0" smtClean="0"/>
              <a:t>б организаторах и товаропроизводителях – участниках ярмарок</a:t>
            </a:r>
          </a:p>
          <a:p>
            <a:pPr lvl="1">
              <a:lnSpc>
                <a:spcPct val="80000"/>
              </a:lnSpc>
            </a:pPr>
            <a:r>
              <a:rPr lang="ru-RU" sz="2400" dirty="0" smtClean="0"/>
              <a:t>о новых площадках </a:t>
            </a:r>
            <a:r>
              <a:rPr lang="ru-RU" sz="2400" smtClean="0"/>
              <a:t>для ярмарок</a:t>
            </a:r>
            <a:endParaRPr lang="ru-RU" sz="2400" dirty="0" smtClean="0"/>
          </a:p>
          <a:p>
            <a:pPr lvl="1">
              <a:lnSpc>
                <a:spcPct val="80000"/>
              </a:lnSpc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  <a:p>
            <a:pPr marL="0" indent="0">
              <a:spcAft>
                <a:spcPts val="1200"/>
              </a:spcAft>
              <a:buNone/>
            </a:pPr>
            <a:endParaRPr lang="ru-RU" sz="2400" dirty="0" smtClean="0"/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88638"/>
            <a:ext cx="1446410" cy="1512169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206990" y="1804285"/>
            <a:ext cx="381000" cy="381000"/>
            <a:chOff x="2078" y="1680"/>
            <a:chExt cx="1615" cy="1615"/>
          </a:xfrm>
        </p:grpSpPr>
        <p:sp>
          <p:nvSpPr>
            <p:cNvPr id="15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7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8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9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0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5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2051050" y="3141663"/>
            <a:ext cx="5689600" cy="792162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hlink"/>
                    </a:gs>
                    <a:gs pos="100000">
                      <a:schemeClr val="accent1"/>
                    </a:gs>
                  </a:gsLst>
                  <a:lin ang="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</p:txBody>
      </p:sp>
      <p:sp>
        <p:nvSpPr>
          <p:cNvPr id="32770" name="Oval 4" descr="biz"/>
          <p:cNvSpPr>
            <a:spLocks noChangeArrowheads="1"/>
          </p:cNvSpPr>
          <p:nvPr/>
        </p:nvSpPr>
        <p:spPr bwMode="gray">
          <a:xfrm>
            <a:off x="4375150" y="5733256"/>
            <a:ext cx="863600" cy="893762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162718" y="332656"/>
            <a:ext cx="7577634" cy="864096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МАЛЫЙ, СРЕДНИЙ БИЗНЕС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В ЛЕНИНГРАДСКОЙ ОБЛАСТИ</a:t>
            </a:r>
            <a:endParaRPr lang="en-US" sz="2400" dirty="0" smtClean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8105" name="AutoShape 41"/>
          <p:cNvSpPr>
            <a:spLocks noChangeArrowheads="1"/>
          </p:cNvSpPr>
          <p:nvPr/>
        </p:nvSpPr>
        <p:spPr bwMode="ltGray">
          <a:xfrm rot="5400000">
            <a:off x="-2249488" y="1627188"/>
            <a:ext cx="4824413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2A4F86"/>
              </a:solidFill>
            </a:endParaRPr>
          </a:p>
        </p:txBody>
      </p:sp>
      <p:sp>
        <p:nvSpPr>
          <p:cNvPr id="88106" name="AutoShape 42"/>
          <p:cNvSpPr>
            <a:spLocks noChangeArrowheads="1"/>
          </p:cNvSpPr>
          <p:nvPr/>
        </p:nvSpPr>
        <p:spPr bwMode="ltGray">
          <a:xfrm rot="5400000" flipH="1">
            <a:off x="-1843881" y="2062956"/>
            <a:ext cx="4032250" cy="3929063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727176" y="1916832"/>
            <a:ext cx="7416824" cy="770666"/>
            <a:chOff x="654050" y="1285924"/>
            <a:chExt cx="7416824" cy="770666"/>
          </a:xfrm>
        </p:grpSpPr>
        <p:sp>
          <p:nvSpPr>
            <p:cNvPr id="29706" name="AutoShape 47"/>
            <p:cNvSpPr>
              <a:spLocks noChangeArrowheads="1"/>
            </p:cNvSpPr>
            <p:nvPr/>
          </p:nvSpPr>
          <p:spPr bwMode="gray">
            <a:xfrm>
              <a:off x="956866" y="1285924"/>
              <a:ext cx="7114008" cy="770666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ru-RU" sz="2400" b="1" dirty="0" smtClean="0">
                  <a:solidFill>
                    <a:srgbClr val="2A4F86"/>
                  </a:solidFill>
                </a:rPr>
                <a:t>Количество субъектов</a:t>
              </a:r>
              <a:r>
                <a:rPr lang="ru-RU" sz="2400" dirty="0" smtClean="0">
                  <a:solidFill>
                    <a:srgbClr val="2A4F86"/>
                  </a:solidFill>
                </a:rPr>
                <a:t> </a:t>
              </a:r>
              <a:r>
                <a:rPr lang="ru-RU" sz="2400" b="1" dirty="0" smtClean="0">
                  <a:solidFill>
                    <a:srgbClr val="2A4F86"/>
                  </a:solidFill>
                </a:rPr>
                <a:t>МСП    </a:t>
              </a:r>
              <a:r>
                <a:rPr lang="ru-RU" sz="2400" b="1" dirty="0" smtClean="0">
                  <a:solidFill>
                    <a:srgbClr val="FF0000"/>
                  </a:solidFill>
                </a:rPr>
                <a:t>61 400</a:t>
              </a:r>
            </a:p>
            <a:p>
              <a:pPr eaLnBrk="0" hangingPunct="0"/>
              <a:r>
                <a:rPr lang="ru-RU" sz="2400" dirty="0"/>
                <a:t>средних 247, малых и микро 17 899 , </a:t>
              </a:r>
              <a:r>
                <a:rPr lang="ru-RU" sz="2400" dirty="0" smtClean="0"/>
                <a:t>ИП 43 251 </a:t>
              </a:r>
              <a:endParaRPr lang="en-US" sz="2400" dirty="0"/>
            </a:p>
          </p:txBody>
        </p:sp>
        <p:grpSp>
          <p:nvGrpSpPr>
            <p:cNvPr id="29707" name="Group 48"/>
            <p:cNvGrpSpPr>
              <a:grpSpLocks/>
            </p:cNvGrpSpPr>
            <p:nvPr/>
          </p:nvGrpSpPr>
          <p:grpSpPr bwMode="auto">
            <a:xfrm>
              <a:off x="654050" y="1435100"/>
              <a:ext cx="381000" cy="381000"/>
              <a:chOff x="2078" y="1680"/>
              <a:chExt cx="1615" cy="1615"/>
            </a:xfrm>
          </p:grpSpPr>
          <p:sp>
            <p:nvSpPr>
              <p:cNvPr id="29760" name="Oval 4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61" name="Oval 5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88115" name="Oval 5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63" name="Oval 5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88117" name="Oval 5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65" name="Oval 5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2332286" y="2822802"/>
            <a:ext cx="6632202" cy="678206"/>
            <a:chOff x="2002398" y="2736496"/>
            <a:chExt cx="6632202" cy="678206"/>
          </a:xfrm>
        </p:grpSpPr>
        <p:sp>
          <p:nvSpPr>
            <p:cNvPr id="29704" name="AutoShape 45"/>
            <p:cNvSpPr>
              <a:spLocks noChangeArrowheads="1"/>
            </p:cNvSpPr>
            <p:nvPr/>
          </p:nvSpPr>
          <p:spPr bwMode="gray">
            <a:xfrm>
              <a:off x="2307198" y="2736496"/>
              <a:ext cx="6327402" cy="678206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ru-RU" sz="2400" b="1" dirty="0" smtClean="0">
                  <a:solidFill>
                    <a:srgbClr val="2A4F86"/>
                  </a:solidFill>
                </a:rPr>
                <a:t>Доля в обороте предприятий ЛО  </a:t>
              </a:r>
              <a:r>
                <a:rPr lang="ru-RU" sz="2400" b="1" dirty="0" smtClean="0">
                  <a:solidFill>
                    <a:srgbClr val="FF0000"/>
                  </a:solidFill>
                </a:rPr>
                <a:t>21,7%</a:t>
              </a:r>
              <a:r>
                <a:rPr lang="ru-RU" sz="2400" dirty="0" smtClean="0">
                  <a:solidFill>
                    <a:srgbClr val="FF0000"/>
                  </a:solidFill>
                </a:rPr>
                <a:t> </a:t>
              </a:r>
              <a:endParaRPr lang="ru-RU" sz="2400" dirty="0">
                <a:solidFill>
                  <a:srgbClr val="FF0000"/>
                </a:solidFill>
              </a:endParaRPr>
            </a:p>
          </p:txBody>
        </p:sp>
        <p:grpSp>
          <p:nvGrpSpPr>
            <p:cNvPr id="29709" name="Group 62"/>
            <p:cNvGrpSpPr>
              <a:grpSpLocks/>
            </p:cNvGrpSpPr>
            <p:nvPr/>
          </p:nvGrpSpPr>
          <p:grpSpPr bwMode="auto">
            <a:xfrm>
              <a:off x="2002398" y="2812696"/>
              <a:ext cx="381000" cy="381000"/>
              <a:chOff x="2078" y="1680"/>
              <a:chExt cx="1615" cy="1615"/>
            </a:xfrm>
          </p:grpSpPr>
          <p:sp>
            <p:nvSpPr>
              <p:cNvPr id="29748" name="Oval 6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49" name="Oval 64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88129" name="Oval 65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51" name="Oval 6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88131" name="Oval 67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53" name="Oval 6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</p:grpSp>
      </p:grpSp>
      <p:grpSp>
        <p:nvGrpSpPr>
          <p:cNvPr id="5" name="Группа 4"/>
          <p:cNvGrpSpPr/>
          <p:nvPr/>
        </p:nvGrpSpPr>
        <p:grpSpPr>
          <a:xfrm>
            <a:off x="2339752" y="3717032"/>
            <a:ext cx="5946775" cy="827088"/>
            <a:chOff x="2213259" y="3414701"/>
            <a:chExt cx="5946775" cy="827088"/>
          </a:xfrm>
        </p:grpSpPr>
        <p:sp>
          <p:nvSpPr>
            <p:cNvPr id="29703" name="AutoShape 44"/>
            <p:cNvSpPr>
              <a:spLocks noChangeArrowheads="1"/>
            </p:cNvSpPr>
            <p:nvPr/>
          </p:nvSpPr>
          <p:spPr bwMode="gray">
            <a:xfrm>
              <a:off x="2549809" y="3414701"/>
              <a:ext cx="5610225" cy="82708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ru-RU" sz="2400" b="1" dirty="0" smtClean="0">
                  <a:solidFill>
                    <a:srgbClr val="2A4F86"/>
                  </a:solidFill>
                </a:rPr>
                <a:t>Занято в сфере малого, среднего</a:t>
              </a:r>
            </a:p>
            <a:p>
              <a:pPr eaLnBrk="0" hangingPunct="0"/>
              <a:r>
                <a:rPr lang="ru-RU" sz="2400" b="1" dirty="0">
                  <a:solidFill>
                    <a:srgbClr val="2A4F86"/>
                  </a:solidFill>
                </a:rPr>
                <a:t>б</a:t>
              </a:r>
              <a:r>
                <a:rPr lang="ru-RU" sz="2400" b="1" dirty="0" smtClean="0">
                  <a:solidFill>
                    <a:srgbClr val="2A4F86"/>
                  </a:solidFill>
                </a:rPr>
                <a:t>изнеса  </a:t>
              </a:r>
              <a:r>
                <a:rPr lang="ru-RU" sz="2400" b="1" dirty="0" smtClean="0">
                  <a:solidFill>
                    <a:srgbClr val="FF0000"/>
                  </a:solidFill>
                </a:rPr>
                <a:t>192 000 чел.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9710" name="Group 69"/>
            <p:cNvGrpSpPr>
              <a:grpSpLocks/>
            </p:cNvGrpSpPr>
            <p:nvPr/>
          </p:nvGrpSpPr>
          <p:grpSpPr bwMode="auto">
            <a:xfrm>
              <a:off x="2213259" y="3516301"/>
              <a:ext cx="381000" cy="381000"/>
              <a:chOff x="2078" y="1680"/>
              <a:chExt cx="1615" cy="1615"/>
            </a:xfrm>
          </p:grpSpPr>
          <p:sp>
            <p:nvSpPr>
              <p:cNvPr id="29742" name="Oval 7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43" name="Oval 7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88136" name="Oval 72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45" name="Oval 7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88138" name="Oval 74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47" name="Oval 7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</p:grpSp>
      </p:grpSp>
      <p:grpSp>
        <p:nvGrpSpPr>
          <p:cNvPr id="4" name="Группа 3"/>
          <p:cNvGrpSpPr/>
          <p:nvPr/>
        </p:nvGrpSpPr>
        <p:grpSpPr>
          <a:xfrm>
            <a:off x="2267744" y="4666384"/>
            <a:ext cx="5217854" cy="562816"/>
            <a:chOff x="2238942" y="4264844"/>
            <a:chExt cx="5217854" cy="562816"/>
          </a:xfrm>
        </p:grpSpPr>
        <p:sp>
          <p:nvSpPr>
            <p:cNvPr id="29702" name="AutoShape 43"/>
            <p:cNvSpPr>
              <a:spLocks noChangeArrowheads="1"/>
            </p:cNvSpPr>
            <p:nvPr/>
          </p:nvSpPr>
          <p:spPr bwMode="gray">
            <a:xfrm>
              <a:off x="2574065" y="4264844"/>
              <a:ext cx="4882731" cy="562816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ru-RU" sz="2400" b="1" dirty="0" smtClean="0">
                  <a:solidFill>
                    <a:srgbClr val="2A4F86"/>
                  </a:solidFill>
                </a:rPr>
                <a:t>Доля занятых в МСП     </a:t>
              </a:r>
              <a:r>
                <a:rPr lang="ru-RU" sz="2400" b="1" dirty="0" smtClean="0">
                  <a:solidFill>
                    <a:srgbClr val="FF0000"/>
                  </a:solidFill>
                </a:rPr>
                <a:t>25,8%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9711" name="Group 76"/>
            <p:cNvGrpSpPr>
              <a:grpSpLocks/>
            </p:cNvGrpSpPr>
            <p:nvPr/>
          </p:nvGrpSpPr>
          <p:grpSpPr bwMode="auto">
            <a:xfrm>
              <a:off x="2238942" y="4317242"/>
              <a:ext cx="355600" cy="381000"/>
              <a:chOff x="2078" y="1680"/>
              <a:chExt cx="1615" cy="1615"/>
            </a:xfrm>
          </p:grpSpPr>
          <p:sp>
            <p:nvSpPr>
              <p:cNvPr id="29736" name="Oval 7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37" name="Oval 7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88143" name="Oval 79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39" name="Oval 8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88145" name="Oval 81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41" name="Oval 82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</p:grpSp>
      </p:grpSp>
      <p:grpSp>
        <p:nvGrpSpPr>
          <p:cNvPr id="3" name="Группа 2"/>
          <p:cNvGrpSpPr/>
          <p:nvPr/>
        </p:nvGrpSpPr>
        <p:grpSpPr>
          <a:xfrm>
            <a:off x="1979712" y="5334317"/>
            <a:ext cx="5617564" cy="709296"/>
            <a:chOff x="2010910" y="4902268"/>
            <a:chExt cx="5617564" cy="709296"/>
          </a:xfrm>
        </p:grpSpPr>
        <p:sp>
          <p:nvSpPr>
            <p:cNvPr id="29712" name="AutoShape 43"/>
            <p:cNvSpPr>
              <a:spLocks noChangeArrowheads="1"/>
            </p:cNvSpPr>
            <p:nvPr/>
          </p:nvSpPr>
          <p:spPr bwMode="gray">
            <a:xfrm>
              <a:off x="2309359" y="4943788"/>
              <a:ext cx="5319115" cy="667776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ru-RU" sz="2400" b="1" dirty="0" smtClean="0">
                  <a:solidFill>
                    <a:srgbClr val="2A4F86"/>
                  </a:solidFill>
                </a:rPr>
                <a:t>Инвестиции в основной капитал</a:t>
              </a:r>
            </a:p>
            <a:p>
              <a:pPr eaLnBrk="0" hangingPunct="0"/>
              <a:r>
                <a:rPr lang="ru-RU" sz="2400" b="1" dirty="0" smtClean="0">
                  <a:solidFill>
                    <a:srgbClr val="FF0000"/>
                  </a:solidFill>
                </a:rPr>
                <a:t>18,8 млрд руб.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9713" name="Group 76"/>
            <p:cNvGrpSpPr>
              <a:grpSpLocks/>
            </p:cNvGrpSpPr>
            <p:nvPr/>
          </p:nvGrpSpPr>
          <p:grpSpPr bwMode="auto">
            <a:xfrm>
              <a:off x="2010910" y="4902268"/>
              <a:ext cx="355600" cy="381000"/>
              <a:chOff x="2078" y="1680"/>
              <a:chExt cx="1615" cy="1615"/>
            </a:xfrm>
          </p:grpSpPr>
          <p:sp>
            <p:nvSpPr>
              <p:cNvPr id="29730" name="Oval 7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31" name="Oval 7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51" name="Oval 79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33" name="Oval 8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53" name="Oval 81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54" name="Oval 82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1115616" y="6161360"/>
            <a:ext cx="7632848" cy="508000"/>
            <a:chOff x="1492354" y="5652754"/>
            <a:chExt cx="7632848" cy="508000"/>
          </a:xfrm>
        </p:grpSpPr>
        <p:sp>
          <p:nvSpPr>
            <p:cNvPr id="29714" name="AutoShape 43"/>
            <p:cNvSpPr>
              <a:spLocks noChangeArrowheads="1"/>
            </p:cNvSpPr>
            <p:nvPr/>
          </p:nvSpPr>
          <p:spPr bwMode="gray">
            <a:xfrm>
              <a:off x="1790804" y="5652754"/>
              <a:ext cx="7334398" cy="508000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ru-RU" sz="2400" b="1" dirty="0" smtClean="0">
                  <a:solidFill>
                    <a:srgbClr val="2A4F86"/>
                  </a:solidFill>
                </a:rPr>
                <a:t>Платежи по налогам в 2016 году   </a:t>
              </a:r>
              <a:r>
                <a:rPr lang="ru-RU" sz="2400" b="1" dirty="0" smtClean="0">
                  <a:solidFill>
                    <a:srgbClr val="FF0000"/>
                  </a:solidFill>
                </a:rPr>
                <a:t>2,9 млрд руб</a:t>
              </a:r>
              <a:r>
                <a:rPr lang="ru-RU" sz="2400" dirty="0" smtClean="0">
                  <a:solidFill>
                    <a:srgbClr val="2A4F86"/>
                  </a:solidFill>
                </a:rPr>
                <a:t>.  </a:t>
              </a:r>
              <a:endParaRPr lang="ru-RU" sz="2400" dirty="0">
                <a:solidFill>
                  <a:srgbClr val="2A4F86"/>
                </a:solidFill>
              </a:endParaRPr>
            </a:p>
          </p:txBody>
        </p:sp>
        <p:grpSp>
          <p:nvGrpSpPr>
            <p:cNvPr id="29715" name="Group 76"/>
            <p:cNvGrpSpPr>
              <a:grpSpLocks/>
            </p:cNvGrpSpPr>
            <p:nvPr/>
          </p:nvGrpSpPr>
          <p:grpSpPr bwMode="auto">
            <a:xfrm>
              <a:off x="1492354" y="5701967"/>
              <a:ext cx="355600" cy="381000"/>
              <a:chOff x="2078" y="1680"/>
              <a:chExt cx="1615" cy="1615"/>
            </a:xfrm>
          </p:grpSpPr>
          <p:sp>
            <p:nvSpPr>
              <p:cNvPr id="29724" name="Oval 77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25" name="Oval 78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59" name="Oval 79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27" name="Oval 80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61" name="Oval 81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62" name="Oval 82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899592" y="1322536"/>
            <a:ext cx="7060802" cy="522288"/>
            <a:chOff x="1975669" y="2204864"/>
            <a:chExt cx="7060802" cy="522288"/>
          </a:xfrm>
        </p:grpSpPr>
        <p:sp>
          <p:nvSpPr>
            <p:cNvPr id="29705" name="AutoShape 46"/>
            <p:cNvSpPr>
              <a:spLocks noChangeArrowheads="1"/>
            </p:cNvSpPr>
            <p:nvPr/>
          </p:nvSpPr>
          <p:spPr bwMode="gray">
            <a:xfrm>
              <a:off x="2339752" y="2204864"/>
              <a:ext cx="6696719" cy="52228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ru-RU" sz="2400" b="1" dirty="0" smtClean="0">
                  <a:solidFill>
                    <a:srgbClr val="2A4F86"/>
                  </a:solidFill>
                </a:rPr>
                <a:t>Оборот предприятий МСП  </a:t>
              </a:r>
              <a:r>
                <a:rPr lang="ru-RU" sz="2400" b="1" dirty="0" smtClean="0">
                  <a:solidFill>
                    <a:srgbClr val="FF0000"/>
                  </a:solidFill>
                </a:rPr>
                <a:t>436,6 млрд руб. 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grpSp>
          <p:nvGrpSpPr>
            <p:cNvPr id="29708" name="Group 55"/>
            <p:cNvGrpSpPr>
              <a:grpSpLocks/>
            </p:cNvGrpSpPr>
            <p:nvPr/>
          </p:nvGrpSpPr>
          <p:grpSpPr bwMode="auto">
            <a:xfrm>
              <a:off x="1975669" y="2283521"/>
              <a:ext cx="381000" cy="381000"/>
              <a:chOff x="2078" y="1680"/>
              <a:chExt cx="1615" cy="1615"/>
            </a:xfrm>
          </p:grpSpPr>
          <p:sp>
            <p:nvSpPr>
              <p:cNvPr id="29754" name="Oval 5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55" name="Oval 5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88122" name="Oval 58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57" name="Oval 5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88124" name="Oval 60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29759" name="Oval 6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67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1" y="620688"/>
            <a:ext cx="896448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4" descr="biz"/>
          <p:cNvSpPr>
            <a:spLocks noChangeArrowheads="1"/>
          </p:cNvSpPr>
          <p:nvPr/>
        </p:nvSpPr>
        <p:spPr bwMode="gray">
          <a:xfrm>
            <a:off x="7740352" y="188640"/>
            <a:ext cx="1229383" cy="1269984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620688"/>
            <a:ext cx="7391400" cy="563563"/>
          </a:xfrm>
        </p:spPr>
        <p:txBody>
          <a:bodyPr/>
          <a:lstStyle/>
          <a:p>
            <a:r>
              <a:rPr lang="ru-RU" sz="2800" b="1" dirty="0" smtClean="0">
                <a:latin typeface="+mn-lt"/>
              </a:rPr>
              <a:t>СИСТЕМА ПОДДЕРЖКИ                 МАЛОГО, СРЕДНЕГО БИЗНЕСА </a:t>
            </a:r>
            <a:endParaRPr lang="en-US" sz="2800" b="1" dirty="0" smtClean="0">
              <a:latin typeface="+mn-lt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628775"/>
            <a:ext cx="7896225" cy="404495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endParaRPr lang="ru-RU" sz="2400" dirty="0" smtClean="0"/>
          </a:p>
        </p:txBody>
      </p:sp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091390" y="5013325"/>
            <a:ext cx="10342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         </a:t>
            </a:r>
            <a:endParaRPr lang="ru-RU" sz="2400" dirty="0">
              <a:solidFill>
                <a:srgbClr val="2A4F86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823632"/>
            <a:ext cx="896448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86179"/>
            <a:ext cx="7391400" cy="563563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ВИДЫ ПОДДЕРЖКИ                                    МАЛОГО, СРЕДНЕГО БИЗНЕСА В ЛО</a:t>
            </a: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2983" y="1268760"/>
            <a:ext cx="8154144" cy="5158747"/>
          </a:xfrm>
        </p:spPr>
        <p:txBody>
          <a:bodyPr/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ФИНАНСОВАЯ ПОДДЕРЖКА</a:t>
            </a:r>
          </a:p>
          <a:p>
            <a:pPr marL="0" indent="0">
              <a:buNone/>
            </a:pPr>
            <a:r>
              <a:rPr lang="ru-RU" sz="2400" dirty="0" smtClean="0"/>
              <a:t>– Субсидии предпринимателям, организациям поддержки, муниципальным образованиям</a:t>
            </a:r>
          </a:p>
          <a:p>
            <a:pPr marL="0" indent="0">
              <a:buNone/>
            </a:pPr>
            <a:r>
              <a:rPr lang="ru-RU" sz="2400" dirty="0" smtClean="0"/>
              <a:t>– Микрозаймы, поручительства, тендерные займы</a:t>
            </a:r>
          </a:p>
          <a:p>
            <a:pPr marL="0" indent="0">
              <a:buNone/>
            </a:pPr>
            <a:r>
              <a:rPr lang="ru-RU" sz="2400" dirty="0" smtClean="0"/>
              <a:t>– Налоговые льготы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ИМУЩЕСТВЕННАЯ ПОДДЕРЖКА</a:t>
            </a:r>
            <a:r>
              <a:rPr lang="ru-RU" sz="2400" b="1" dirty="0" smtClean="0"/>
              <a:t>	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Передача в аренду и в собственность государственного и муниципального имущества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КОНСУЛЬТАЦИОННАЯ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ПОДДЕРЖКА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Консультации в организациях поддержки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Консультации профильных экспертов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Обучение предпринимателей</a:t>
            </a:r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88638"/>
            <a:ext cx="1446410" cy="1512169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288735" y="3861048"/>
            <a:ext cx="381000" cy="381000"/>
            <a:chOff x="2078" y="1680"/>
            <a:chExt cx="1615" cy="1615"/>
          </a:xfrm>
        </p:grpSpPr>
        <p:sp>
          <p:nvSpPr>
            <p:cNvPr id="8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9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0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1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2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3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280279" y="1772816"/>
            <a:ext cx="381000" cy="381000"/>
            <a:chOff x="2078" y="1680"/>
            <a:chExt cx="1615" cy="1615"/>
          </a:xfrm>
        </p:grpSpPr>
        <p:sp>
          <p:nvSpPr>
            <p:cNvPr id="15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7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8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9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0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21" name="Group 55"/>
          <p:cNvGrpSpPr>
            <a:grpSpLocks/>
          </p:cNvGrpSpPr>
          <p:nvPr/>
        </p:nvGrpSpPr>
        <p:grpSpPr bwMode="auto">
          <a:xfrm>
            <a:off x="310675" y="4941168"/>
            <a:ext cx="381000" cy="381000"/>
            <a:chOff x="2078" y="1680"/>
            <a:chExt cx="1615" cy="1615"/>
          </a:xfrm>
        </p:grpSpPr>
        <p:sp>
          <p:nvSpPr>
            <p:cNvPr id="22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3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4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5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6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7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98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823632"/>
            <a:ext cx="896448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686179"/>
            <a:ext cx="7391400" cy="563563"/>
          </a:xfrm>
        </p:spPr>
        <p:txBody>
          <a:bodyPr/>
          <a:lstStyle/>
          <a:p>
            <a:pPr marL="0" indent="0">
              <a:lnSpc>
                <a:spcPct val="80000"/>
              </a:lnSpc>
            </a:pPr>
            <a:r>
              <a:rPr lang="ru-RU" sz="2800" b="1" dirty="0" smtClean="0">
                <a:latin typeface="+mn-lt"/>
              </a:rPr>
              <a:t>ВИДЫ ПОДДЕРЖКИ                                    МАЛОГО, СРЕДНЕГО БИЗНЕСА В ЛО</a:t>
            </a:r>
            <a:endParaRPr lang="ru-RU" sz="28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2983" y="1268760"/>
            <a:ext cx="8154144" cy="5158747"/>
          </a:xfrm>
        </p:spPr>
        <p:txBody>
          <a:bodyPr/>
          <a:lstStyle/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ПРАВОВАЯ  ПОДДЕРЖКА</a:t>
            </a:r>
          </a:p>
          <a:p>
            <a:pPr marL="0" indent="0">
              <a:buNone/>
            </a:pPr>
            <a:r>
              <a:rPr lang="ru-RU" sz="2400" dirty="0" smtClean="0"/>
              <a:t>– Консультации предпринимателей</a:t>
            </a:r>
          </a:p>
          <a:p>
            <a:pPr marL="0" indent="0">
              <a:buNone/>
            </a:pPr>
            <a:r>
              <a:rPr lang="ru-RU" sz="2400" dirty="0" smtClean="0"/>
              <a:t>– Проект «В защиту бизнеса»</a:t>
            </a:r>
          </a:p>
          <a:p>
            <a:pPr marL="0" indent="0">
              <a:buNone/>
            </a:pPr>
            <a:r>
              <a:rPr lang="ru-RU" sz="2400" dirty="0" smtClean="0"/>
              <a:t>– «Жизненные ситуации» на </a:t>
            </a:r>
            <a:r>
              <a:rPr lang="ru-RU" sz="2400" dirty="0" err="1" smtClean="0"/>
              <a:t>интернет-ресурсах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ИНФОРМАЦИОННО-МАРКЕТИНГОВАЯ  </a:t>
            </a:r>
            <a:r>
              <a:rPr lang="ru-RU" sz="2400" b="1" dirty="0">
                <a:solidFill>
                  <a:srgbClr val="FF0000"/>
                </a:solidFill>
              </a:rPr>
              <a:t>ПОДДЕРЖКА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– </a:t>
            </a:r>
            <a:r>
              <a:rPr lang="ru-RU" sz="2400" b="1" dirty="0" smtClean="0"/>
              <a:t>Информирование:</a:t>
            </a:r>
            <a:r>
              <a:rPr lang="ru-RU" sz="2400" dirty="0" smtClean="0"/>
              <a:t> </a:t>
            </a:r>
            <a:r>
              <a:rPr lang="ru-RU" sz="2400" dirty="0" err="1" smtClean="0"/>
              <a:t>интернет-ресурсы</a:t>
            </a:r>
            <a:r>
              <a:rPr lang="ru-RU" sz="2400" dirty="0" smtClean="0"/>
              <a:t>, СМИ, информационные и презентационные материалы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– </a:t>
            </a:r>
            <a:r>
              <a:rPr lang="ru-RU" sz="2400" b="1" dirty="0" smtClean="0"/>
              <a:t>Содействие в продвижении товаров и услуг: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Проект «Больше закупок – малому бизнесу»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err="1" smtClean="0"/>
              <a:t>Информресурсы</a:t>
            </a:r>
            <a:r>
              <a:rPr lang="ru-RU" sz="2400" dirty="0" smtClean="0"/>
              <a:t> «Мой бизнес на карте 47 региона», «Участвуй в ярмарках»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 </a:t>
            </a:r>
          </a:p>
        </p:txBody>
      </p:sp>
      <p:sp>
        <p:nvSpPr>
          <p:cNvPr id="5" name="Oval 4" descr="biz"/>
          <p:cNvSpPr>
            <a:spLocks noChangeArrowheads="1"/>
          </p:cNvSpPr>
          <p:nvPr/>
        </p:nvSpPr>
        <p:spPr bwMode="gray">
          <a:xfrm>
            <a:off x="7645057" y="188638"/>
            <a:ext cx="1446410" cy="1512169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278214" y="3521333"/>
            <a:ext cx="381000" cy="381000"/>
            <a:chOff x="2078" y="1680"/>
            <a:chExt cx="1615" cy="1615"/>
          </a:xfrm>
        </p:grpSpPr>
        <p:sp>
          <p:nvSpPr>
            <p:cNvPr id="8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9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0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1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2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3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280279" y="1772816"/>
            <a:ext cx="381000" cy="381000"/>
            <a:chOff x="2078" y="1680"/>
            <a:chExt cx="1615" cy="1615"/>
          </a:xfrm>
        </p:grpSpPr>
        <p:sp>
          <p:nvSpPr>
            <p:cNvPr id="15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7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8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9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0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88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513093"/>
            <a:ext cx="8964488" cy="72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4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51321"/>
              </p:ext>
            </p:extLst>
          </p:nvPr>
        </p:nvGraphicFramePr>
        <p:xfrm>
          <a:off x="179512" y="1249664"/>
          <a:ext cx="8623320" cy="54966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-396602" y="320724"/>
            <a:ext cx="910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ФИНАНСИРОВАНИЕ МЕРОПРИЯТИЙ </a:t>
            </a:r>
            <a:endParaRPr lang="ru-RU" sz="2800" b="1" dirty="0" smtClean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ПО </a:t>
            </a:r>
            <a:r>
              <a:rPr lang="ru-RU" sz="28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ПОДДЕРЖКЕ МСП 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76057" y="1233172"/>
            <a:ext cx="1008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srgbClr val="006666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539,3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3372459" y="1268760"/>
            <a:ext cx="1008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srgbClr val="006666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492,8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1788283" y="1766652"/>
            <a:ext cx="1008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srgbClr val="006666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386,8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684827" y="2255741"/>
            <a:ext cx="10086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000" b="1" i="0" u="none" strike="noStrike" kern="1200" baseline="0">
                <a:solidFill>
                  <a:srgbClr val="006666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300,</a:t>
            </a:r>
            <a:r>
              <a:rPr lang="ru-RU" sz="2000" dirty="0" smtClean="0">
                <a:solidFill>
                  <a:schemeClr val="bg1"/>
                </a:solidFill>
                <a:latin typeface="+mj-lt"/>
              </a:rPr>
              <a:t>7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Oval 4" descr="biz"/>
          <p:cNvSpPr>
            <a:spLocks noChangeArrowheads="1"/>
          </p:cNvSpPr>
          <p:nvPr/>
        </p:nvSpPr>
        <p:spPr bwMode="gray">
          <a:xfrm>
            <a:off x="7755469" y="142242"/>
            <a:ext cx="1296144" cy="1355072"/>
          </a:xfrm>
          <a:prstGeom prst="ellipse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0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07045" y="1740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chemeClr val="bg1"/>
                </a:solidFill>
                <a:latin typeface="+mn-lt"/>
              </a:rPr>
              <a:t>ФЕДЕРАЛЬНАЯ </a:t>
            </a:r>
            <a:r>
              <a:rPr lang="ru-RU" sz="2800" b="1" dirty="0" smtClean="0">
                <a:solidFill>
                  <a:schemeClr val="bg1"/>
                </a:solidFill>
                <a:latin typeface="+mn-lt"/>
              </a:rPr>
              <a:t>ПОДДЕРЖКА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Скругленный прямоугольник 11"/>
          <p:cNvSpPr/>
          <p:nvPr/>
        </p:nvSpPr>
        <p:spPr>
          <a:xfrm>
            <a:off x="470594" y="2276872"/>
            <a:ext cx="4173414" cy="3018454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907566" y="5390447"/>
            <a:ext cx="965556" cy="96555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9" y="5445226"/>
            <a:ext cx="8568952" cy="1345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417948"/>
            <a:ext cx="3773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32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уполномоченных банка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341910"/>
            <a:ext cx="42732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10,6 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%</a:t>
            </a:r>
            <a:r>
              <a:rPr lang="ru-RU" sz="28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малых</a:t>
            </a:r>
            <a:endParaRPr lang="en-US" sz="2000" b="1" dirty="0" smtClean="0">
              <a:solidFill>
                <a:schemeClr val="bg1"/>
              </a:solidFill>
              <a:latin typeface="+mj-lt"/>
            </a:endParaRPr>
          </a:p>
          <a:p>
            <a:endParaRPr lang="en-US" b="1" dirty="0" smtClean="0">
              <a:solidFill>
                <a:schemeClr val="bg1"/>
              </a:solidFill>
              <a:latin typeface="+mj-lt"/>
            </a:endParaRPr>
          </a:p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9,6 %</a:t>
            </a: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+mj-lt"/>
              </a:rPr>
              <a:t>- </a:t>
            </a:r>
            <a:r>
              <a:rPr lang="ru-RU" sz="2000" b="1" dirty="0">
                <a:solidFill>
                  <a:schemeClr val="bg1"/>
                </a:solidFill>
                <a:latin typeface="+mj-lt"/>
              </a:rPr>
              <a:t>для </a:t>
            </a:r>
            <a:r>
              <a:rPr lang="ru-RU" sz="2000" b="1" dirty="0" smtClean="0">
                <a:solidFill>
                  <a:schemeClr val="bg1"/>
                </a:solidFill>
                <a:latin typeface="+mj-lt"/>
              </a:rPr>
              <a:t>средних</a:t>
            </a:r>
            <a:endParaRPr lang="ru-RU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1560" y="3697868"/>
            <a:ext cx="3989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от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10 </a:t>
            </a:r>
            <a:r>
              <a:rPr 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млн до </a:t>
            </a:r>
            <a:r>
              <a:rPr lang="ru-RU" sz="2800" b="1" dirty="0">
                <a:solidFill>
                  <a:schemeClr val="bg1"/>
                </a:solidFill>
              </a:rPr>
              <a:t>1 </a:t>
            </a:r>
            <a:r>
              <a:rPr lang="ru-RU" sz="2000" b="1" dirty="0" smtClean="0">
                <a:solidFill>
                  <a:schemeClr val="bg1"/>
                </a:solidFill>
              </a:rPr>
              <a:t>млрд руб.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17232"/>
            <a:ext cx="1269762" cy="35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94" y="6562322"/>
            <a:ext cx="1192318" cy="28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55"/>
          <p:cNvGrpSpPr>
            <a:grpSpLocks/>
          </p:cNvGrpSpPr>
          <p:nvPr/>
        </p:nvGrpSpPr>
        <p:grpSpPr bwMode="auto">
          <a:xfrm>
            <a:off x="4788024" y="1462608"/>
            <a:ext cx="381000" cy="381000"/>
            <a:chOff x="2078" y="1680"/>
            <a:chExt cx="1615" cy="1615"/>
          </a:xfrm>
        </p:grpSpPr>
        <p:sp>
          <p:nvSpPr>
            <p:cNvPr id="32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3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4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5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6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7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39552" y="1465620"/>
            <a:ext cx="3612206" cy="461665"/>
            <a:chOff x="662608" y="1249596"/>
            <a:chExt cx="3612206" cy="46166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1115616" y="1249596"/>
              <a:ext cx="31591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+mn-lt"/>
                  <a:cs typeface="+mn-cs"/>
                </a:rPr>
                <a:t>«ПРОГРАММА «6,5</a:t>
              </a:r>
              <a:r>
                <a:rPr lang="ru-RU" sz="2400" b="1" dirty="0">
                  <a:latin typeface="+mn-lt"/>
                  <a:cs typeface="+mn-cs"/>
                </a:rPr>
                <a:t>»</a:t>
              </a:r>
            </a:p>
          </p:txBody>
        </p:sp>
        <p:grpSp>
          <p:nvGrpSpPr>
            <p:cNvPr id="38" name="Group 62"/>
            <p:cNvGrpSpPr>
              <a:grpSpLocks/>
            </p:cNvGrpSpPr>
            <p:nvPr/>
          </p:nvGrpSpPr>
          <p:grpSpPr bwMode="auto">
            <a:xfrm>
              <a:off x="662608" y="1268760"/>
              <a:ext cx="381000" cy="381000"/>
              <a:chOff x="2078" y="1680"/>
              <a:chExt cx="1615" cy="1615"/>
            </a:xfrm>
          </p:grpSpPr>
          <p:sp>
            <p:nvSpPr>
              <p:cNvPr id="39" name="Oval 6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40" name="Oval 64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41" name="Oval 65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/>
            </p:spPr>
            <p:txBody>
              <a:bodyPr wrap="none"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42" name="Oval 6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43" name="Oval 67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/>
            </p:spPr>
            <p:txBody>
              <a:bodyPr anchor="ctr">
                <a:spAutoFit/>
              </a:bodyPr>
              <a:lstStyle/>
              <a:p>
                <a:pPr>
                  <a:defRPr/>
                </a:pPr>
                <a:endParaRPr lang="ru-RU">
                  <a:solidFill>
                    <a:srgbClr val="2A4F86"/>
                  </a:solidFill>
                </a:endParaRPr>
              </a:p>
            </p:txBody>
          </p:sp>
          <p:sp>
            <p:nvSpPr>
              <p:cNvPr id="44" name="Oval 6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ru-RU">
                  <a:solidFill>
                    <a:srgbClr val="2A4F86"/>
                  </a:solidFill>
                </a:endParaRPr>
              </a:p>
            </p:txBody>
          </p:sp>
        </p:grpSp>
      </p:grpSp>
      <p:sp>
        <p:nvSpPr>
          <p:cNvPr id="52" name="Прямоугольник 51"/>
          <p:cNvSpPr/>
          <p:nvPr/>
        </p:nvSpPr>
        <p:spPr>
          <a:xfrm>
            <a:off x="5410958" y="1268760"/>
            <a:ext cx="24834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latin typeface="+mn-lt"/>
                <a:cs typeface="+mn-cs"/>
              </a:rPr>
              <a:t>ГАРАНТИЙНАЯ</a:t>
            </a:r>
          </a:p>
          <a:p>
            <a:pPr algn="ctr"/>
            <a:r>
              <a:rPr lang="ru-RU" sz="2400" b="1" dirty="0" smtClean="0">
                <a:latin typeface="+mn-lt"/>
                <a:cs typeface="+mn-cs"/>
              </a:rPr>
              <a:t>ПОДДЕРЖКА</a:t>
            </a:r>
            <a:endParaRPr lang="ru-RU" sz="2400" b="1" dirty="0">
              <a:latin typeface="+mn-lt"/>
              <a:cs typeface="+mn-cs"/>
            </a:endParaRPr>
          </a:p>
        </p:txBody>
      </p:sp>
      <p:sp>
        <p:nvSpPr>
          <p:cNvPr id="53" name="Скругленный прямоугольник 11"/>
          <p:cNvSpPr/>
          <p:nvPr/>
        </p:nvSpPr>
        <p:spPr>
          <a:xfrm>
            <a:off x="4791074" y="2276872"/>
            <a:ext cx="4173414" cy="3018454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004048" y="2564904"/>
            <a:ext cx="4608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Корпорация МСП</a:t>
            </a:r>
            <a:endParaRPr lang="ru-RU" sz="2400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767325" y="3501008"/>
            <a:ext cx="29091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j-lt"/>
              </a:rPr>
              <a:t>МСП </a:t>
            </a: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Банк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475037" y="4365104"/>
            <a:ext cx="4497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2800" b="1" dirty="0" smtClean="0">
                <a:solidFill>
                  <a:schemeClr val="bg1"/>
                </a:solidFill>
                <a:latin typeface="+mj-lt"/>
              </a:rPr>
              <a:t>АО «АПМСП»</a:t>
            </a:r>
          </a:p>
        </p:txBody>
      </p:sp>
    </p:spTree>
    <p:extLst>
      <p:ext uri="{BB962C8B-B14F-4D97-AF65-F5344CB8AC3E}">
        <p14:creationId xmlns:p14="http://schemas.microsoft.com/office/powerpoint/2010/main" val="19749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73920" y="1196752"/>
            <a:ext cx="56821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76170" y="939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Скругленный прямоугольник 11"/>
          <p:cNvSpPr/>
          <p:nvPr/>
        </p:nvSpPr>
        <p:spPr>
          <a:xfrm>
            <a:off x="755576" y="1433174"/>
            <a:ext cx="7261660" cy="1020520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Независимые </a:t>
            </a:r>
            <a:r>
              <a:rPr lang="ru-RU" dirty="0"/>
              <a:t>гарантии АО «Корпорация «МСП» для обеспечения кредитов субъектов </a:t>
            </a:r>
            <a:r>
              <a:rPr lang="ru-RU" dirty="0" smtClean="0"/>
              <a:t>МСП  –  </a:t>
            </a:r>
            <a:r>
              <a:rPr lang="ru-RU" dirty="0"/>
              <a:t>до 70% от суммы кредита </a:t>
            </a:r>
            <a:r>
              <a:rPr lang="ru-RU" dirty="0" smtClean="0"/>
              <a:t>– </a:t>
            </a:r>
            <a:r>
              <a:rPr lang="ru-RU" dirty="0"/>
              <a:t>0,75% </a:t>
            </a:r>
            <a:r>
              <a:rPr lang="ru-RU" dirty="0" smtClean="0"/>
              <a:t>годовых</a:t>
            </a:r>
            <a:endParaRPr lang="ru-RU" dirty="0"/>
          </a:p>
        </p:txBody>
      </p:sp>
      <p:sp>
        <p:nvSpPr>
          <p:cNvPr id="10" name="Скругленный прямоугольник 11"/>
          <p:cNvSpPr/>
          <p:nvPr/>
        </p:nvSpPr>
        <p:spPr>
          <a:xfrm>
            <a:off x="775458" y="2531169"/>
            <a:ext cx="7269586" cy="1439909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Финансовая </a:t>
            </a:r>
            <a:r>
              <a:rPr lang="ru-RU" dirty="0"/>
              <a:t>поддержка АО «МСП Банк» целевых сегментов </a:t>
            </a:r>
            <a:r>
              <a:rPr lang="ru-RU" dirty="0" smtClean="0"/>
              <a:t>      (</a:t>
            </a:r>
            <a:r>
              <a:rPr lang="ru-RU" dirty="0"/>
              <a:t>резиденты индустриальных </a:t>
            </a:r>
            <a:r>
              <a:rPr lang="ru-RU" dirty="0" smtClean="0"/>
              <a:t>парков</a:t>
            </a:r>
            <a:r>
              <a:rPr lang="ru-RU" dirty="0"/>
              <a:t>, </a:t>
            </a:r>
            <a:r>
              <a:rPr lang="ru-RU" dirty="0" smtClean="0"/>
              <a:t>экспортеры</a:t>
            </a:r>
            <a:r>
              <a:rPr lang="ru-RU" dirty="0"/>
              <a:t>), </a:t>
            </a:r>
            <a:r>
              <a:rPr lang="ru-RU" dirty="0" err="1" smtClean="0"/>
              <a:t>инвестпроектов</a:t>
            </a:r>
            <a:r>
              <a:rPr lang="ru-RU" dirty="0" smtClean="0"/>
              <a:t> субъектов МСП, моногородов</a:t>
            </a:r>
            <a:r>
              <a:rPr lang="ru-RU" dirty="0"/>
              <a:t> 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кредиты </a:t>
            </a:r>
            <a:r>
              <a:rPr lang="ru-RU" dirty="0"/>
              <a:t>от 150 тыс. </a:t>
            </a:r>
            <a:r>
              <a:rPr lang="ru-RU" dirty="0" smtClean="0"/>
              <a:t>руб. </a:t>
            </a:r>
            <a:r>
              <a:rPr lang="ru-RU" dirty="0"/>
              <a:t>до 150 млн. </a:t>
            </a:r>
            <a:r>
              <a:rPr lang="ru-RU" dirty="0" smtClean="0"/>
              <a:t>руб. – ставка </a:t>
            </a:r>
            <a:r>
              <a:rPr lang="ru-RU" dirty="0"/>
              <a:t>от 9,5% </a:t>
            </a:r>
            <a:r>
              <a:rPr lang="ru-RU" dirty="0" smtClean="0"/>
              <a:t>годовых</a:t>
            </a:r>
            <a:endParaRPr lang="ru-RU" dirty="0"/>
          </a:p>
        </p:txBody>
      </p:sp>
      <p:sp>
        <p:nvSpPr>
          <p:cNvPr id="14" name="Скругленный прямоугольник 11"/>
          <p:cNvSpPr/>
          <p:nvPr/>
        </p:nvSpPr>
        <p:spPr>
          <a:xfrm>
            <a:off x="755576" y="4109252"/>
            <a:ext cx="7269586" cy="936104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Банковские </a:t>
            </a:r>
            <a:r>
              <a:rPr lang="ru-RU" dirty="0"/>
              <a:t>гарантии АО «МСП Банк» </a:t>
            </a:r>
            <a:r>
              <a:rPr lang="ru-RU" dirty="0" smtClean="0"/>
              <a:t>для обеспечения кредитов </a:t>
            </a:r>
            <a:r>
              <a:rPr lang="ru-RU" dirty="0"/>
              <a:t>субъектов МСП  –  </a:t>
            </a:r>
            <a:r>
              <a:rPr lang="ru-RU" dirty="0" smtClean="0"/>
              <a:t>0,75</a:t>
            </a:r>
            <a:r>
              <a:rPr lang="ru-RU" dirty="0"/>
              <a:t>% годовых</a:t>
            </a:r>
          </a:p>
        </p:txBody>
      </p:sp>
      <p:sp>
        <p:nvSpPr>
          <p:cNvPr id="15" name="Скругленный прямоугольник 11"/>
          <p:cNvSpPr/>
          <p:nvPr/>
        </p:nvSpPr>
        <p:spPr>
          <a:xfrm>
            <a:off x="747650" y="5154465"/>
            <a:ext cx="7269586" cy="1407821"/>
          </a:xfrm>
          <a:custGeom>
            <a:avLst/>
            <a:gdLst>
              <a:gd name="connsiteX0" fmla="*/ 0 w 8064896"/>
              <a:gd name="connsiteY0" fmla="*/ 840110 h 5040560"/>
              <a:gd name="connsiteX1" fmla="*/ 840110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3392 w 8068288"/>
              <a:gd name="connsiteY0" fmla="*/ 840110 h 5040560"/>
              <a:gd name="connsiteX1" fmla="*/ 400157 w 8068288"/>
              <a:gd name="connsiteY1" fmla="*/ 0 h 5040560"/>
              <a:gd name="connsiteX2" fmla="*/ 7228178 w 8068288"/>
              <a:gd name="connsiteY2" fmla="*/ 0 h 5040560"/>
              <a:gd name="connsiteX3" fmla="*/ 8068288 w 8068288"/>
              <a:gd name="connsiteY3" fmla="*/ 840110 h 5040560"/>
              <a:gd name="connsiteX4" fmla="*/ 8068288 w 8068288"/>
              <a:gd name="connsiteY4" fmla="*/ 4200450 h 5040560"/>
              <a:gd name="connsiteX5" fmla="*/ 7228178 w 8068288"/>
              <a:gd name="connsiteY5" fmla="*/ 5040560 h 5040560"/>
              <a:gd name="connsiteX6" fmla="*/ 843502 w 8068288"/>
              <a:gd name="connsiteY6" fmla="*/ 5040560 h 5040560"/>
              <a:gd name="connsiteX7" fmla="*/ 3392 w 8068288"/>
              <a:gd name="connsiteY7" fmla="*/ 4200450 h 5040560"/>
              <a:gd name="connsiteX8" fmla="*/ 3392 w 8068288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840110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4896"/>
              <a:gd name="connsiteY0" fmla="*/ 840110 h 5040560"/>
              <a:gd name="connsiteX1" fmla="*/ 466037 w 8064896"/>
              <a:gd name="connsiteY1" fmla="*/ 0 h 5040560"/>
              <a:gd name="connsiteX2" fmla="*/ 7224786 w 8064896"/>
              <a:gd name="connsiteY2" fmla="*/ 0 h 5040560"/>
              <a:gd name="connsiteX3" fmla="*/ 8064896 w 8064896"/>
              <a:gd name="connsiteY3" fmla="*/ 840110 h 5040560"/>
              <a:gd name="connsiteX4" fmla="*/ 8064896 w 8064896"/>
              <a:gd name="connsiteY4" fmla="*/ 4200450 h 5040560"/>
              <a:gd name="connsiteX5" fmla="*/ 7224786 w 8064896"/>
              <a:gd name="connsiteY5" fmla="*/ 5040560 h 5040560"/>
              <a:gd name="connsiteX6" fmla="*/ 507601 w 8064896"/>
              <a:gd name="connsiteY6" fmla="*/ 5040560 h 5040560"/>
              <a:gd name="connsiteX7" fmla="*/ 0 w 8064896"/>
              <a:gd name="connsiteY7" fmla="*/ 4200450 h 5040560"/>
              <a:gd name="connsiteX8" fmla="*/ 0 w 8064896"/>
              <a:gd name="connsiteY8" fmla="*/ 840110 h 5040560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224786 w 8068288"/>
              <a:gd name="connsiteY2" fmla="*/ 0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  <a:gd name="connsiteX0" fmla="*/ 0 w 8083622"/>
              <a:gd name="connsiteY0" fmla="*/ 840110 h 5068269"/>
              <a:gd name="connsiteX1" fmla="*/ 466037 w 8083622"/>
              <a:gd name="connsiteY1" fmla="*/ 0 h 5068269"/>
              <a:gd name="connsiteX2" fmla="*/ 7737404 w 8083622"/>
              <a:gd name="connsiteY2" fmla="*/ 0 h 5068269"/>
              <a:gd name="connsiteX3" fmla="*/ 8064896 w 8083622"/>
              <a:gd name="connsiteY3" fmla="*/ 840110 h 5068269"/>
              <a:gd name="connsiteX4" fmla="*/ 8064896 w 8083622"/>
              <a:gd name="connsiteY4" fmla="*/ 4200450 h 5068269"/>
              <a:gd name="connsiteX5" fmla="*/ 7668132 w 8083622"/>
              <a:gd name="connsiteY5" fmla="*/ 5068269 h 5068269"/>
              <a:gd name="connsiteX6" fmla="*/ 507601 w 8083622"/>
              <a:gd name="connsiteY6" fmla="*/ 5040560 h 5068269"/>
              <a:gd name="connsiteX7" fmla="*/ 0 w 8083622"/>
              <a:gd name="connsiteY7" fmla="*/ 4200450 h 5068269"/>
              <a:gd name="connsiteX8" fmla="*/ 0 w 8083622"/>
              <a:gd name="connsiteY8" fmla="*/ 840110 h 5068269"/>
              <a:gd name="connsiteX0" fmla="*/ 0 w 8068288"/>
              <a:gd name="connsiteY0" fmla="*/ 840110 h 5068269"/>
              <a:gd name="connsiteX1" fmla="*/ 466037 w 8068288"/>
              <a:gd name="connsiteY1" fmla="*/ 0 h 5068269"/>
              <a:gd name="connsiteX2" fmla="*/ 7612713 w 8068288"/>
              <a:gd name="connsiteY2" fmla="*/ 13854 h 5068269"/>
              <a:gd name="connsiteX3" fmla="*/ 8064896 w 8068288"/>
              <a:gd name="connsiteY3" fmla="*/ 840110 h 5068269"/>
              <a:gd name="connsiteX4" fmla="*/ 8064896 w 8068288"/>
              <a:gd name="connsiteY4" fmla="*/ 4200450 h 5068269"/>
              <a:gd name="connsiteX5" fmla="*/ 7668132 w 8068288"/>
              <a:gd name="connsiteY5" fmla="*/ 5068269 h 5068269"/>
              <a:gd name="connsiteX6" fmla="*/ 507601 w 8068288"/>
              <a:gd name="connsiteY6" fmla="*/ 5040560 h 5068269"/>
              <a:gd name="connsiteX7" fmla="*/ 0 w 8068288"/>
              <a:gd name="connsiteY7" fmla="*/ 4200450 h 5068269"/>
              <a:gd name="connsiteX8" fmla="*/ 0 w 8068288"/>
              <a:gd name="connsiteY8" fmla="*/ 840110 h 5068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068288" h="5068269">
                <a:moveTo>
                  <a:pt x="0" y="840110"/>
                </a:moveTo>
                <a:cubicBezTo>
                  <a:pt x="0" y="376130"/>
                  <a:pt x="2057" y="0"/>
                  <a:pt x="466037" y="0"/>
                </a:cubicBezTo>
                <a:lnTo>
                  <a:pt x="7612713" y="13854"/>
                </a:lnTo>
                <a:cubicBezTo>
                  <a:pt x="8076693" y="13854"/>
                  <a:pt x="8064896" y="376130"/>
                  <a:pt x="8064896" y="840110"/>
                </a:cubicBezTo>
                <a:lnTo>
                  <a:pt x="8064896" y="4200450"/>
                </a:lnTo>
                <a:cubicBezTo>
                  <a:pt x="8064896" y="4664430"/>
                  <a:pt x="8132112" y="5068269"/>
                  <a:pt x="7668132" y="5068269"/>
                </a:cubicBezTo>
                <a:lnTo>
                  <a:pt x="507601" y="5040560"/>
                </a:lnTo>
                <a:cubicBezTo>
                  <a:pt x="43621" y="5040560"/>
                  <a:pt x="0" y="4664430"/>
                  <a:pt x="0" y="4200450"/>
                </a:cubicBezTo>
                <a:lnTo>
                  <a:pt x="0" y="84011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Г</a:t>
            </a:r>
            <a:r>
              <a:rPr lang="ru-RU" dirty="0" smtClean="0"/>
              <a:t>арантии АО</a:t>
            </a:r>
            <a:r>
              <a:rPr lang="ru-RU" dirty="0"/>
              <a:t> «МСП Банк» среднему </a:t>
            </a:r>
            <a:r>
              <a:rPr lang="ru-RU" dirty="0" smtClean="0"/>
              <a:t>бизнесу для обеспечения кредитов для реализации инвестиционных </a:t>
            </a:r>
            <a:r>
              <a:rPr lang="ru-RU" dirty="0"/>
              <a:t>проектов </a:t>
            </a:r>
            <a:r>
              <a:rPr lang="ru-RU" dirty="0" smtClean="0"/>
              <a:t>стоимостью до </a:t>
            </a:r>
            <a:r>
              <a:rPr lang="ru-RU" dirty="0"/>
              <a:t>1 млрд. </a:t>
            </a:r>
            <a:r>
              <a:rPr lang="ru-RU" dirty="0" smtClean="0"/>
              <a:t>руб.  – </a:t>
            </a:r>
            <a:r>
              <a:rPr lang="ru-RU" dirty="0"/>
              <a:t>1,5-1,8% </a:t>
            </a:r>
            <a:r>
              <a:rPr lang="ru-RU" dirty="0" smtClean="0"/>
              <a:t>годовых </a:t>
            </a:r>
            <a:endParaRPr lang="ru-RU" dirty="0"/>
          </a:p>
        </p:txBody>
      </p:sp>
      <p:pic>
        <p:nvPicPr>
          <p:cNvPr id="21" name="Picture 3" descr="C:\Users\Олежка\Desktop\презентация\Снимок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28" y="694425"/>
            <a:ext cx="8964488" cy="561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Oval 4" descr="biz"/>
          <p:cNvSpPr>
            <a:spLocks noChangeArrowheads="1"/>
          </p:cNvSpPr>
          <p:nvPr/>
        </p:nvSpPr>
        <p:spPr bwMode="gray">
          <a:xfrm>
            <a:off x="7645057" y="59431"/>
            <a:ext cx="1446410" cy="1512169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rgbClr val="2A4F8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5651" y="555345"/>
            <a:ext cx="7562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ФЕДЕРАЛЬНАЯ ПОДДЕРЖКА </a:t>
            </a:r>
          </a:p>
        </p:txBody>
      </p:sp>
      <p:grpSp>
        <p:nvGrpSpPr>
          <p:cNvPr id="12" name="Group 62"/>
          <p:cNvGrpSpPr>
            <a:grpSpLocks/>
          </p:cNvGrpSpPr>
          <p:nvPr/>
        </p:nvGrpSpPr>
        <p:grpSpPr bwMode="auto">
          <a:xfrm>
            <a:off x="280279" y="1628800"/>
            <a:ext cx="381000" cy="381000"/>
            <a:chOff x="2078" y="1680"/>
            <a:chExt cx="1615" cy="1615"/>
          </a:xfrm>
        </p:grpSpPr>
        <p:sp>
          <p:nvSpPr>
            <p:cNvPr id="13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6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7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18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0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3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24" name="Group 55"/>
          <p:cNvGrpSpPr>
            <a:grpSpLocks/>
          </p:cNvGrpSpPr>
          <p:nvPr/>
        </p:nvGrpSpPr>
        <p:grpSpPr bwMode="auto">
          <a:xfrm>
            <a:off x="278214" y="2636912"/>
            <a:ext cx="381000" cy="381000"/>
            <a:chOff x="2078" y="1680"/>
            <a:chExt cx="1615" cy="1615"/>
          </a:xfrm>
        </p:grpSpPr>
        <p:sp>
          <p:nvSpPr>
            <p:cNvPr id="26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7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8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29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0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1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  <p:grpSp>
        <p:nvGrpSpPr>
          <p:cNvPr id="32" name="Group 55"/>
          <p:cNvGrpSpPr>
            <a:grpSpLocks/>
          </p:cNvGrpSpPr>
          <p:nvPr/>
        </p:nvGrpSpPr>
        <p:grpSpPr bwMode="auto">
          <a:xfrm>
            <a:off x="310675" y="4293096"/>
            <a:ext cx="381000" cy="381000"/>
            <a:chOff x="2078" y="1680"/>
            <a:chExt cx="1615" cy="1615"/>
          </a:xfrm>
        </p:grpSpPr>
        <p:sp>
          <p:nvSpPr>
            <p:cNvPr id="33" name="Oval 5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4" name="Oval 5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5" name="Oval 58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6" name="Oval 5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7" name="Oval 60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38" name="Oval 6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endParaRPr lang="ru-RU">
                <a:solidFill>
                  <a:srgbClr val="FFFFFF"/>
                </a:solidFill>
              </a:endParaRPr>
            </a:p>
          </p:txBody>
        </p:sp>
      </p:grpSp>
      <p:grpSp>
        <p:nvGrpSpPr>
          <p:cNvPr id="39" name="Group 62"/>
          <p:cNvGrpSpPr>
            <a:grpSpLocks/>
          </p:cNvGrpSpPr>
          <p:nvPr/>
        </p:nvGrpSpPr>
        <p:grpSpPr bwMode="auto">
          <a:xfrm>
            <a:off x="302568" y="5373216"/>
            <a:ext cx="381000" cy="381000"/>
            <a:chOff x="2078" y="1680"/>
            <a:chExt cx="1615" cy="1615"/>
          </a:xfrm>
        </p:grpSpPr>
        <p:sp>
          <p:nvSpPr>
            <p:cNvPr id="40" name="Oval 6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1" name="Oval 6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2" name="Oval 65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3" name="Oval 6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4" name="Oval 67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/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>
                <a:solidFill>
                  <a:srgbClr val="2A4F86"/>
                </a:solidFill>
              </a:endParaRPr>
            </a:p>
          </p:txBody>
        </p:sp>
        <p:sp>
          <p:nvSpPr>
            <p:cNvPr id="45" name="Oval 6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solidFill>
                  <a:srgbClr val="2A4F8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27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4">
  <a:themeElements>
    <a:clrScheme name="sample 3">
      <a:dk1>
        <a:srgbClr val="2A4F86"/>
      </a:dk1>
      <a:lt1>
        <a:srgbClr val="FFFFFF"/>
      </a:lt1>
      <a:dk2>
        <a:srgbClr val="3E68D0"/>
      </a:dk2>
      <a:lt2>
        <a:srgbClr val="D3D9DD"/>
      </a:lt2>
      <a:accent1>
        <a:srgbClr val="6C89DA"/>
      </a:accent1>
      <a:accent2>
        <a:srgbClr val="8FAFE9"/>
      </a:accent2>
      <a:accent3>
        <a:srgbClr val="FFFFFF"/>
      </a:accent3>
      <a:accent4>
        <a:srgbClr val="224272"/>
      </a:accent4>
      <a:accent5>
        <a:srgbClr val="BAC4EA"/>
      </a:accent5>
      <a:accent6>
        <a:srgbClr val="819ED3"/>
      </a:accent6>
      <a:hlink>
        <a:srgbClr val="57ABA3"/>
      </a:hlink>
      <a:folHlink>
        <a:srgbClr val="85819D"/>
      </a:folHlink>
    </a:clrScheme>
    <a:fontScheme name="sample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84D68"/>
        </a:dk1>
        <a:lt1>
          <a:srgbClr val="FFFFFF"/>
        </a:lt1>
        <a:dk2>
          <a:srgbClr val="2B6185"/>
        </a:dk2>
        <a:lt2>
          <a:srgbClr val="D3D9DD"/>
        </a:lt2>
        <a:accent1>
          <a:srgbClr val="638AA1"/>
        </a:accent1>
        <a:accent2>
          <a:srgbClr val="8CA8B5"/>
        </a:accent2>
        <a:accent3>
          <a:srgbClr val="FFFFFF"/>
        </a:accent3>
        <a:accent4>
          <a:srgbClr val="2E4058"/>
        </a:accent4>
        <a:accent5>
          <a:srgbClr val="B7C4CD"/>
        </a:accent5>
        <a:accent6>
          <a:srgbClr val="7E98A4"/>
        </a:accent6>
        <a:hlink>
          <a:srgbClr val="6FA2E7"/>
        </a:hlink>
        <a:folHlink>
          <a:srgbClr val="B2A6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D4940"/>
        </a:dk1>
        <a:lt1>
          <a:srgbClr val="FFFFFF"/>
        </a:lt1>
        <a:dk2>
          <a:srgbClr val="3F716F"/>
        </a:dk2>
        <a:lt2>
          <a:srgbClr val="DDDDDD"/>
        </a:lt2>
        <a:accent1>
          <a:srgbClr val="669E86"/>
        </a:accent1>
        <a:accent2>
          <a:srgbClr val="A2CAB4"/>
        </a:accent2>
        <a:accent3>
          <a:srgbClr val="FFFFFF"/>
        </a:accent3>
        <a:accent4>
          <a:srgbClr val="173D35"/>
        </a:accent4>
        <a:accent5>
          <a:srgbClr val="B8CCC3"/>
        </a:accent5>
        <a:accent6>
          <a:srgbClr val="92B7A3"/>
        </a:accent6>
        <a:hlink>
          <a:srgbClr val="8CA35F"/>
        </a:hlink>
        <a:folHlink>
          <a:srgbClr val="BC936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2A4F86"/>
        </a:dk1>
        <a:lt1>
          <a:srgbClr val="FFFFFF"/>
        </a:lt1>
        <a:dk2>
          <a:srgbClr val="3E68D0"/>
        </a:dk2>
        <a:lt2>
          <a:srgbClr val="D3D9DD"/>
        </a:lt2>
        <a:accent1>
          <a:srgbClr val="6C89DA"/>
        </a:accent1>
        <a:accent2>
          <a:srgbClr val="8FAFE9"/>
        </a:accent2>
        <a:accent3>
          <a:srgbClr val="FFFFFF"/>
        </a:accent3>
        <a:accent4>
          <a:srgbClr val="224272"/>
        </a:accent4>
        <a:accent5>
          <a:srgbClr val="BAC4EA"/>
        </a:accent5>
        <a:accent6>
          <a:srgbClr val="819ED3"/>
        </a:accent6>
        <a:hlink>
          <a:srgbClr val="57ABA3"/>
        </a:hlink>
        <a:folHlink>
          <a:srgbClr val="85819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24</Template>
  <TotalTime>1089</TotalTime>
  <Words>1231</Words>
  <Application>Microsoft Office PowerPoint</Application>
  <PresentationFormat>Экран (4:3)</PresentationFormat>
  <Paragraphs>270</Paragraphs>
  <Slides>25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24</vt:lpstr>
      <vt:lpstr>Image</vt:lpstr>
      <vt:lpstr>Презентация PowerPoint</vt:lpstr>
      <vt:lpstr>МЕРЫ ГОСУДАРСТВЕННОЙ ПОДДЕРЖКИ МАЛОГО, СРЕДНЕГО БИЗНЕСА                               В ЛЕНИНГРАДСКОЙ ОБЛАСТИ В 2017 ГОДУ</vt:lpstr>
      <vt:lpstr>МАЛЫЙ, СРЕДНИЙ БИЗНЕС  В ЛЕНИНГРАДСКОЙ ОБЛАСТИ</vt:lpstr>
      <vt:lpstr>СИСТЕМА ПОДДЕРЖКИ                 МАЛОГО, СРЕДНЕГО БИЗНЕСА </vt:lpstr>
      <vt:lpstr>ВИДЫ ПОДДЕРЖКИ                                    МАЛОГО, СРЕДНЕГО БИЗНЕСА В ЛО</vt:lpstr>
      <vt:lpstr>ВИДЫ ПОДДЕРЖКИ                                    МАЛОГО, СРЕДНЕГО БИЗНЕСА В ЛО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СУБСИДИИ ОРГАНИЗАЦИЯМ ПОДДЕРЖКИ</vt:lpstr>
      <vt:lpstr>РАЗВИТИЕ С/Х КООПЕРАЦИИ</vt:lpstr>
      <vt:lpstr>НАЛОГОВЫЕ ЛЬГОТЫ</vt:lpstr>
      <vt:lpstr>Презентация PowerPoint</vt:lpstr>
      <vt:lpstr>КОНСУЛЬТАЦИОННАЯ ПОДДЕРЖКА </vt:lpstr>
      <vt:lpstr>УСЛУГИ «МФЦ»</vt:lpstr>
      <vt:lpstr>ОБУЧЕНИЕ СУБЪЕКТОВ МСП</vt:lpstr>
      <vt:lpstr>ПРАВОВАЯ ПОДДЕРЖКА</vt:lpstr>
      <vt:lpstr> ИНФОРМАЦИОННО-МАРКЕТИНГОВАЯ ПОДДЕРЖКА  </vt:lpstr>
      <vt:lpstr>БИЗНЕС-НАВИГАТОР МСП</vt:lpstr>
      <vt:lpstr> ИНФОРМАЦИОННО-МАРКЕТИНГОВАЯ ПОДДЕРЖКА  </vt:lpstr>
      <vt:lpstr> ИНФОРМАЦИОННО-МАРКЕТИНГОВАЯ ПОДДЕРЖКА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Олежка</dc:creator>
  <cp:lastModifiedBy>pawner</cp:lastModifiedBy>
  <cp:revision>144</cp:revision>
  <cp:lastPrinted>2017-03-07T15:11:23Z</cp:lastPrinted>
  <dcterms:created xsi:type="dcterms:W3CDTF">2017-03-05T20:18:15Z</dcterms:created>
  <dcterms:modified xsi:type="dcterms:W3CDTF">2017-04-22T15:37:04Z</dcterms:modified>
</cp:coreProperties>
</file>