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5" r:id="rId3"/>
    <p:sldId id="306" r:id="rId4"/>
    <p:sldId id="310" r:id="rId5"/>
    <p:sldId id="314" r:id="rId6"/>
    <p:sldId id="264" r:id="rId7"/>
    <p:sldId id="272" r:id="rId8"/>
    <p:sldId id="305" r:id="rId9"/>
    <p:sldId id="274" r:id="rId10"/>
    <p:sldId id="312" r:id="rId11"/>
    <p:sldId id="279" r:id="rId12"/>
    <p:sldId id="280" r:id="rId13"/>
    <p:sldId id="281" r:id="rId14"/>
    <p:sldId id="282" r:id="rId15"/>
    <p:sldId id="283" r:id="rId16"/>
    <p:sldId id="285" r:id="rId17"/>
    <p:sldId id="286" r:id="rId18"/>
    <p:sldId id="287" r:id="rId19"/>
    <p:sldId id="289" r:id="rId20"/>
    <p:sldId id="297" r:id="rId21"/>
    <p:sldId id="298" r:id="rId22"/>
    <p:sldId id="299" r:id="rId23"/>
    <p:sldId id="300" r:id="rId24"/>
    <p:sldId id="301" r:id="rId25"/>
    <p:sldId id="309" r:id="rId26"/>
    <p:sldId id="294" r:id="rId27"/>
    <p:sldId id="31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8ACF"/>
    <a:srgbClr val="D68B1C"/>
    <a:srgbClr val="D09622"/>
    <a:srgbClr val="CC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INREZERV\Documents\&#1050;%20&#1073;&#1102;&#1076;&#1078;&#1077;&#1090;&#1091;%202015-2017\&#1050;%20&#1073;&#1102;&#1078;&#1076;&#1077;&#1090;&#1091;%202014-2017%20&#1075;&#1088;&#1072;&#1092;&#1080;&#1082;&#1080;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FINREZERV\Documents\&#1050;%20&#1073;&#1102;&#1076;&#1078;&#1077;&#1090;&#1091;%202015-2017\&#1044;&#1086;&#1093;&#1086;&#1076;&#1099;%20&#1073;&#1102;&#1076;&#1078;&#1077;&#1090;&#1072;%20&#1057;&#1043;&#1054;%20&#1085;&#1072;%202015-2017%20&#1075;&#1075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INREZERV\Documents\&#1050;%20&#1073;&#1102;&#1076;&#1078;&#1077;&#1090;&#1091;%202015-2017\&#1050;%20&#1073;&#1102;&#1078;&#1076;&#1077;&#1090;&#1091;%202014-2017%20&#1075;&#1088;&#1072;&#1092;&#1080;&#1082;&#1080;1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FINREZERV\Documents\&#1050;%20&#1073;&#1102;&#1076;&#1078;&#1077;&#1090;&#1091;%202015-2017\&#1056;&#1072;&#1089;&#1093;&#1086;&#1076;&#1099;%20&#1073;&#1102;&#1076;&#1078;&#1077;&#1090;&#1072;%20&#1057;&#1043;&#1054;%20&#1085;&#1072;%202015-2017%20&#1075;&#1075;.xlsx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INREZERV\Documents\&#1050;%20&#1073;&#1102;&#1076;&#1078;&#1077;&#1090;&#1091;%202015-2017\&#1058;&#1072;&#1073;&#1083;&#1080;&#1094;&#1072;%206%20&#1055;&#1047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INREZERV\Documents\&#1050;%20&#1073;&#1102;&#1076;&#1078;&#1077;&#1090;&#1091;%202015-2017\&#1058;&#1072;&#1073;&#1083;&#1080;&#1094;&#1072;%206%20&#1055;&#1047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FKAZK2\finoffice\&#1055;&#1086;&#1087;&#1086;&#1074;&#1072;\&#1041;&#1102;&#1076;&#1078;&#1077;&#1090;%202016-2018\&#1055;&#1056;&#1045;&#1047;&#1045;&#1053;&#1058;&#1040;&#1062;&#1048;&#1071;\&#1050;%20&#1073;&#1102;&#1078;&#1076;&#1077;&#1090;&#1091;%202014-2017%20&#1075;&#1088;&#1072;&#1092;&#1080;&#1082;&#1080;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INREZERV\Documents\&#1050;%20&#1073;&#1102;&#1076;&#1078;&#1077;&#1090;&#1091;%202015-2017\&#1040;&#1076;&#1088;&#1077;&#1089;&#1085;&#1072;&#1103;%202015%20&#1076;&#1083;&#1103;%20&#1087;&#1088;&#1077;&#1079;-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.2640877378147084"/>
          <c:y val="0.21447063780745193"/>
          <c:w val="0.48083132088637326"/>
          <c:h val="0.76608201776169704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4.7934398874774416E-2"/>
                  <c:y val="-0.15478734889186413"/>
                </c:manualLayout>
              </c:layout>
              <c:tx>
                <c:rich>
                  <a:bodyPr/>
                  <a:lstStyle/>
                  <a:p>
                    <a:r>
                      <a:rPr lang="ru-RU" sz="1050" dirty="0"/>
                      <a:t>Н</a:t>
                    </a:r>
                    <a:r>
                      <a:rPr lang="ru-RU" sz="1200" dirty="0" smtClean="0"/>
                      <a:t>ДФЛ</a:t>
                    </a:r>
                    <a:r>
                      <a:rPr lang="ru-RU" dirty="0"/>
                      <a:t>
</a:t>
                    </a:r>
                    <a:r>
                      <a:rPr lang="ru-RU" sz="1050" dirty="0"/>
                      <a:t> </a:t>
                    </a:r>
                    <a:r>
                      <a:rPr lang="ru-RU" sz="1600" b="1" dirty="0" smtClean="0"/>
                      <a:t>811</a:t>
                    </a:r>
                    <a:r>
                      <a:rPr lang="ru-RU" sz="1600" baseline="0" dirty="0" smtClean="0"/>
                      <a:t> </a:t>
                    </a:r>
                    <a:r>
                      <a:rPr lang="ru-RU" sz="1600" b="1" baseline="0" dirty="0" smtClean="0"/>
                      <a:t>млн.руб</a:t>
                    </a:r>
                    <a:r>
                      <a:rPr lang="ru-RU" sz="1600" baseline="0" dirty="0" smtClean="0"/>
                      <a:t>.</a:t>
                    </a:r>
                    <a:r>
                      <a:rPr lang="ru-RU" sz="1600" dirty="0" smtClean="0"/>
                      <a:t>   </a:t>
                    </a:r>
                    <a:r>
                      <a:rPr lang="ru-RU" sz="1600" dirty="0"/>
                      <a:t>
</a:t>
                    </a:r>
                    <a:r>
                      <a:rPr lang="ru-RU" sz="1400" b="1" dirty="0" smtClean="0"/>
                      <a:t>63,7%</a:t>
                    </a:r>
                    <a:endParaRPr lang="ru-RU" b="1" dirty="0"/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-2.4328680828835773E-2"/>
                  <c:y val="-2.5805835542531012E-2"/>
                </c:manualLayout>
              </c:layout>
              <c:tx>
                <c:rich>
                  <a:bodyPr/>
                  <a:lstStyle/>
                  <a:p>
                    <a:r>
                      <a:rPr lang="ru-RU" sz="1050" dirty="0"/>
                      <a:t>ДОХОДЫ ОТ ИСПОЛЬЗОВАНИЯ ИМУЩЕСТВА</a:t>
                    </a:r>
                    <a:r>
                      <a:rPr lang="ru-RU" dirty="0"/>
                      <a:t>
</a:t>
                    </a:r>
                    <a:r>
                      <a:rPr lang="ru-RU" sz="1000" b="1" dirty="0"/>
                      <a:t> </a:t>
                    </a:r>
                    <a:r>
                      <a:rPr lang="ru-RU" sz="1400" b="1" dirty="0" smtClean="0"/>
                      <a:t>177,8</a:t>
                    </a:r>
                    <a:r>
                      <a:rPr lang="ru-RU" sz="1400" b="1" baseline="0" dirty="0" smtClean="0"/>
                      <a:t> </a:t>
                    </a:r>
                    <a:r>
                      <a:rPr lang="ru-RU" sz="1600" b="1" baseline="0" dirty="0" smtClean="0"/>
                      <a:t>млн.руб.</a:t>
                    </a:r>
                    <a:r>
                      <a:rPr lang="ru-RU" sz="1600" b="1" dirty="0" smtClean="0"/>
                      <a:t>   </a:t>
                    </a:r>
                    <a:r>
                      <a:rPr lang="ru-RU" sz="1600" dirty="0"/>
                      <a:t>
</a:t>
                    </a:r>
                    <a:r>
                      <a:rPr lang="ru-RU" sz="1600" b="1" dirty="0" smtClean="0"/>
                      <a:t>14%</a:t>
                    </a:r>
                    <a:endParaRPr lang="ru-RU" b="1" dirty="0"/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2"/>
              <c:layout>
                <c:manualLayout>
                  <c:x val="-3.8777367816831415E-2"/>
                  <c:y val="6.6501459632868506E-2"/>
                </c:manualLayout>
              </c:layout>
              <c:tx>
                <c:rich>
                  <a:bodyPr/>
                  <a:lstStyle/>
                  <a:p>
                    <a:r>
                      <a:rPr lang="ru-RU" sz="1050" dirty="0"/>
                      <a:t>НАЛОГИ НА ИМУЩЕСТВО</a:t>
                    </a:r>
                    <a:r>
                      <a:rPr lang="ru-RU" dirty="0"/>
                      <a:t>
 </a:t>
                    </a:r>
                    <a:r>
                      <a:rPr lang="ru-RU" sz="1400" b="1" dirty="0" smtClean="0"/>
                      <a:t>123,8</a:t>
                    </a:r>
                    <a:r>
                      <a:rPr lang="ru-RU" sz="1400" dirty="0" smtClean="0"/>
                      <a:t> </a:t>
                    </a:r>
                    <a:r>
                      <a:rPr lang="ru-RU" sz="1400" b="1" dirty="0" smtClean="0"/>
                      <a:t>млн.руб.   </a:t>
                    </a:r>
                    <a:r>
                      <a:rPr lang="ru-RU" sz="1400" dirty="0"/>
                      <a:t>
</a:t>
                    </a:r>
                    <a:r>
                      <a:rPr lang="ru-RU" sz="1400" b="1" dirty="0" smtClean="0"/>
                      <a:t>9,7%</a:t>
                    </a:r>
                    <a:endParaRPr lang="ru-RU" sz="1400" b="1" dirty="0"/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3"/>
              <c:layout>
                <c:manualLayout>
                  <c:x val="-4.6567194288353916E-2"/>
                  <c:y val="4.4353003489882137E-2"/>
                </c:manualLayout>
              </c:layout>
              <c:tx>
                <c:rich>
                  <a:bodyPr/>
                  <a:lstStyle/>
                  <a:p>
                    <a:r>
                      <a:rPr lang="ru-RU" sz="1050" dirty="0"/>
                      <a:t>Н</a:t>
                    </a:r>
                    <a:r>
                      <a:rPr lang="ru-RU" sz="1000" dirty="0"/>
                      <a:t>АЛОГИ НА СОВОКУПНЫЙ ДОХОД</a:t>
                    </a:r>
                    <a:r>
                      <a:rPr lang="ru-RU" dirty="0"/>
                      <a:t>
</a:t>
                    </a:r>
                    <a:r>
                      <a:rPr lang="ru-RU" sz="1400" b="1" dirty="0"/>
                      <a:t> </a:t>
                    </a:r>
                    <a:r>
                      <a:rPr lang="ru-RU" sz="1400" b="1" dirty="0" smtClean="0"/>
                      <a:t>114,2</a:t>
                    </a:r>
                    <a:r>
                      <a:rPr lang="ru-RU" sz="1400" b="1" baseline="0" dirty="0" smtClean="0"/>
                      <a:t> млн.руб.</a:t>
                    </a:r>
                    <a:r>
                      <a:rPr lang="ru-RU" sz="1400" b="1" dirty="0" smtClean="0"/>
                      <a:t>   </a:t>
                    </a:r>
                    <a:r>
                      <a:rPr lang="ru-RU" sz="1400" b="1" dirty="0"/>
                      <a:t>
</a:t>
                    </a:r>
                    <a:r>
                      <a:rPr lang="ru-RU" sz="1400" b="1" dirty="0" smtClean="0"/>
                      <a:t>9%</a:t>
                    </a:r>
                    <a:endParaRPr lang="ru-RU" b="1" dirty="0"/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4"/>
              <c:layout>
                <c:manualLayout>
                  <c:x val="2.0570082856290826E-2"/>
                  <c:y val="-3.3139808975485435E-2"/>
                </c:manualLayout>
              </c:layout>
              <c:tx>
                <c:rich>
                  <a:bodyPr/>
                  <a:lstStyle/>
                  <a:p>
                    <a:r>
                      <a:rPr lang="ru-RU" sz="1050" dirty="0"/>
                      <a:t>Д</a:t>
                    </a:r>
                    <a:r>
                      <a:rPr lang="ru-RU" dirty="0"/>
                      <a:t>ОХОДЫ ОТ ПРОДАЖИ МАТЕРИАЛЬНЫХ И НЕМАТЕРИАЛЬНЫХ АКТИВОВ
 </a:t>
                    </a:r>
                    <a:r>
                      <a:rPr lang="ru-RU" sz="1400" b="1" dirty="0" smtClean="0"/>
                      <a:t>24,7 млн.руб.   </a:t>
                    </a:r>
                    <a:r>
                      <a:rPr lang="ru-RU" sz="1400" b="1" dirty="0"/>
                      <a:t>
</a:t>
                    </a:r>
                    <a:r>
                      <a:rPr lang="ru-RU" sz="1400" b="1" dirty="0" smtClean="0"/>
                      <a:t>1,9%</a:t>
                    </a:r>
                    <a:endParaRPr lang="ru-RU" b="1" dirty="0"/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5"/>
              <c:layout>
                <c:manualLayout>
                  <c:x val="0.17143550814042208"/>
                  <c:y val="-5.5691384255218803E-3"/>
                </c:manualLayout>
              </c:layout>
              <c:tx>
                <c:rich>
                  <a:bodyPr/>
                  <a:lstStyle/>
                  <a:p>
                    <a:r>
                      <a:rPr lang="ru-RU" sz="1050" dirty="0" smtClean="0"/>
                      <a:t>П</a:t>
                    </a:r>
                    <a:r>
                      <a:rPr lang="ru-RU" dirty="0" smtClean="0"/>
                      <a:t>РОЧИЕ </a:t>
                    </a:r>
                    <a:r>
                      <a:rPr lang="ru-RU" dirty="0"/>
                      <a:t>
 </a:t>
                    </a:r>
                    <a:r>
                      <a:rPr lang="ru-RU" sz="1400" b="1" dirty="0" smtClean="0"/>
                      <a:t>22,2</a:t>
                    </a:r>
                    <a:r>
                      <a:rPr lang="ru-RU" sz="1400" b="1" baseline="0" dirty="0" smtClean="0"/>
                      <a:t> млн.руб.</a:t>
                    </a:r>
                    <a:r>
                      <a:rPr lang="ru-RU" sz="1400" b="1" dirty="0" smtClean="0"/>
                      <a:t>   </a:t>
                    </a:r>
                    <a:r>
                      <a:rPr lang="ru-RU" sz="1400" b="1" dirty="0"/>
                      <a:t>
</a:t>
                    </a:r>
                    <a:r>
                      <a:rPr lang="ru-RU" sz="1400" b="1" dirty="0" smtClean="0"/>
                      <a:t>1,7%</a:t>
                    </a:r>
                    <a:endParaRPr lang="ru-RU" b="1" dirty="0"/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6"/>
              <c:layout>
                <c:manualLayout>
                  <c:x val="-0.18898466690835522"/>
                  <c:y val="-0.23072006731579603"/>
                </c:manualLayout>
              </c:layout>
              <c:tx>
                <c:rich>
                  <a:bodyPr/>
                  <a:lstStyle/>
                  <a:p>
                    <a:r>
                      <a:rPr lang="ru-RU" sz="1050" dirty="0"/>
                      <a:t>П</a:t>
                    </a:r>
                    <a:r>
                      <a:rPr lang="ru-RU" dirty="0"/>
                      <a:t>ЛАТЕЖИ ПРИ ПОЛЬЗОВАНИИ ПРИРОДНЫМИ РЕСУРСАМИ
 </a:t>
                    </a:r>
                    <a:r>
                      <a:rPr lang="ru-RU" sz="1050" b="1" dirty="0" smtClean="0"/>
                      <a:t>4,0</a:t>
                    </a:r>
                    <a:r>
                      <a:rPr lang="ru-RU" sz="1050" b="1" baseline="0" dirty="0" smtClean="0"/>
                      <a:t> млн.руб.</a:t>
                    </a:r>
                    <a:r>
                      <a:rPr lang="ru-RU" sz="1050" b="1" dirty="0" smtClean="0"/>
                      <a:t>  </a:t>
                    </a:r>
                    <a:r>
                      <a:rPr lang="ru-RU" sz="1050" b="1" dirty="0"/>
                      <a:t>
</a:t>
                    </a:r>
                    <a:r>
                      <a:rPr lang="ru-RU" sz="1050" b="1" dirty="0" smtClean="0"/>
                      <a:t>0,3%</a:t>
                    </a:r>
                    <a:endParaRPr lang="ru-RU" b="1" dirty="0"/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7"/>
              <c:layout>
                <c:manualLayout>
                  <c:x val="-3.3283765254153212E-2"/>
                  <c:y val="-0.25039818495420924"/>
                </c:manualLayout>
              </c:layout>
              <c:tx>
                <c:rich>
                  <a:bodyPr/>
                  <a:lstStyle/>
                  <a:p>
                    <a:r>
                      <a:rPr lang="ru-RU" sz="1050" dirty="0"/>
                      <a:t>Ш</a:t>
                    </a:r>
                    <a:r>
                      <a:rPr lang="ru-RU" dirty="0"/>
                      <a:t>ТРАФЫ, САНКЦИИ, ВОЗМЕЩЕНИЕ УЩЕРБА
 </a:t>
                    </a:r>
                    <a:r>
                      <a:rPr lang="ru-RU" sz="1050" b="1" dirty="0" smtClean="0"/>
                      <a:t>3,6 млн.руб.   </a:t>
                    </a:r>
                    <a:r>
                      <a:rPr lang="ru-RU" sz="1050" b="1" dirty="0"/>
                      <a:t>
</a:t>
                    </a:r>
                    <a:r>
                      <a:rPr lang="ru-RU" sz="1050" b="1" dirty="0" smtClean="0"/>
                      <a:t>0,3 %</a:t>
                    </a:r>
                    <a:endParaRPr lang="ru-RU" b="1" dirty="0"/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8"/>
              <c:layout>
                <c:manualLayout>
                  <c:x val="3.3624553412193975E-2"/>
                  <c:y val="-8.9138877303141795E-2"/>
                </c:manualLayout>
              </c:layout>
              <c:tx>
                <c:rich>
                  <a:bodyPr/>
                  <a:lstStyle/>
                  <a:p>
                    <a:r>
                      <a:rPr lang="ru-RU" sz="1050" dirty="0"/>
                      <a:t>П</a:t>
                    </a:r>
                    <a:r>
                      <a:rPr lang="ru-RU" dirty="0"/>
                      <a:t>РОЧИЕ </a:t>
                    </a:r>
                    <a:endParaRPr lang="ru-RU" dirty="0" smtClean="0"/>
                  </a:p>
                  <a:p>
                    <a:r>
                      <a:rPr lang="ru-RU" dirty="0" smtClean="0"/>
                      <a:t>НЕНАЛОГОВЫЕ </a:t>
                    </a:r>
                  </a:p>
                  <a:p>
                    <a:r>
                      <a:rPr lang="ru-RU" dirty="0" smtClean="0"/>
                      <a:t>ДОХОДЫ</a:t>
                    </a:r>
                    <a:r>
                      <a:rPr lang="ru-RU" dirty="0"/>
                      <a:t>
 </a:t>
                    </a:r>
                    <a:r>
                      <a:rPr lang="ru-RU" sz="1050" b="1" dirty="0" smtClean="0"/>
                      <a:t>2,4 млн.руб.   </a:t>
                    </a:r>
                    <a:r>
                      <a:rPr lang="ru-RU" sz="1050" b="1" dirty="0"/>
                      <a:t>
</a:t>
                    </a:r>
                    <a:r>
                      <a:rPr lang="ru-RU" sz="1050" b="1" dirty="0" smtClean="0"/>
                      <a:t>0,2%</a:t>
                    </a:r>
                    <a:endParaRPr lang="ru-RU" sz="1050" b="1" dirty="0"/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9"/>
              <c:layout>
                <c:manualLayout>
                  <c:x val="0.17546356934999424"/>
                  <c:y val="-0.18479954658309503"/>
                </c:manualLayout>
              </c:layout>
              <c:tx>
                <c:rich>
                  <a:bodyPr/>
                  <a:lstStyle/>
                  <a:p>
                    <a:r>
                      <a:rPr lang="ru-RU" sz="1050" dirty="0"/>
                      <a:t>А</a:t>
                    </a:r>
                    <a:r>
                      <a:rPr lang="ru-RU" dirty="0"/>
                      <a:t>КЦИЗЫ ПО ПОДАКЦИЗНЫМ ТОВАРАМ (ПРОДУКЦИИ), ПРОИЗВОДИМЫМ НА ТЕРРИТОРИИ РФ
 </a:t>
                    </a:r>
                    <a:r>
                      <a:rPr lang="ru-RU" sz="1050" b="1" dirty="0" smtClean="0"/>
                      <a:t>2,3</a:t>
                    </a:r>
                    <a:r>
                      <a:rPr lang="ru-RU" sz="1050" b="1" baseline="0" dirty="0" smtClean="0"/>
                      <a:t> млн.руб.</a:t>
                    </a:r>
                    <a:r>
                      <a:rPr lang="ru-RU" sz="1050" b="1" dirty="0" smtClean="0"/>
                      <a:t>   </a:t>
                    </a:r>
                    <a:r>
                      <a:rPr lang="ru-RU" sz="1050" b="1" dirty="0"/>
                      <a:t>
</a:t>
                    </a:r>
                    <a:r>
                      <a:rPr lang="ru-RU" sz="1050" b="1" dirty="0" smtClean="0"/>
                      <a:t>0,2%</a:t>
                    </a:r>
                    <a:endParaRPr lang="ru-RU" b="1" dirty="0"/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10"/>
              <c:layout>
                <c:manualLayout>
                  <c:x val="0.310877982368434"/>
                  <c:y val="-6.612693567846295E-2"/>
                </c:manualLayout>
              </c:layout>
              <c:tx>
                <c:rich>
                  <a:bodyPr/>
                  <a:lstStyle/>
                  <a:p>
                    <a:r>
                      <a:rPr lang="ru-RU" sz="1050" dirty="0" smtClean="0"/>
                      <a:t>Д</a:t>
                    </a:r>
                    <a:r>
                      <a:rPr lang="ru-RU" dirty="0" smtClean="0"/>
                      <a:t>ОХОДЫ </a:t>
                    </a:r>
                    <a:r>
                      <a:rPr lang="ru-RU" dirty="0"/>
                      <a:t>ОТ ОКАЗАНИЯ ПЛАТНЫХ УСЛУГ И КОМПЕНСАЦИИ ЗАТРАТ ГОСУДАРСТВА
</a:t>
                    </a:r>
                    <a:r>
                      <a:rPr lang="ru-RU" sz="1050" b="1" dirty="0"/>
                      <a:t> 0,48 </a:t>
                    </a:r>
                    <a:r>
                      <a:rPr lang="ru-RU" sz="1050" b="1" dirty="0" smtClean="0"/>
                      <a:t>млн.руб.</a:t>
                    </a:r>
                    <a:r>
                      <a:rPr lang="ru-RU" sz="1050" b="1" dirty="0"/>
                      <a:t>
</a:t>
                    </a:r>
                    <a:r>
                      <a:rPr lang="ru-RU" sz="1050" b="1" dirty="0" smtClean="0"/>
                      <a:t>0,04%</a:t>
                    </a:r>
                    <a:endParaRPr lang="ru-RU" b="1" dirty="0"/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11"/>
              <c:layout>
                <c:manualLayout>
                  <c:x val="0.29070027794182873"/>
                  <c:y val="0.14913813845255991"/>
                </c:manualLayout>
              </c:layout>
              <c:tx>
                <c:rich>
                  <a:bodyPr/>
                  <a:lstStyle/>
                  <a:p>
                    <a:r>
                      <a:rPr lang="ru-RU" sz="1050" dirty="0"/>
                      <a:t>З</a:t>
                    </a:r>
                    <a:r>
                      <a:rPr lang="ru-RU" dirty="0"/>
                      <a:t>АДОЛЖЕННОСТЬ И ПЕРЕРАСЧЕТЫ ПО ОТМЕНЕННЫМ НАЛОГАМ, СБОРАМ И ИНЫМ ОБЯЗАТЕЛЬНЫМ ПЛАТЕЖАМ
</a:t>
                    </a:r>
                    <a:r>
                      <a:rPr lang="ru-RU" sz="1050" b="1" dirty="0"/>
                      <a:t> 0,01 </a:t>
                    </a:r>
                    <a:r>
                      <a:rPr lang="ru-RU" sz="1050" b="1" baseline="0" dirty="0" smtClean="0"/>
                      <a:t> млн.руб.</a:t>
                    </a:r>
                    <a:r>
                      <a:rPr lang="ru-RU" dirty="0"/>
                      <a:t>
</a:t>
                    </a:r>
                    <a:r>
                      <a:rPr lang="ru-RU" sz="1000" b="1" dirty="0" smtClean="0"/>
                      <a:t>0,001%</a:t>
                    </a:r>
                    <a:endParaRPr lang="ru-RU" b="1" dirty="0"/>
                  </a:p>
                </c:rich>
              </c:tx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Лист4!$A$2:$A$7</c:f>
              <c:strCache>
                <c:ptCount val="6"/>
                <c:pt idx="0">
                  <c:v>НДФЛ</c:v>
                </c:pt>
                <c:pt idx="1">
                  <c:v>ДОХОДЫ ОТ ИСПОЛЬЗОВАНИЯ ИМУЩЕСТВА</c:v>
                </c:pt>
                <c:pt idx="2">
                  <c:v>НАЛОГИ НА ИМУЩЕСТВО</c:v>
                </c:pt>
                <c:pt idx="3">
                  <c:v>НАЛОГИ НА СОВОКУПНЫЙ ДОХОД</c:v>
                </c:pt>
                <c:pt idx="4">
                  <c:v>ДОХОДЫ ОТ ПРОДАЖИ МАТЕРИАЛЬНЫХ И НЕМАТЕРИАЛЬНЫХ АКТИВОВ</c:v>
                </c:pt>
                <c:pt idx="5">
                  <c:v>Прочие </c:v>
                </c:pt>
              </c:strCache>
            </c:strRef>
          </c:cat>
          <c:val>
            <c:numRef>
              <c:f>Лист4!$C$2:$C$7</c:f>
              <c:numCache>
                <c:formatCode>_-* #,##0.00_р_._-;\-* #,##0.00_р_._-;_-* "-"??_р_._-;_-@_-</c:formatCode>
                <c:ptCount val="6"/>
                <c:pt idx="0">
                  <c:v>805.46309999999949</c:v>
                </c:pt>
                <c:pt idx="1">
                  <c:v>228.64509999999999</c:v>
                </c:pt>
                <c:pt idx="2">
                  <c:v>148.501</c:v>
                </c:pt>
                <c:pt idx="3">
                  <c:v>103.24740000000028</c:v>
                </c:pt>
                <c:pt idx="4">
                  <c:v>15.9</c:v>
                </c:pt>
                <c:pt idx="5">
                  <c:v>17.447999999999986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6447373293805552E-2"/>
          <c:y val="3.6304723216611011E-2"/>
          <c:w val="0.73658190025669668"/>
          <c:h val="0.8766478116200683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Лист1!$B$53</c:f>
              <c:strCache>
                <c:ptCount val="1"/>
                <c:pt idx="0">
                  <c:v>Собственные доходы бюджета </c:v>
                </c:pt>
              </c:strCache>
            </c:strRef>
          </c:tx>
          <c:dLbls>
            <c:dLbl>
              <c:idx val="0"/>
              <c:layout>
                <c:manualLayout>
                  <c:x val="3.0940762917180844E-3"/>
                  <c:y val="5.7630529315209232E-3"/>
                </c:manualLayout>
              </c:layout>
              <c:showVal val="1"/>
            </c:dLbl>
            <c:dLbl>
              <c:idx val="1"/>
              <c:layout>
                <c:manualLayout>
                  <c:x val="-3.0388923647859879E-3"/>
                  <c:y val="1.0598783233787851E-2"/>
                </c:manualLayout>
              </c:layout>
              <c:showVal val="1"/>
            </c:dLbl>
            <c:dLbl>
              <c:idx val="2"/>
              <c:layout>
                <c:manualLayout>
                  <c:x val="3.066423418840422E-3"/>
                  <c:y val="9.9362981577946746E-3"/>
                </c:manualLayout>
              </c:layout>
              <c:showVal val="1"/>
            </c:dLbl>
            <c:dLbl>
              <c:idx val="3"/>
              <c:layout>
                <c:manualLayout>
                  <c:x val="4.641297165812029E-3"/>
                  <c:y val="1.242037269724340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trendline>
            <c:spPr>
              <a:ln w="25400">
                <a:solidFill>
                  <a:srgbClr val="00B050"/>
                </a:solidFill>
                <a:prstDash val="dash"/>
              </a:ln>
            </c:spPr>
            <c:trendlineType val="poly"/>
            <c:order val="5"/>
            <c:forward val="0.30000000000000032"/>
            <c:backward val="0.30000000000000032"/>
          </c:trendline>
          <c:cat>
            <c:strRef>
              <c:f>Лист1!$C$52:$F$52</c:f>
              <c:strCache>
                <c:ptCount val="4"/>
                <c:pt idx="0">
                  <c:v>Оценка 2015</c:v>
                </c:pt>
                <c:pt idx="1">
                  <c:v>Прогноз 2016</c:v>
                </c:pt>
                <c:pt idx="2">
                  <c:v>Прогноз 2017</c:v>
                </c:pt>
                <c:pt idx="3">
                  <c:v>Прогноз 2018</c:v>
                </c:pt>
              </c:strCache>
            </c:strRef>
          </c:cat>
          <c:val>
            <c:numRef>
              <c:f>Лист1!$C$53:$F$53</c:f>
              <c:numCache>
                <c:formatCode>_-* #,##0.0_р_._-;\-* #,##0.0_р_._-;_-* "-"??_р_._-;_-@_-</c:formatCode>
                <c:ptCount val="4"/>
                <c:pt idx="0">
                  <c:v>1338.7</c:v>
                </c:pt>
                <c:pt idx="1">
                  <c:v>1273.7</c:v>
                </c:pt>
                <c:pt idx="2">
                  <c:v>1344.3</c:v>
                </c:pt>
                <c:pt idx="3">
                  <c:v>1382.7</c:v>
                </c:pt>
              </c:numCache>
            </c:numRef>
          </c:val>
        </c:ser>
        <c:ser>
          <c:idx val="1"/>
          <c:order val="1"/>
          <c:tx>
            <c:strRef>
              <c:f>Лист1!$B$54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9</a:t>
                    </a:r>
                    <a:r>
                      <a:rPr lang="ru-RU" dirty="0" smtClean="0"/>
                      <a:t>60</a:t>
                    </a:r>
                    <a:r>
                      <a:rPr lang="en-US" dirty="0" smtClean="0"/>
                      <a:t>,1   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trendline>
            <c:spPr>
              <a:ln w="25400">
                <a:solidFill>
                  <a:schemeClr val="accent2">
                    <a:lumMod val="75000"/>
                  </a:schemeClr>
                </a:solidFill>
                <a:prstDash val="dash"/>
              </a:ln>
            </c:spPr>
            <c:trendlineType val="poly"/>
            <c:order val="5"/>
            <c:forward val="0.30000000000000032"/>
            <c:backward val="0.30000000000000032"/>
          </c:trendline>
          <c:cat>
            <c:strRef>
              <c:f>Лист1!$C$52:$F$52</c:f>
              <c:strCache>
                <c:ptCount val="4"/>
                <c:pt idx="0">
                  <c:v>Оценка 2015</c:v>
                </c:pt>
                <c:pt idx="1">
                  <c:v>Прогноз 2016</c:v>
                </c:pt>
                <c:pt idx="2">
                  <c:v>Прогноз 2017</c:v>
                </c:pt>
                <c:pt idx="3">
                  <c:v>Прогноз 2018</c:v>
                </c:pt>
              </c:strCache>
            </c:strRef>
          </c:cat>
          <c:val>
            <c:numRef>
              <c:f>Лист1!$C$54:$F$54</c:f>
              <c:numCache>
                <c:formatCode>_-* #,##0.0_р_._-;\-* #,##0.0_р_._-;_-* "-"??_р_._-;_-@_-</c:formatCode>
                <c:ptCount val="4"/>
                <c:pt idx="0">
                  <c:v>913.8</c:v>
                </c:pt>
                <c:pt idx="1">
                  <c:v>971.1</c:v>
                </c:pt>
                <c:pt idx="2">
                  <c:v>972.5</c:v>
                </c:pt>
                <c:pt idx="3">
                  <c:v>950</c:v>
                </c:pt>
              </c:numCache>
            </c:numRef>
          </c:val>
        </c:ser>
        <c:axId val="91350144"/>
        <c:axId val="91351680"/>
      </c:barChart>
      <c:catAx>
        <c:axId val="91350144"/>
        <c:scaling>
          <c:orientation val="minMax"/>
        </c:scaling>
        <c:axPos val="b"/>
        <c:majorGridlines/>
        <c:tickLblPos val="nextTo"/>
        <c:crossAx val="91351680"/>
        <c:crosses val="autoZero"/>
        <c:auto val="1"/>
        <c:lblAlgn val="ctr"/>
        <c:lblOffset val="100"/>
      </c:catAx>
      <c:valAx>
        <c:axId val="91351680"/>
        <c:scaling>
          <c:orientation val="minMax"/>
          <c:max val="1500"/>
          <c:min val="0"/>
        </c:scaling>
        <c:axPos val="l"/>
        <c:majorGridlines/>
        <c:numFmt formatCode="_-* #,##0.0_р_._-;\-* #,##0.0_р_._-;_-* &quot;-&quot;??_р_._-;_-@_-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91350144"/>
        <c:crosses val="autoZero"/>
        <c:crossBetween val="between"/>
        <c:majorUnit val="200"/>
        <c:minorUnit val="100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84126239871982744"/>
          <c:y val="2.6649085774095283E-3"/>
          <c:w val="0.1587376012801705"/>
          <c:h val="0.65337221302896165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4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3936684630669533E-2"/>
          <c:y val="3.1130684151081923E-2"/>
          <c:w val="0.69705677055919202"/>
          <c:h val="0.85256350401189052"/>
        </c:manualLayout>
      </c:layout>
      <c:lineChart>
        <c:grouping val="standard"/>
        <c:ser>
          <c:idx val="0"/>
          <c:order val="0"/>
          <c:tx>
            <c:strRef>
              <c:f>Лист3!$A$4</c:f>
              <c:strCache>
                <c:ptCount val="1"/>
                <c:pt idx="0">
                  <c:v>Арендная плата за земли, млн.руб.</c:v>
                </c:pt>
              </c:strCache>
            </c:strRef>
          </c:tx>
          <c:spPr>
            <a:ln w="31750">
              <a:solidFill>
                <a:schemeClr val="accent1">
                  <a:lumMod val="50000"/>
                </a:schemeClr>
              </a:solidFill>
            </a:ln>
          </c:spPr>
          <c:marker>
            <c:symbol val="triangle"/>
            <c:size val="10"/>
            <c:spPr>
              <a:solidFill>
                <a:schemeClr val="accent1">
                  <a:lumMod val="50000"/>
                </a:schemeClr>
              </a:solidFill>
            </c:spPr>
          </c:marker>
          <c:dLbls>
            <c:dLbl>
              <c:idx val="0"/>
              <c:layout>
                <c:manualLayout>
                  <c:x val="-8.1363568893073848E-2"/>
                  <c:y val="-5.5642584969101639E-3"/>
                </c:manualLayout>
              </c:layout>
              <c:showVal val="1"/>
            </c:dLbl>
            <c:dLbl>
              <c:idx val="1"/>
              <c:layout>
                <c:manualLayout>
                  <c:x val="-2.865961159142609E-2"/>
                  <c:y val="4.2386562747882314E-2"/>
                </c:manualLayout>
              </c:layout>
              <c:showVal val="1"/>
            </c:dLbl>
            <c:dLbl>
              <c:idx val="2"/>
              <c:layout>
                <c:manualLayout>
                  <c:x val="-3.027175724436422E-2"/>
                  <c:y val="4.7373765373614443E-2"/>
                </c:manualLayout>
              </c:layout>
              <c:showVal val="1"/>
            </c:dLbl>
            <c:dLbl>
              <c:idx val="3"/>
              <c:layout>
                <c:manualLayout>
                  <c:x val="-3.0989551885539288E-2"/>
                  <c:y val="5.856952637015587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Лист3!$B$3:$E$3</c:f>
              <c:strCache>
                <c:ptCount val="4"/>
                <c:pt idx="0">
                  <c:v>оценка 2015</c:v>
                </c:pt>
                <c:pt idx="1">
                  <c:v>прогноз  2016</c:v>
                </c:pt>
                <c:pt idx="2">
                  <c:v>прогноз 2017</c:v>
                </c:pt>
                <c:pt idx="3">
                  <c:v>прогноз 2018</c:v>
                </c:pt>
              </c:strCache>
            </c:strRef>
          </c:cat>
          <c:val>
            <c:numRef>
              <c:f>Лист3!$B$4:$E$4</c:f>
              <c:numCache>
                <c:formatCode>_-* #,##0.0_р_._-;\-* #,##0.0_р_._-;_-* "-"??_р_._-;_-@_-</c:formatCode>
                <c:ptCount val="4"/>
                <c:pt idx="0">
                  <c:v>131.1</c:v>
                </c:pt>
                <c:pt idx="1">
                  <c:v>107.1</c:v>
                </c:pt>
                <c:pt idx="2">
                  <c:v>114.5</c:v>
                </c:pt>
                <c:pt idx="3">
                  <c:v>122.4</c:v>
                </c:pt>
              </c:numCache>
            </c:numRef>
          </c:val>
        </c:ser>
        <c:ser>
          <c:idx val="1"/>
          <c:order val="1"/>
          <c:tx>
            <c:strRef>
              <c:f>Лист3!$A$5</c:f>
              <c:strCache>
                <c:ptCount val="1"/>
                <c:pt idx="0">
                  <c:v>Земельный налог, млн.руб.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diamond"/>
            <c:size val="10"/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-7.5260413580199581E-2"/>
                  <c:y val="-3.3464556555100576E-2"/>
                </c:manualLayout>
              </c:layout>
              <c:showVal val="1"/>
            </c:dLbl>
            <c:dLbl>
              <c:idx val="1"/>
              <c:layout>
                <c:manualLayout>
                  <c:x val="-4.0681953212928029E-2"/>
                  <c:y val="-2.6846071716825341E-2"/>
                </c:manualLayout>
              </c:layout>
              <c:showVal val="1"/>
            </c:dLbl>
            <c:dLbl>
              <c:idx val="2"/>
              <c:layout>
                <c:manualLayout>
                  <c:x val="-3.1306183370929802E-2"/>
                  <c:y val="-3.0564409247731399E-2"/>
                </c:manualLayout>
              </c:layout>
              <c:showVal val="1"/>
            </c:dLbl>
            <c:dLbl>
              <c:idx val="3"/>
              <c:layout>
                <c:manualLayout>
                  <c:x val="-2.1772218545765509E-2"/>
                  <c:y val="-3.0564409247731399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Лист3!$B$3:$E$3</c:f>
              <c:strCache>
                <c:ptCount val="4"/>
                <c:pt idx="0">
                  <c:v>оценка 2015</c:v>
                </c:pt>
                <c:pt idx="1">
                  <c:v>прогноз  2016</c:v>
                </c:pt>
                <c:pt idx="2">
                  <c:v>прогноз 2017</c:v>
                </c:pt>
                <c:pt idx="3">
                  <c:v>прогноз 2018</c:v>
                </c:pt>
              </c:strCache>
            </c:strRef>
          </c:cat>
          <c:val>
            <c:numRef>
              <c:f>Лист3!$B$5:$E$5</c:f>
              <c:numCache>
                <c:formatCode>_-* #,##0.0_р_._-;\-* #,##0.0_р_._-;_-* "-"??_р_._-;_-@_-</c:formatCode>
                <c:ptCount val="4"/>
                <c:pt idx="0">
                  <c:v>103.7</c:v>
                </c:pt>
                <c:pt idx="1">
                  <c:v>121.3</c:v>
                </c:pt>
                <c:pt idx="2">
                  <c:v>125</c:v>
                </c:pt>
                <c:pt idx="3">
                  <c:v>125</c:v>
                </c:pt>
              </c:numCache>
            </c:numRef>
          </c:val>
        </c:ser>
        <c:ser>
          <c:idx val="2"/>
          <c:order val="2"/>
          <c:tx>
            <c:strRef>
              <c:f>Лист3!$A$6</c:f>
              <c:strCache>
                <c:ptCount val="1"/>
                <c:pt idx="0">
                  <c:v>Доходы от сдачи в аренду имущества, млн.руб.</c:v>
                </c:pt>
              </c:strCache>
            </c:strRef>
          </c:tx>
          <c:spPr>
            <a:ln w="31750">
              <a:solidFill>
                <a:srgbClr val="006600"/>
              </a:solidFill>
            </a:ln>
          </c:spPr>
          <c:marker>
            <c:symbol val="circle"/>
            <c:size val="10"/>
            <c:spPr>
              <a:solidFill>
                <a:srgbClr val="006600"/>
              </a:solidFill>
            </c:spPr>
          </c:marker>
          <c:dLbls>
            <c:dLbl>
              <c:idx val="0"/>
              <c:layout>
                <c:manualLayout>
                  <c:x val="-3.3609003404026401E-2"/>
                  <c:y val="-3.9280943953940356E-2"/>
                </c:manualLayout>
              </c:layout>
              <c:showVal val="1"/>
            </c:dLbl>
            <c:dLbl>
              <c:idx val="1"/>
              <c:layout>
                <c:manualLayout>
                  <c:x val="-3.1098896919361352E-2"/>
                  <c:y val="-3.1844461696474646E-2"/>
                </c:manualLayout>
              </c:layout>
              <c:showVal val="1"/>
            </c:dLbl>
            <c:dLbl>
              <c:idx val="2"/>
              <c:layout>
                <c:manualLayout>
                  <c:x val="-1.9921874182994136E-2"/>
                  <c:y val="-3.7182840616778658E-2"/>
                </c:manualLayout>
              </c:layout>
              <c:showVal val="1"/>
            </c:dLbl>
            <c:dLbl>
              <c:idx val="3"/>
              <c:layout>
                <c:manualLayout>
                  <c:x val="4.4426223173270711E-3"/>
                  <c:y val="-3.3223653735778946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0066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Лист3!$B$3:$E$3</c:f>
              <c:strCache>
                <c:ptCount val="4"/>
                <c:pt idx="0">
                  <c:v>оценка 2015</c:v>
                </c:pt>
                <c:pt idx="1">
                  <c:v>прогноз  2016</c:v>
                </c:pt>
                <c:pt idx="2">
                  <c:v>прогноз 2017</c:v>
                </c:pt>
                <c:pt idx="3">
                  <c:v>прогноз 2018</c:v>
                </c:pt>
              </c:strCache>
            </c:strRef>
          </c:cat>
          <c:val>
            <c:numRef>
              <c:f>Лист3!$B$6:$E$6</c:f>
              <c:numCache>
                <c:formatCode>_-* #,##0.0_р_._-;\-* #,##0.0_р_._-;_-* "-"??_р_._-;_-@_-</c:formatCode>
                <c:ptCount val="4"/>
                <c:pt idx="0">
                  <c:v>54.8</c:v>
                </c:pt>
                <c:pt idx="1">
                  <c:v>57.6</c:v>
                </c:pt>
                <c:pt idx="2">
                  <c:v>61.8</c:v>
                </c:pt>
                <c:pt idx="3">
                  <c:v>65.099999999999994</c:v>
                </c:pt>
              </c:numCache>
            </c:numRef>
          </c:val>
        </c:ser>
        <c:ser>
          <c:idx val="3"/>
          <c:order val="3"/>
          <c:tx>
            <c:strRef>
              <c:f>Лист3!$A$7</c:f>
              <c:strCache>
                <c:ptCount val="1"/>
                <c:pt idx="0">
                  <c:v>Транспортный налог, млн.руб.</c:v>
                </c:pt>
              </c:strCache>
            </c:strRef>
          </c:tx>
          <c:spPr>
            <a:ln w="31750">
              <a:solidFill>
                <a:schemeClr val="accent2">
                  <a:lumMod val="50000"/>
                </a:schemeClr>
              </a:solidFill>
            </a:ln>
          </c:spPr>
          <c:marker>
            <c:symbol val="square"/>
            <c:size val="10"/>
            <c:spPr>
              <a:solidFill>
                <a:schemeClr val="bg2">
                  <a:lumMod val="25000"/>
                </a:schemeClr>
              </a:solidFill>
            </c:spPr>
          </c:marker>
          <c:dLbls>
            <c:dLbl>
              <c:idx val="0"/>
              <c:layout>
                <c:manualLayout>
                  <c:x val="-7.4248271931138213E-2"/>
                  <c:y val="-1.9092180381306403E-2"/>
                </c:manualLayout>
              </c:layout>
              <c:showVal val="1"/>
            </c:dLbl>
            <c:dLbl>
              <c:idx val="1"/>
              <c:layout>
                <c:manualLayout>
                  <c:x val="-6.4357583456910762E-3"/>
                  <c:y val="-3.117015345702701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</a:t>
                    </a:r>
                    <a:r>
                      <a:rPr lang="en-US" dirty="0" smtClean="0"/>
                      <a:t>     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4.2057289941876831E-2"/>
                  <c:y val="-5.205597686348979E-2"/>
                </c:manualLayout>
              </c:layout>
              <c:showVal val="1"/>
            </c:dLbl>
            <c:dLbl>
              <c:idx val="3"/>
              <c:layout>
                <c:manualLayout>
                  <c:x val="-8.8541663035528097E-3"/>
                  <c:y val="1.487313624671140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Лист3!$B$3:$E$3</c:f>
              <c:strCache>
                <c:ptCount val="4"/>
                <c:pt idx="0">
                  <c:v>оценка 2015</c:v>
                </c:pt>
                <c:pt idx="1">
                  <c:v>прогноз  2016</c:v>
                </c:pt>
                <c:pt idx="2">
                  <c:v>прогноз 2017</c:v>
                </c:pt>
                <c:pt idx="3">
                  <c:v>прогноз 2018</c:v>
                </c:pt>
              </c:strCache>
            </c:strRef>
          </c:cat>
          <c:val>
            <c:numRef>
              <c:f>Лист3!$B$7:$E$7</c:f>
              <c:numCache>
                <c:formatCode>_-* #,##0.0_р_._-;\-* #,##0.0_р_._-;_-* "-"??_р_._-;_-@_-</c:formatCode>
                <c:ptCount val="4"/>
                <c:pt idx="0">
                  <c:v>42.9</c:v>
                </c:pt>
                <c:pt idx="1">
                  <c:v>0</c:v>
                </c:pt>
              </c:numCache>
            </c:numRef>
          </c:val>
        </c:ser>
        <c:marker val="1"/>
        <c:axId val="92676480"/>
        <c:axId val="92678016"/>
      </c:lineChart>
      <c:catAx>
        <c:axId val="92676480"/>
        <c:scaling>
          <c:orientation val="minMax"/>
        </c:scaling>
        <c:axPos val="b"/>
        <c:majorGridlines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92678016"/>
        <c:crosses val="autoZero"/>
        <c:auto val="1"/>
        <c:lblAlgn val="ctr"/>
        <c:lblOffset val="100"/>
      </c:catAx>
      <c:valAx>
        <c:axId val="92678016"/>
        <c:scaling>
          <c:orientation val="minMax"/>
          <c:max val="140"/>
          <c:min val="0"/>
        </c:scaling>
        <c:axPos val="l"/>
        <c:majorGridlines/>
        <c:numFmt formatCode="_-* #,##0.0_р_._-;\-* #,##0.0_р_._-;_-* &quot;-&quot;??_р_._-;_-@_-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92676480"/>
        <c:crosses val="autoZero"/>
        <c:crossBetween val="between"/>
        <c:majorUnit val="10"/>
        <c:minorUnit val="5"/>
      </c:valAx>
    </c:plotArea>
    <c:legend>
      <c:legendPos val="r"/>
      <c:layout>
        <c:manualLayout>
          <c:xMode val="edge"/>
          <c:yMode val="edge"/>
          <c:x val="0.77777436934980893"/>
          <c:y val="0.11442536115663816"/>
          <c:w val="0.22222563065019571"/>
          <c:h val="0.73798686830891869"/>
        </c:manualLayout>
      </c:layout>
      <c:txPr>
        <a:bodyPr/>
        <a:lstStyle/>
        <a:p>
          <a:pPr>
            <a:defRPr sz="1050"/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title>
      <c:tx>
        <c:rich>
          <a:bodyPr/>
          <a:lstStyle/>
          <a:p>
            <a:pPr algn="ctr">
              <a:defRPr/>
            </a:pPr>
            <a:r>
              <a:rPr lang="ru-RU" dirty="0" smtClean="0"/>
              <a:t>млн. руб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0.81695692622256355"/>
          <c:y val="3.0234735823004035E-2"/>
        </c:manualLayout>
      </c:layout>
    </c:title>
    <c:plotArea>
      <c:layout>
        <c:manualLayout>
          <c:layoutTarget val="inner"/>
          <c:xMode val="edge"/>
          <c:yMode val="edge"/>
          <c:x val="0.12647355631509352"/>
          <c:y val="8.2489312450823513E-2"/>
          <c:w val="0.8404022331722435"/>
          <c:h val="0.7927940546288569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Лист1!$B$33</c:f>
              <c:strCache>
                <c:ptCount val="1"/>
                <c:pt idx="0">
                  <c:v>Расходы бюджета, мнл.руб.</c:v>
                </c:pt>
              </c:strCache>
            </c:strRef>
          </c:tx>
          <c:dLbls>
            <c:dLbl>
              <c:idx val="0"/>
              <c:layout>
                <c:manualLayout>
                  <c:x val="1.7815080030389445E-3"/>
                  <c:y val="-2.5195613185836499E-3"/>
                </c:manualLayout>
              </c:layout>
              <c:showVal val="1"/>
            </c:dLbl>
            <c:dLbl>
              <c:idx val="1"/>
              <c:layout>
                <c:manualLayout>
                  <c:x val="-8.7149976328956547E-3"/>
                  <c:y val="1.157716710155328E-3"/>
                </c:manualLayout>
              </c:layout>
              <c:showVal val="1"/>
            </c:dLbl>
            <c:dLbl>
              <c:idx val="2"/>
              <c:layout>
                <c:manualLayout>
                  <c:x val="-1.357807090503458E-2"/>
                  <c:y val="2.6874791689812309E-3"/>
                </c:manualLayout>
              </c:layout>
              <c:showVal val="1"/>
            </c:dLbl>
            <c:dLbl>
              <c:idx val="3"/>
              <c:layout>
                <c:manualLayout>
                  <c:x val="1.5889125432509527E-3"/>
                  <c:y val="-1.410954338406844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trendline>
            <c:spPr>
              <a:ln w="28575" cmpd="sng">
                <a:solidFill>
                  <a:schemeClr val="accent2">
                    <a:lumMod val="75000"/>
                  </a:schemeClr>
                </a:solidFill>
                <a:prstDash val="dash"/>
              </a:ln>
            </c:spPr>
            <c:trendlineType val="poly"/>
            <c:order val="3"/>
          </c:trendline>
          <c:cat>
            <c:strRef>
              <c:f>Лист1!$C$32:$F$32</c:f>
              <c:strCache>
                <c:ptCount val="4"/>
                <c:pt idx="0">
                  <c:v>оценка 2015</c:v>
                </c:pt>
                <c:pt idx="1">
                  <c:v>прогноз  2016</c:v>
                </c:pt>
                <c:pt idx="2">
                  <c:v>прогноз 2017</c:v>
                </c:pt>
                <c:pt idx="3">
                  <c:v>прогноз 2018</c:v>
                </c:pt>
              </c:strCache>
            </c:strRef>
          </c:cat>
          <c:val>
            <c:numRef>
              <c:f>Лист1!$C$33:$F$33</c:f>
              <c:numCache>
                <c:formatCode>#,##0.00</c:formatCode>
                <c:ptCount val="4"/>
                <c:pt idx="0">
                  <c:v>2238.9</c:v>
                </c:pt>
                <c:pt idx="1">
                  <c:v>2244.9</c:v>
                </c:pt>
                <c:pt idx="2">
                  <c:v>2316.9</c:v>
                </c:pt>
                <c:pt idx="3">
                  <c:v>2332.6999999999998</c:v>
                </c:pt>
              </c:numCache>
            </c:numRef>
          </c:val>
        </c:ser>
        <c:axId val="91617152"/>
        <c:axId val="90899200"/>
      </c:barChart>
      <c:catAx>
        <c:axId val="91617152"/>
        <c:scaling>
          <c:orientation val="minMax"/>
        </c:scaling>
        <c:axPos val="b"/>
        <c:majorGridlines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0899200"/>
        <c:crosses val="autoZero"/>
        <c:auto val="1"/>
        <c:lblAlgn val="ctr"/>
        <c:lblOffset val="100"/>
      </c:catAx>
      <c:valAx>
        <c:axId val="90899200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91617152"/>
        <c:crosses val="autoZero"/>
        <c:crossBetween val="between"/>
      </c:valAx>
    </c:plotArea>
    <c:plotVisOnly val="1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6218651144025101"/>
          <c:y val="0.31020630938055677"/>
          <c:w val="0.56849757416686553"/>
          <c:h val="0.688455777890149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6.9833858616099188E-3"/>
                  <c:y val="-7.3567441995038813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О</a:t>
                    </a:r>
                    <a:r>
                      <a:rPr lang="ru-RU" dirty="0"/>
                      <a:t>бразование; </a:t>
                    </a:r>
                    <a:endParaRPr lang="ru-RU" dirty="0" smtClean="0"/>
                  </a:p>
                  <a:p>
                    <a:r>
                      <a:rPr lang="ru-RU" dirty="0" smtClean="0"/>
                      <a:t> </a:t>
                    </a:r>
                    <a:r>
                      <a:rPr lang="ru-RU" sz="1400" b="1" dirty="0" smtClean="0"/>
                      <a:t>1082,9</a:t>
                    </a:r>
                    <a:r>
                      <a:rPr lang="ru-RU" sz="1400" b="1" baseline="0" dirty="0" smtClean="0"/>
                      <a:t> млн.руб.</a:t>
                    </a:r>
                    <a:r>
                      <a:rPr lang="ru-RU" sz="1400" b="1" dirty="0" smtClean="0"/>
                      <a:t>;</a:t>
                    </a:r>
                  </a:p>
                  <a:p>
                    <a:r>
                      <a:rPr lang="ru-RU" sz="1400" b="1" dirty="0" smtClean="0"/>
                      <a:t> </a:t>
                    </a:r>
                    <a:r>
                      <a:rPr lang="ru-RU" sz="1400" b="1" dirty="0"/>
                      <a:t>48%</a:t>
                    </a:r>
                    <a:endParaRPr lang="ru-RU" sz="1050" b="1" dirty="0"/>
                  </a:p>
                </c:rich>
              </c:tx>
              <c:showVal val="1"/>
              <c:showCatName val="1"/>
              <c:showPercent val="1"/>
              <c:separator>; </c:separator>
            </c:dLbl>
            <c:dLbl>
              <c:idx val="1"/>
              <c:layout>
                <c:manualLayout>
                  <c:x val="-8.6365891119310326E-2"/>
                  <c:y val="-4.6723517650992724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С</a:t>
                    </a:r>
                    <a:r>
                      <a:rPr lang="ru-RU" dirty="0"/>
                      <a:t>оциальная политика;  </a:t>
                    </a:r>
                    <a:r>
                      <a:rPr lang="ru-RU" sz="1400" b="1" dirty="0" smtClean="0"/>
                      <a:t>423,0</a:t>
                    </a:r>
                    <a:r>
                      <a:rPr lang="ru-RU" sz="1400" b="1" baseline="0" dirty="0" smtClean="0"/>
                      <a:t> млн.руб.</a:t>
                    </a:r>
                    <a:r>
                      <a:rPr lang="ru-RU" sz="1400" b="1" dirty="0" smtClean="0"/>
                      <a:t>; 19%</a:t>
                    </a:r>
                    <a:endParaRPr lang="ru-RU" sz="1200" b="1" dirty="0"/>
                  </a:p>
                </c:rich>
              </c:tx>
              <c:showVal val="1"/>
              <c:showCatName val="1"/>
              <c:showPercent val="1"/>
              <c:separator>; </c:separator>
            </c:dLbl>
            <c:dLbl>
              <c:idx val="2"/>
              <c:layout>
                <c:manualLayout>
                  <c:x val="-3.1292758406960691E-2"/>
                  <c:y val="-3.3642462161713911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О</a:t>
                    </a:r>
                    <a:r>
                      <a:rPr lang="ru-RU" dirty="0"/>
                      <a:t>бщегосударственные расходы;  </a:t>
                    </a:r>
                    <a:endParaRPr lang="ru-RU" dirty="0" smtClean="0"/>
                  </a:p>
                  <a:p>
                    <a:r>
                      <a:rPr lang="ru-RU" sz="1400" b="1" baseline="0" dirty="0" smtClean="0"/>
                      <a:t>311,1 млн.руб.</a:t>
                    </a:r>
                    <a:r>
                      <a:rPr lang="ru-RU" sz="1400" b="1" dirty="0" smtClean="0"/>
                      <a:t>; 14%</a:t>
                    </a:r>
                    <a:endParaRPr lang="ru-RU" sz="1400" b="1" dirty="0"/>
                  </a:p>
                </c:rich>
              </c:tx>
              <c:showVal val="1"/>
              <c:showCatName val="1"/>
              <c:showPercent val="1"/>
              <c:separator>; </c:separator>
            </c:dLbl>
            <c:dLbl>
              <c:idx val="3"/>
              <c:layout>
                <c:manualLayout>
                  <c:x val="-4.3023728357667872E-2"/>
                  <c:y val="4.7932675386470849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</a:t>
                    </a:r>
                    <a:r>
                      <a:rPr lang="ru-RU" dirty="0"/>
                      <a:t>ациональная экономика;  </a:t>
                    </a:r>
                    <a:r>
                      <a:rPr lang="ru-RU" sz="1400" b="1" dirty="0" smtClean="0"/>
                      <a:t>197,5</a:t>
                    </a:r>
                    <a:r>
                      <a:rPr lang="ru-RU" sz="1400" b="1" baseline="0" dirty="0" smtClean="0"/>
                      <a:t> млн.руб.;</a:t>
                    </a:r>
                    <a:r>
                      <a:rPr lang="ru-RU" sz="1400" b="1" dirty="0" smtClean="0"/>
                      <a:t> 9%</a:t>
                    </a:r>
                    <a:endParaRPr lang="ru-RU" b="1" dirty="0"/>
                  </a:p>
                </c:rich>
              </c:tx>
              <c:showVal val="1"/>
              <c:showCatName val="1"/>
              <c:showPercent val="1"/>
              <c:separator>; </c:separator>
            </c:dLbl>
            <c:dLbl>
              <c:idx val="4"/>
              <c:layout>
                <c:manualLayout>
                  <c:x val="-9.4894305116195732E-2"/>
                  <c:y val="2.7560848853268725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Ж</a:t>
                    </a:r>
                    <a:r>
                      <a:rPr lang="ru-RU" dirty="0"/>
                      <a:t>илищно-коммунальное хозяйство;  </a:t>
                    </a:r>
                    <a:endParaRPr lang="ru-RU" dirty="0" smtClean="0"/>
                  </a:p>
                  <a:p>
                    <a:r>
                      <a:rPr lang="ru-RU" sz="1400" b="1" dirty="0" smtClean="0"/>
                      <a:t>113,1</a:t>
                    </a:r>
                    <a:r>
                      <a:rPr lang="ru-RU" sz="1400" b="1" baseline="0" dirty="0" smtClean="0"/>
                      <a:t> млн.руб.</a:t>
                    </a:r>
                    <a:r>
                      <a:rPr lang="ru-RU" sz="1400" b="1" dirty="0" smtClean="0"/>
                      <a:t>; </a:t>
                    </a:r>
                    <a:r>
                      <a:rPr lang="ru-RU" sz="1400" b="1" dirty="0"/>
                      <a:t>5%</a:t>
                    </a:r>
                  </a:p>
                </c:rich>
              </c:tx>
              <c:showVal val="1"/>
              <c:showCatName val="1"/>
              <c:showPercent val="1"/>
              <c:separator>; </c:separator>
            </c:dLbl>
            <c:dLbl>
              <c:idx val="5"/>
              <c:layout>
                <c:manualLayout>
                  <c:x val="-0.13822867147315016"/>
                  <c:y val="-3.3147732595764819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К</a:t>
                    </a:r>
                    <a:r>
                      <a:rPr lang="ru-RU" dirty="0"/>
                      <a:t>ультура, кинематография 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sz="1400" b="1" dirty="0" smtClean="0"/>
                      <a:t>89,8</a:t>
                    </a:r>
                    <a:r>
                      <a:rPr lang="ru-RU" sz="1400" b="1" baseline="0" dirty="0" smtClean="0"/>
                      <a:t> млн.руб.</a:t>
                    </a:r>
                    <a:r>
                      <a:rPr lang="ru-RU" sz="1400" b="1" dirty="0" smtClean="0"/>
                      <a:t>; </a:t>
                    </a:r>
                    <a:r>
                      <a:rPr lang="ru-RU" sz="1400" b="1" dirty="0"/>
                      <a:t>4%</a:t>
                    </a:r>
                    <a:endParaRPr lang="ru-RU" sz="1050" b="1" dirty="0"/>
                  </a:p>
                </c:rich>
              </c:tx>
              <c:showVal val="1"/>
              <c:showCatName val="1"/>
              <c:showPercent val="1"/>
              <c:separator>; </c:separator>
            </c:dLbl>
            <c:dLbl>
              <c:idx val="6"/>
              <c:layout>
                <c:manualLayout>
                  <c:x val="-0.26404729396538784"/>
                  <c:y val="-0.15524684360937346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С</a:t>
                    </a:r>
                    <a:r>
                      <a:rPr lang="ru-RU" dirty="0" smtClean="0"/>
                      <a:t>редства </a:t>
                    </a:r>
                    <a:r>
                      <a:rPr lang="ru-RU" dirty="0"/>
                      <a:t>массовой информации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sz="1400" b="1" dirty="0" smtClean="0"/>
                      <a:t>9,1 млн.руб.; 0,3%</a:t>
                    </a:r>
                    <a:endParaRPr lang="ru-RU" sz="1400" b="1" dirty="0"/>
                  </a:p>
                </c:rich>
              </c:tx>
              <c:showVal val="1"/>
              <c:showCatName val="1"/>
              <c:showPercent val="1"/>
              <c:separator>; </c:separator>
            </c:dLbl>
            <c:dLbl>
              <c:idx val="7"/>
              <c:layout>
                <c:manualLayout>
                  <c:x val="-4.4174063505614376E-2"/>
                  <c:y val="-0.16313960562010216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Н</a:t>
                    </a:r>
                    <a:r>
                      <a:rPr lang="ru-RU" dirty="0" smtClean="0"/>
                      <a:t>ациональная </a:t>
                    </a:r>
                    <a:r>
                      <a:rPr lang="ru-RU" dirty="0"/>
                      <a:t>безопасность и правоохранительная деятельность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sz="1400" b="1" dirty="0" smtClean="0"/>
                      <a:t>6,3 млн.руб.; 0,2%</a:t>
                    </a:r>
                    <a:endParaRPr lang="ru-RU" sz="1400" b="1" dirty="0"/>
                  </a:p>
                </c:rich>
              </c:tx>
              <c:showVal val="1"/>
              <c:showCatName val="1"/>
              <c:showPercent val="1"/>
              <c:separator>; </c:separator>
            </c:dLbl>
            <c:dLbl>
              <c:idx val="8"/>
              <c:layout>
                <c:manualLayout>
                  <c:x val="0.15892849137620199"/>
                  <c:y val="-0.14119787006581055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Ф</a:t>
                    </a:r>
                    <a:r>
                      <a:rPr lang="ru-RU" dirty="0"/>
                      <a:t>изическая культура и спорт;  </a:t>
                    </a:r>
                    <a:endParaRPr lang="ru-RU" dirty="0" smtClean="0"/>
                  </a:p>
                  <a:p>
                    <a:r>
                      <a:rPr lang="ru-RU" sz="1400" b="1" baseline="0" dirty="0" smtClean="0"/>
                      <a:t>10,6 млн.руб.</a:t>
                    </a:r>
                    <a:r>
                      <a:rPr lang="ru-RU" sz="1400" b="1" dirty="0" smtClean="0"/>
                      <a:t>; 0,4%</a:t>
                    </a:r>
                    <a:endParaRPr lang="ru-RU" sz="1400" b="1" dirty="0"/>
                  </a:p>
                </c:rich>
              </c:tx>
              <c:showVal val="1"/>
              <c:showCatName val="1"/>
              <c:showPercent val="1"/>
              <c:separator>; </c:separator>
            </c:dLbl>
            <c:dLbl>
              <c:idx val="9"/>
              <c:layout>
                <c:manualLayout>
                  <c:x val="0.20800771161878695"/>
                  <c:y val="-1.1956799209496881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О</a:t>
                    </a:r>
                    <a:r>
                      <a:rPr lang="ru-RU" dirty="0" smtClean="0"/>
                      <a:t>храна </a:t>
                    </a:r>
                    <a:r>
                      <a:rPr lang="ru-RU" dirty="0"/>
                      <a:t>окружающей среды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sz="1400" b="1" dirty="0" smtClean="0"/>
                      <a:t>1,5 млн.руб.; 0,1%</a:t>
                    </a:r>
                    <a:endParaRPr lang="ru-RU" sz="1400" b="1" dirty="0"/>
                  </a:p>
                </c:rich>
              </c:tx>
              <c:showVal val="1"/>
              <c:showCatName val="1"/>
              <c:showPercent val="1"/>
              <c:separator>; </c:separator>
            </c:dLbl>
            <c:dLbl>
              <c:idx val="10"/>
              <c:delete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  <c:showCatName val="1"/>
            <c:showPercent val="1"/>
            <c:separator>; </c:separator>
            <c:showLeaderLines val="1"/>
          </c:dLbls>
          <c:cat>
            <c:strRef>
              <c:f>Лист4!$A$5:$A$14</c:f>
              <c:strCache>
                <c:ptCount val="10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Общегосударственные расходы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 </c:v>
                </c:pt>
                <c:pt idx="6">
                  <c:v>Физическая культура и спорт</c:v>
                </c:pt>
                <c:pt idx="7">
                  <c:v>Средства массовой информации</c:v>
                </c:pt>
                <c:pt idx="8">
                  <c:v>Национальная безопасность и правоохранительная деятельность</c:v>
                </c:pt>
                <c:pt idx="9">
                  <c:v>Охрана окружающей среды</c:v>
                </c:pt>
              </c:strCache>
            </c:strRef>
          </c:cat>
          <c:val>
            <c:numRef>
              <c:f>Лист4!$B$5:$B$14</c:f>
              <c:numCache>
                <c:formatCode>_-* #,##0.00_р_._-;\-* #,##0.00_р_._-;_-* "-"??_р_._-;_-@_-</c:formatCode>
                <c:ptCount val="10"/>
                <c:pt idx="0">
                  <c:v>1082.9000000000001</c:v>
                </c:pt>
                <c:pt idx="1">
                  <c:v>423</c:v>
                </c:pt>
                <c:pt idx="2">
                  <c:v>311.10000000000002</c:v>
                </c:pt>
                <c:pt idx="3">
                  <c:v>197.5</c:v>
                </c:pt>
                <c:pt idx="4">
                  <c:v>113.1</c:v>
                </c:pt>
                <c:pt idx="5">
                  <c:v>89.8</c:v>
                </c:pt>
                <c:pt idx="6">
                  <c:v>10.6</c:v>
                </c:pt>
                <c:pt idx="7">
                  <c:v>9.1</c:v>
                </c:pt>
                <c:pt idx="8">
                  <c:v>6.3</c:v>
                </c:pt>
                <c:pt idx="9">
                  <c:v>1.5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3.1313860749479012E-2"/>
          <c:y val="0.20883771401942994"/>
          <c:w val="0.78178690929765571"/>
          <c:h val="0.73835430322556761"/>
        </c:manualLayout>
      </c:layout>
      <c:pieChart>
        <c:varyColors val="1"/>
        <c:ser>
          <c:idx val="0"/>
          <c:order val="0"/>
          <c:explosion val="6"/>
          <c:dPt>
            <c:idx val="0"/>
            <c:explosion val="14"/>
          </c:dPt>
          <c:dLbls>
            <c:dLbl>
              <c:idx val="0"/>
              <c:layout>
                <c:manualLayout>
                  <c:x val="-0.23202793643843533"/>
                  <c:y val="-0.25159414293934185"/>
                </c:manualLayout>
              </c:layout>
              <c:tx>
                <c:rich>
                  <a:bodyPr/>
                  <a:lstStyle/>
                  <a:p>
                    <a:pPr>
                      <a:defRPr lang="ru-RU" sz="1200" b="0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0" i="0" u="none" strike="noStrike" kern="1200" baseline="0" dirty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Образование</a:t>
                    </a:r>
                  </a:p>
                  <a:p>
                    <a:pPr>
                      <a:defRPr lang="ru-RU" sz="1200" b="0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0" i="0" u="none" strike="noStrike" kern="1200" baseline="0" dirty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1 071,9 </a:t>
                    </a:r>
                    <a:r>
                      <a:rPr lang="ru-RU" sz="1200" b="0" i="0" u="none" strike="noStrike" kern="1200" baseline="0" dirty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млн.руб.</a:t>
                    </a:r>
                    <a:endParaRPr lang="ru-RU" sz="1200" b="0" i="0" u="none" strike="noStrike" kern="1200" baseline="0" dirty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endParaRPr>
                  </a:p>
                  <a:p>
                    <a:pPr>
                      <a:defRPr lang="ru-RU" sz="1200" b="0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 </a:t>
                    </a:r>
                    <a:r>
                      <a:rPr lang="ru-RU" sz="1200" b="1" i="0" u="none" strike="noStrike" kern="1200" baseline="0" dirty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67,4</a:t>
                    </a:r>
                    <a:r>
                      <a:rPr lang="ru-RU" sz="12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%</a:t>
                    </a:r>
                  </a:p>
                </c:rich>
              </c:tx>
              <c:spPr/>
              <c:showVal val="1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0.10518234902004353"/>
                  <c:y val="0.1077694685158439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Социальная политика
 </a:t>
                    </a:r>
                    <a:r>
                      <a:rPr lang="ru-RU" sz="1600" dirty="0" smtClean="0"/>
                      <a:t>423,0</a:t>
                    </a:r>
                    <a:r>
                      <a:rPr lang="ru-RU" sz="1200" dirty="0" smtClean="0"/>
                      <a:t> млн.руб. </a:t>
                    </a:r>
                    <a:r>
                      <a:rPr lang="ru-RU" sz="1200" dirty="0"/>
                      <a:t>
</a:t>
                    </a:r>
                    <a:r>
                      <a:rPr lang="ru-RU" sz="1400" b="1" dirty="0" smtClean="0"/>
                      <a:t>26,3%</a:t>
                    </a:r>
                    <a:endParaRPr lang="ru-RU" sz="1200" b="1" dirty="0"/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2"/>
              <c:layout>
                <c:manualLayout>
                  <c:x val="-0.11307161157177824"/>
                  <c:y val="2.2070850152452196E-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ru-RU" sz="1400" dirty="0"/>
                      <a:t>Культура
 </a:t>
                    </a:r>
                    <a:r>
                      <a:rPr lang="ru-RU" sz="1600" dirty="0" smtClean="0"/>
                      <a:t>89,8</a:t>
                    </a:r>
                    <a:r>
                      <a:rPr lang="ru-RU" sz="1400" baseline="0" dirty="0" smtClean="0"/>
                      <a:t> млн.руб.</a:t>
                    </a:r>
                    <a:r>
                      <a:rPr lang="ru-RU" sz="1400" dirty="0" smtClean="0"/>
                      <a:t>   </a:t>
                    </a:r>
                    <a:r>
                      <a:rPr lang="ru-RU" sz="1400" dirty="0"/>
                      <a:t>
</a:t>
                    </a:r>
                    <a:r>
                      <a:rPr lang="ru-RU" sz="1400" b="1" dirty="0" smtClean="0"/>
                      <a:t>5,6%</a:t>
                    </a:r>
                    <a:endParaRPr lang="ru-RU" sz="1400" b="1" dirty="0"/>
                  </a:p>
                </c:rich>
              </c:tx>
              <c:spPr/>
              <c:showVal val="1"/>
              <c:showCatName val="1"/>
              <c:showPercent val="1"/>
              <c:separator>
</c:separator>
            </c:dLbl>
            <c:dLbl>
              <c:idx val="3"/>
              <c:layout>
                <c:manualLayout>
                  <c:x val="0.14771050765601221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Физическая культура и спорт
</a:t>
                    </a:r>
                    <a:r>
                      <a:rPr lang="ru-RU" sz="1400" dirty="0"/>
                      <a:t> </a:t>
                    </a:r>
                    <a:r>
                      <a:rPr lang="ru-RU" sz="1600" dirty="0" smtClean="0"/>
                      <a:t>10,6 </a:t>
                    </a:r>
                    <a:r>
                      <a:rPr lang="ru-RU" sz="1200" dirty="0" smtClean="0"/>
                      <a:t>млн.руб.  </a:t>
                    </a:r>
                    <a:r>
                      <a:rPr lang="ru-RU" sz="1200" dirty="0"/>
                      <a:t>
</a:t>
                    </a:r>
                    <a:r>
                      <a:rPr lang="ru-RU" sz="1400" b="1" dirty="0" smtClean="0"/>
                      <a:t>0,7 %</a:t>
                    </a:r>
                    <a:endParaRPr lang="ru-RU" sz="1200" b="1" dirty="0"/>
                  </a:p>
                </c:rich>
              </c:tx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Лист3!$A$24:$A$27</c:f>
              <c:strCache>
                <c:ptCount val="4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Лист3!$B$24:$B$27</c:f>
              <c:numCache>
                <c:formatCode>_-* #,##0.00_р_._-;\-* #,##0.00_р_._-;_-* "-"??_р_._-;_-@_-</c:formatCode>
                <c:ptCount val="4"/>
                <c:pt idx="0">
                  <c:v>1082.9000000000001</c:v>
                </c:pt>
                <c:pt idx="1">
                  <c:v>423</c:v>
                </c:pt>
                <c:pt idx="2">
                  <c:v>89.8</c:v>
                </c:pt>
                <c:pt idx="3">
                  <c:v>10.6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"/>
          <c:y val="4.7766611001555583E-2"/>
          <c:w val="0.97223816695264198"/>
          <c:h val="0.95223338899844456"/>
        </c:manualLayout>
      </c:layout>
      <c:lineChart>
        <c:grouping val="standard"/>
        <c:ser>
          <c:idx val="0"/>
          <c:order val="0"/>
          <c:marker>
            <c:symbol val="circle"/>
            <c:size val="7"/>
          </c:marker>
          <c:dLbls>
            <c:dLbl>
              <c:idx val="0"/>
              <c:layout>
                <c:manualLayout>
                  <c:x val="-6.6955009114213634E-2"/>
                  <c:y val="-6.6138484612820819E-2"/>
                </c:manualLayout>
              </c:layout>
              <c:showVal val="1"/>
            </c:dLbl>
            <c:dLbl>
              <c:idx val="1"/>
              <c:layout>
                <c:manualLayout>
                  <c:x val="-6.8588058116999348E-2"/>
                  <c:y val="-5.7871174036218331E-2"/>
                </c:manualLayout>
              </c:layout>
              <c:showVal val="1"/>
            </c:dLbl>
            <c:dLbl>
              <c:idx val="2"/>
              <c:layout>
                <c:manualLayout>
                  <c:x val="-6.3688911108642304E-2"/>
                  <c:y val="-6.0626944228419063E-2"/>
                </c:manualLayout>
              </c:layout>
              <c:showVal val="1"/>
            </c:dLbl>
            <c:dLbl>
              <c:idx val="3"/>
              <c:layout>
                <c:manualLayout>
                  <c:x val="-0.11104733218942725"/>
                  <c:y val="-5.5115403844017523E-3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val>
            <c:numRef>
              <c:f>Лист5!$A$5:$A$8</c:f>
              <c:numCache>
                <c:formatCode>General</c:formatCode>
                <c:ptCount val="4"/>
                <c:pt idx="0">
                  <c:v>7600</c:v>
                </c:pt>
                <c:pt idx="1">
                  <c:v>7800</c:v>
                </c:pt>
                <c:pt idx="2">
                  <c:v>8050</c:v>
                </c:pt>
                <c:pt idx="3">
                  <c:v>8350</c:v>
                </c:pt>
              </c:numCache>
            </c:numRef>
          </c:val>
        </c:ser>
        <c:marker val="1"/>
        <c:axId val="91664384"/>
        <c:axId val="91665920"/>
      </c:lineChart>
      <c:catAx>
        <c:axId val="91664384"/>
        <c:scaling>
          <c:orientation val="minMax"/>
        </c:scaling>
        <c:delete val="1"/>
        <c:axPos val="b"/>
        <c:majorGridlines/>
        <c:tickLblPos val="none"/>
        <c:crossAx val="91665920"/>
        <c:crosses val="autoZero"/>
        <c:auto val="1"/>
        <c:lblAlgn val="ctr"/>
        <c:lblOffset val="100"/>
      </c:catAx>
      <c:valAx>
        <c:axId val="9166592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91664384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20488429728325164"/>
          <c:y val="0.24630235840697118"/>
          <c:w val="0.56417250555597631"/>
          <c:h val="0.73024926515575561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0.10423615911823694"/>
                  <c:y val="-0.11954673619055392"/>
                </c:manualLayout>
              </c:layout>
              <c:showVal val="1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0.15563916449929163"/>
                  <c:y val="-0.1002911714012526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Объекты </a:t>
                    </a:r>
                    <a:r>
                      <a:rPr lang="ru-RU" dirty="0" smtClean="0"/>
                      <a:t>культуры</a:t>
                    </a:r>
                    <a:r>
                      <a:rPr lang="ru-RU" dirty="0"/>
                      <a:t>
</a:t>
                    </a:r>
                    <a:r>
                      <a:rPr lang="ru-RU" sz="1600" b="1" dirty="0" smtClean="0"/>
                      <a:t>23,10 </a:t>
                    </a:r>
                    <a:r>
                      <a:rPr lang="ru-RU" sz="1400" b="1" i="0" u="none" strike="noStrike" baseline="0" dirty="0" smtClean="0"/>
                      <a:t>млн.руб.</a:t>
                    </a:r>
                    <a:r>
                      <a:rPr lang="ru-RU" dirty="0"/>
                      <a:t>
36%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2"/>
              <c:layout>
                <c:manualLayout>
                  <c:x val="0.22073557134313787"/>
                  <c:y val="6.270477732058442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Благоустройство
</a:t>
                    </a:r>
                    <a:r>
                      <a:rPr lang="ru-RU" sz="1600" b="1" dirty="0" smtClean="0"/>
                      <a:t>12,60</a:t>
                    </a:r>
                    <a:r>
                      <a:rPr lang="ru-RU" dirty="0" smtClean="0"/>
                      <a:t> </a:t>
                    </a:r>
                    <a:r>
                      <a:rPr lang="ru-RU" sz="1400" b="1" i="0" u="none" strike="noStrike" baseline="0" dirty="0" smtClean="0"/>
                      <a:t>млн.руб.</a:t>
                    </a:r>
                    <a:r>
                      <a:rPr lang="ru-RU" dirty="0"/>
                      <a:t>
20%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3"/>
              <c:layout>
                <c:manualLayout>
                  <c:x val="-0.21937864676078656"/>
                  <c:y val="6.0584912753134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Строительство </a:t>
                    </a:r>
                    <a:r>
                      <a:rPr lang="ru-RU" dirty="0"/>
                      <a:t>и реконструкция сетей уличного и </a:t>
                    </a:r>
                    <a:r>
                      <a:rPr lang="ru-RU" sz="1200" dirty="0"/>
                      <a:t>внутриквартального освещения</a:t>
                    </a:r>
                    <a:r>
                      <a:rPr lang="ru-RU" dirty="0"/>
                      <a:t>
</a:t>
                    </a:r>
                    <a:r>
                      <a:rPr lang="ru-RU" sz="1600" b="1" dirty="0" smtClean="0"/>
                      <a:t>10,50</a:t>
                    </a:r>
                    <a:r>
                      <a:rPr lang="ru-RU" dirty="0" smtClean="0"/>
                      <a:t> </a:t>
                    </a:r>
                    <a:r>
                      <a:rPr lang="ru-RU" sz="1400" b="1" i="0" u="none" strike="noStrike" baseline="0" dirty="0" smtClean="0"/>
                      <a:t>млн.руб.</a:t>
                    </a:r>
                    <a:r>
                      <a:rPr lang="ru-RU" dirty="0"/>
                      <a:t>
16%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4"/>
              <c:layout>
                <c:manualLayout>
                  <c:x val="-0.1492474949140952"/>
                  <c:y val="-9.504371882616138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Дорожное хозяйство 
</a:t>
                    </a:r>
                    <a:r>
                      <a:rPr lang="ru-RU" sz="1600" b="1" dirty="0" smtClean="0"/>
                      <a:t>9,70</a:t>
                    </a:r>
                    <a:r>
                      <a:rPr lang="ru-RU" dirty="0" smtClean="0"/>
                      <a:t> </a:t>
                    </a:r>
                    <a:r>
                      <a:rPr lang="ru-RU" sz="1400" b="1" i="0" u="none" strike="noStrike" baseline="0" dirty="0" smtClean="0"/>
                      <a:t>млн.руб.</a:t>
                    </a:r>
                    <a:r>
                      <a:rPr lang="ru-RU" dirty="0"/>
                      <a:t>
15%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5"/>
              <c:layout>
                <c:manualLayout>
                  <c:x val="-8.9316446100221367E-2"/>
                  <c:y val="-0.160079426437588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Коммунальное хозяйство
</a:t>
                    </a:r>
                    <a:r>
                      <a:rPr lang="ru-RU" sz="1600" b="1" dirty="0" smtClean="0"/>
                      <a:t>7,40</a:t>
                    </a:r>
                    <a:r>
                      <a:rPr lang="ru-RU" dirty="0" smtClean="0"/>
                      <a:t> </a:t>
                    </a:r>
                    <a:r>
                      <a:rPr lang="ru-RU" sz="1400" b="1" i="0" u="none" strike="noStrike" baseline="0" dirty="0" smtClean="0"/>
                      <a:t>млн.руб.</a:t>
                    </a:r>
                    <a:r>
                      <a:rPr lang="ru-RU" dirty="0"/>
                      <a:t>
11%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6"/>
              <c:layout>
                <c:manualLayout>
                  <c:x val="1.6583054990454957E-2"/>
                  <c:y val="-0.1809163110553321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Прочие
</a:t>
                    </a:r>
                    <a:r>
                      <a:rPr lang="ru-RU" sz="1600" b="1" dirty="0" smtClean="0"/>
                      <a:t>1,20 </a:t>
                    </a:r>
                    <a:r>
                      <a:rPr lang="ru-RU" sz="1400" b="1" dirty="0" smtClean="0"/>
                      <a:t>млн.руб.</a:t>
                    </a:r>
                    <a:r>
                      <a:rPr lang="ru-RU" dirty="0"/>
                      <a:t>
2%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Лист1!$B$3:$B$9</c:f>
              <c:strCache>
                <c:ptCount val="7"/>
                <c:pt idx="1">
                  <c:v>Объекты культура</c:v>
                </c:pt>
                <c:pt idx="2">
                  <c:v>Благоустройство</c:v>
                </c:pt>
                <c:pt idx="3">
                  <c:v>Строительство и реконструкция сетей уличного и внутриквартального освещения</c:v>
                </c:pt>
                <c:pt idx="4">
                  <c:v>Дорожное хозяйство </c:v>
                </c:pt>
                <c:pt idx="5">
                  <c:v>Коммунальное хозяйство</c:v>
                </c:pt>
                <c:pt idx="6">
                  <c:v>Прочие</c:v>
                </c:pt>
              </c:strCache>
            </c:strRef>
          </c:cat>
          <c:val>
            <c:numRef>
              <c:f>Лист1!$C$3:$C$9</c:f>
              <c:numCache>
                <c:formatCode>#,##0.00</c:formatCode>
                <c:ptCount val="7"/>
                <c:pt idx="1">
                  <c:v>23.1</c:v>
                </c:pt>
                <c:pt idx="2">
                  <c:v>12.6</c:v>
                </c:pt>
                <c:pt idx="3">
                  <c:v>10.5</c:v>
                </c:pt>
                <c:pt idx="4">
                  <c:v>9.7000000000000011</c:v>
                </c:pt>
                <c:pt idx="5">
                  <c:v>7.4</c:v>
                </c:pt>
                <c:pt idx="6">
                  <c:v>1.2</c:v>
                </c:pt>
              </c:numCache>
            </c:numRef>
          </c:val>
        </c:ser>
        <c:dLbls>
          <c:showCatName val="1"/>
          <c:showPercent val="1"/>
        </c:dLbls>
        <c:firstSliceAng val="0"/>
        <c:holeSize val="50"/>
      </c:doughnutChart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CC3DE0-889E-4DE5-836A-A3241B2FCC78}" type="doc">
      <dgm:prSet loTypeId="urn:microsoft.com/office/officeart/2005/8/layout/vList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2FDBCFD-2934-42F2-9E75-2472FFF34FA2}">
      <dgm:prSet phldrT="[Текст]" custT="1"/>
      <dgm:spPr/>
      <dgm:t>
        <a:bodyPr/>
        <a:lstStyle/>
        <a:p>
          <a:pPr algn="ctr"/>
          <a:r>
            <a:rPr lang="ru-RU" sz="2800" dirty="0" smtClean="0"/>
            <a:t>Сбалансированность бюджета</a:t>
          </a:r>
          <a:endParaRPr lang="ru-RU" sz="2800" dirty="0"/>
        </a:p>
      </dgm:t>
    </dgm:pt>
    <dgm:pt modelId="{7A51E692-6E28-4093-B5A2-288751310DA8}" type="parTrans" cxnId="{BD89B584-8987-4C25-B82D-E9334EF17B80}">
      <dgm:prSet/>
      <dgm:spPr/>
      <dgm:t>
        <a:bodyPr/>
        <a:lstStyle/>
        <a:p>
          <a:endParaRPr lang="ru-RU" sz="1600"/>
        </a:p>
      </dgm:t>
    </dgm:pt>
    <dgm:pt modelId="{EA113E36-BBD2-4F3C-BFFF-BC5137C52442}" type="sibTrans" cxnId="{BD89B584-8987-4C25-B82D-E9334EF17B80}">
      <dgm:prSet/>
      <dgm:spPr/>
      <dgm:t>
        <a:bodyPr/>
        <a:lstStyle/>
        <a:p>
          <a:endParaRPr lang="ru-RU" sz="1600"/>
        </a:p>
      </dgm:t>
    </dgm:pt>
    <dgm:pt modelId="{5EED5489-2E22-41DA-8AF8-C02131F1FF69}">
      <dgm:prSet phldrT="[Текст]" custT="1"/>
      <dgm:spPr/>
      <dgm:t>
        <a:bodyPr/>
        <a:lstStyle/>
        <a:p>
          <a:pPr algn="ctr"/>
          <a:r>
            <a:rPr lang="ru-RU" sz="2400" dirty="0" smtClean="0"/>
            <a:t>Исполнение «майских» Указов Президента РФ</a:t>
          </a:r>
          <a:endParaRPr lang="ru-RU" sz="2400" dirty="0"/>
        </a:p>
      </dgm:t>
    </dgm:pt>
    <dgm:pt modelId="{257B9CD9-9099-45C0-A029-5792E27BE954}" type="parTrans" cxnId="{489A0ECB-30F8-4533-B5D4-31832051AE95}">
      <dgm:prSet/>
      <dgm:spPr/>
      <dgm:t>
        <a:bodyPr/>
        <a:lstStyle/>
        <a:p>
          <a:endParaRPr lang="ru-RU" sz="1600"/>
        </a:p>
      </dgm:t>
    </dgm:pt>
    <dgm:pt modelId="{62E7F20C-22CF-4094-9BD8-61B97058732E}" type="sibTrans" cxnId="{489A0ECB-30F8-4533-B5D4-31832051AE95}">
      <dgm:prSet/>
      <dgm:spPr/>
      <dgm:t>
        <a:bodyPr/>
        <a:lstStyle/>
        <a:p>
          <a:endParaRPr lang="ru-RU" sz="1600"/>
        </a:p>
      </dgm:t>
    </dgm:pt>
    <dgm:pt modelId="{F78564C2-8940-4DF5-AF0D-7A5418DA1EC8}">
      <dgm:prSet custT="1"/>
      <dgm:spPr/>
      <dgm:t>
        <a:bodyPr/>
        <a:lstStyle/>
        <a:p>
          <a:pPr algn="ctr"/>
          <a:r>
            <a:rPr lang="ru-RU" sz="2400" dirty="0" smtClean="0"/>
            <a:t>Формирование бюджета на основе муниципальных программ</a:t>
          </a:r>
          <a:endParaRPr lang="ru-RU" sz="2400" dirty="0"/>
        </a:p>
      </dgm:t>
    </dgm:pt>
    <dgm:pt modelId="{7E90E57F-DB67-40C3-BF18-70F83B6E9491}" type="parTrans" cxnId="{07CB1538-532E-4A00-A01D-BE04CB4F152C}">
      <dgm:prSet/>
      <dgm:spPr/>
      <dgm:t>
        <a:bodyPr/>
        <a:lstStyle/>
        <a:p>
          <a:endParaRPr lang="ru-RU" sz="1600"/>
        </a:p>
      </dgm:t>
    </dgm:pt>
    <dgm:pt modelId="{D894F455-DCBA-4FE5-811D-A5AC326CA00C}" type="sibTrans" cxnId="{07CB1538-532E-4A00-A01D-BE04CB4F152C}">
      <dgm:prSet/>
      <dgm:spPr/>
      <dgm:t>
        <a:bodyPr/>
        <a:lstStyle/>
        <a:p>
          <a:endParaRPr lang="ru-RU" sz="1600"/>
        </a:p>
      </dgm:t>
    </dgm:pt>
    <dgm:pt modelId="{02B05FA2-B7FD-4B85-96A8-3B27AC0014CA}">
      <dgm:prSet custT="1"/>
      <dgm:spPr/>
      <dgm:t>
        <a:bodyPr/>
        <a:lstStyle/>
        <a:p>
          <a:pPr algn="ctr"/>
          <a:r>
            <a:rPr lang="ru-RU" sz="2400" dirty="0" smtClean="0"/>
            <a:t>Прозрачность и понятность для граждан</a:t>
          </a:r>
          <a:endParaRPr lang="ru-RU" sz="2400" dirty="0"/>
        </a:p>
      </dgm:t>
    </dgm:pt>
    <dgm:pt modelId="{3737FCB5-58FA-4976-969E-75338E9CB18C}" type="parTrans" cxnId="{DCC2BFF4-8977-45D1-BD02-0B7DBD85DDA4}">
      <dgm:prSet/>
      <dgm:spPr/>
      <dgm:t>
        <a:bodyPr/>
        <a:lstStyle/>
        <a:p>
          <a:endParaRPr lang="ru-RU" sz="1600"/>
        </a:p>
      </dgm:t>
    </dgm:pt>
    <dgm:pt modelId="{032C1BE5-DAC9-4EA9-AC17-4F60213AEA5A}" type="sibTrans" cxnId="{DCC2BFF4-8977-45D1-BD02-0B7DBD85DDA4}">
      <dgm:prSet/>
      <dgm:spPr/>
      <dgm:t>
        <a:bodyPr/>
        <a:lstStyle/>
        <a:p>
          <a:endParaRPr lang="ru-RU" sz="1600"/>
        </a:p>
      </dgm:t>
    </dgm:pt>
    <dgm:pt modelId="{F72F7C6C-4569-4A79-A10C-931B2F65BB01}">
      <dgm:prSet phldrT="[Текст]" custT="1"/>
      <dgm:spPr/>
      <dgm:t>
        <a:bodyPr/>
        <a:lstStyle/>
        <a:p>
          <a:pPr algn="ctr"/>
          <a:r>
            <a:rPr lang="ru-RU" sz="2400" dirty="0" smtClean="0"/>
            <a:t>Полное финансовое обеспечение всех принятых расходных обязательств</a:t>
          </a:r>
          <a:endParaRPr lang="ru-RU" sz="2400" dirty="0"/>
        </a:p>
      </dgm:t>
    </dgm:pt>
    <dgm:pt modelId="{069C0032-813E-426D-B57A-C03AF81E56C9}" type="parTrans" cxnId="{EFEEA88A-B1D0-494A-B14E-07562D73F027}">
      <dgm:prSet/>
      <dgm:spPr/>
    </dgm:pt>
    <dgm:pt modelId="{84594E84-F061-416B-B2A9-558D1445B262}" type="sibTrans" cxnId="{EFEEA88A-B1D0-494A-B14E-07562D73F027}">
      <dgm:prSet/>
      <dgm:spPr/>
    </dgm:pt>
    <dgm:pt modelId="{26EB1537-B3BD-4C8D-9DD0-9F452604FACC}" type="pres">
      <dgm:prSet presAssocID="{84CC3DE0-889E-4DE5-836A-A3241B2FCC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3DB1E4-E2AF-4E18-B718-8C2169AD2763}" type="pres">
      <dgm:prSet presAssocID="{F2FDBCFD-2934-42F2-9E75-2472FFF34FA2}" presName="parentText" presStyleLbl="node1" presStyleIdx="0" presStyleCnt="5" custLinFactNeighborX="6750" custLinFactNeighborY="-479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05B21-DE7F-47B2-B87B-687B38D99C17}" type="pres">
      <dgm:prSet presAssocID="{EA113E36-BBD2-4F3C-BFFF-BC5137C52442}" presName="spacer" presStyleCnt="0"/>
      <dgm:spPr/>
      <dgm:t>
        <a:bodyPr/>
        <a:lstStyle/>
        <a:p>
          <a:endParaRPr lang="ru-RU"/>
        </a:p>
      </dgm:t>
    </dgm:pt>
    <dgm:pt modelId="{D9FF60EE-3DAB-475D-8668-4159A1FA5616}" type="pres">
      <dgm:prSet presAssocID="{F72F7C6C-4569-4A79-A10C-931B2F65BB0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B3B51-FFE1-4F55-93EA-DBFE9856AA66}" type="pres">
      <dgm:prSet presAssocID="{84594E84-F061-416B-B2A9-558D1445B262}" presName="spacer" presStyleCnt="0"/>
      <dgm:spPr/>
      <dgm:t>
        <a:bodyPr/>
        <a:lstStyle/>
        <a:p>
          <a:endParaRPr lang="ru-RU"/>
        </a:p>
      </dgm:t>
    </dgm:pt>
    <dgm:pt modelId="{A14B1F3E-F1B8-4613-B1AC-FA791D722518}" type="pres">
      <dgm:prSet presAssocID="{5EED5489-2E22-41DA-8AF8-C02131F1FF6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4DA66-4628-4A7F-9C38-90C6CBC5B142}" type="pres">
      <dgm:prSet presAssocID="{62E7F20C-22CF-4094-9BD8-61B97058732E}" presName="spacer" presStyleCnt="0"/>
      <dgm:spPr/>
      <dgm:t>
        <a:bodyPr/>
        <a:lstStyle/>
        <a:p>
          <a:endParaRPr lang="ru-RU"/>
        </a:p>
      </dgm:t>
    </dgm:pt>
    <dgm:pt modelId="{83BBCC3B-6355-4652-B3E6-6EA37471C5CD}" type="pres">
      <dgm:prSet presAssocID="{F78564C2-8940-4DF5-AF0D-7A5418DA1EC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93BF2-C4CB-4E82-AA13-AE9ACD228CC4}" type="pres">
      <dgm:prSet presAssocID="{D894F455-DCBA-4FE5-811D-A5AC326CA00C}" presName="spacer" presStyleCnt="0"/>
      <dgm:spPr/>
      <dgm:t>
        <a:bodyPr/>
        <a:lstStyle/>
        <a:p>
          <a:endParaRPr lang="ru-RU"/>
        </a:p>
      </dgm:t>
    </dgm:pt>
    <dgm:pt modelId="{DE6E0DBD-3995-43EF-8736-F2E380A07609}" type="pres">
      <dgm:prSet presAssocID="{02B05FA2-B7FD-4B85-96A8-3B27AC0014C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15D5C3-1096-4FE1-9C88-D197576E48F1}" type="presOf" srcId="{F78564C2-8940-4DF5-AF0D-7A5418DA1EC8}" destId="{83BBCC3B-6355-4652-B3E6-6EA37471C5CD}" srcOrd="0" destOrd="0" presId="urn:microsoft.com/office/officeart/2005/8/layout/vList2"/>
    <dgm:cxn modelId="{C76B923B-7345-45D0-B56E-924ABF79ED33}" type="presOf" srcId="{84CC3DE0-889E-4DE5-836A-A3241B2FCC78}" destId="{26EB1537-B3BD-4C8D-9DD0-9F452604FACC}" srcOrd="0" destOrd="0" presId="urn:microsoft.com/office/officeart/2005/8/layout/vList2"/>
    <dgm:cxn modelId="{489A0ECB-30F8-4533-B5D4-31832051AE95}" srcId="{84CC3DE0-889E-4DE5-836A-A3241B2FCC78}" destId="{5EED5489-2E22-41DA-8AF8-C02131F1FF69}" srcOrd="2" destOrd="0" parTransId="{257B9CD9-9099-45C0-A029-5792E27BE954}" sibTransId="{62E7F20C-22CF-4094-9BD8-61B97058732E}"/>
    <dgm:cxn modelId="{8E08AB0A-552D-4C35-9FF8-C10C402DE251}" type="presOf" srcId="{F72F7C6C-4569-4A79-A10C-931B2F65BB01}" destId="{D9FF60EE-3DAB-475D-8668-4159A1FA5616}" srcOrd="0" destOrd="0" presId="urn:microsoft.com/office/officeart/2005/8/layout/vList2"/>
    <dgm:cxn modelId="{EFEEA88A-B1D0-494A-B14E-07562D73F027}" srcId="{84CC3DE0-889E-4DE5-836A-A3241B2FCC78}" destId="{F72F7C6C-4569-4A79-A10C-931B2F65BB01}" srcOrd="1" destOrd="0" parTransId="{069C0032-813E-426D-B57A-C03AF81E56C9}" sibTransId="{84594E84-F061-416B-B2A9-558D1445B262}"/>
    <dgm:cxn modelId="{B4D59C6C-C6DB-4283-86A6-D0586EC80A8C}" type="presOf" srcId="{5EED5489-2E22-41DA-8AF8-C02131F1FF69}" destId="{A14B1F3E-F1B8-4613-B1AC-FA791D722518}" srcOrd="0" destOrd="0" presId="urn:microsoft.com/office/officeart/2005/8/layout/vList2"/>
    <dgm:cxn modelId="{DCC2BFF4-8977-45D1-BD02-0B7DBD85DDA4}" srcId="{84CC3DE0-889E-4DE5-836A-A3241B2FCC78}" destId="{02B05FA2-B7FD-4B85-96A8-3B27AC0014CA}" srcOrd="4" destOrd="0" parTransId="{3737FCB5-58FA-4976-969E-75338E9CB18C}" sibTransId="{032C1BE5-DAC9-4EA9-AC17-4F60213AEA5A}"/>
    <dgm:cxn modelId="{5BF4350C-4AC7-4438-8563-614BF910C527}" type="presOf" srcId="{02B05FA2-B7FD-4B85-96A8-3B27AC0014CA}" destId="{DE6E0DBD-3995-43EF-8736-F2E380A07609}" srcOrd="0" destOrd="0" presId="urn:microsoft.com/office/officeart/2005/8/layout/vList2"/>
    <dgm:cxn modelId="{07CB1538-532E-4A00-A01D-BE04CB4F152C}" srcId="{84CC3DE0-889E-4DE5-836A-A3241B2FCC78}" destId="{F78564C2-8940-4DF5-AF0D-7A5418DA1EC8}" srcOrd="3" destOrd="0" parTransId="{7E90E57F-DB67-40C3-BF18-70F83B6E9491}" sibTransId="{D894F455-DCBA-4FE5-811D-A5AC326CA00C}"/>
    <dgm:cxn modelId="{BD89B584-8987-4C25-B82D-E9334EF17B80}" srcId="{84CC3DE0-889E-4DE5-836A-A3241B2FCC78}" destId="{F2FDBCFD-2934-42F2-9E75-2472FFF34FA2}" srcOrd="0" destOrd="0" parTransId="{7A51E692-6E28-4093-B5A2-288751310DA8}" sibTransId="{EA113E36-BBD2-4F3C-BFFF-BC5137C52442}"/>
    <dgm:cxn modelId="{06D62561-802A-4E97-9A71-EE27358E8B4E}" type="presOf" srcId="{F2FDBCFD-2934-42F2-9E75-2472FFF34FA2}" destId="{BC3DB1E4-E2AF-4E18-B718-8C2169AD2763}" srcOrd="0" destOrd="0" presId="urn:microsoft.com/office/officeart/2005/8/layout/vList2"/>
    <dgm:cxn modelId="{99D8D39D-C561-4E10-898D-9FAD9FE42ACD}" type="presParOf" srcId="{26EB1537-B3BD-4C8D-9DD0-9F452604FACC}" destId="{BC3DB1E4-E2AF-4E18-B718-8C2169AD2763}" srcOrd="0" destOrd="0" presId="urn:microsoft.com/office/officeart/2005/8/layout/vList2"/>
    <dgm:cxn modelId="{663B0E5E-E08D-4BC6-8219-69CDA8CF5A30}" type="presParOf" srcId="{26EB1537-B3BD-4C8D-9DD0-9F452604FACC}" destId="{78905B21-DE7F-47B2-B87B-687B38D99C17}" srcOrd="1" destOrd="0" presId="urn:microsoft.com/office/officeart/2005/8/layout/vList2"/>
    <dgm:cxn modelId="{689AC15C-7A5A-4E11-9FAD-766C4D111478}" type="presParOf" srcId="{26EB1537-B3BD-4C8D-9DD0-9F452604FACC}" destId="{D9FF60EE-3DAB-475D-8668-4159A1FA5616}" srcOrd="2" destOrd="0" presId="urn:microsoft.com/office/officeart/2005/8/layout/vList2"/>
    <dgm:cxn modelId="{60DD9E90-3A96-47F8-AB2E-ED8CC02FB351}" type="presParOf" srcId="{26EB1537-B3BD-4C8D-9DD0-9F452604FACC}" destId="{987B3B51-FFE1-4F55-93EA-DBFE9856AA66}" srcOrd="3" destOrd="0" presId="urn:microsoft.com/office/officeart/2005/8/layout/vList2"/>
    <dgm:cxn modelId="{49A91DC8-0F65-493D-8A81-D4D21D06D7F9}" type="presParOf" srcId="{26EB1537-B3BD-4C8D-9DD0-9F452604FACC}" destId="{A14B1F3E-F1B8-4613-B1AC-FA791D722518}" srcOrd="4" destOrd="0" presId="urn:microsoft.com/office/officeart/2005/8/layout/vList2"/>
    <dgm:cxn modelId="{4669A8AA-EC1D-4497-8A28-3A38E0E5020D}" type="presParOf" srcId="{26EB1537-B3BD-4C8D-9DD0-9F452604FACC}" destId="{C824DA66-4628-4A7F-9C38-90C6CBC5B142}" srcOrd="5" destOrd="0" presId="urn:microsoft.com/office/officeart/2005/8/layout/vList2"/>
    <dgm:cxn modelId="{CCE10AB0-369C-4A80-98EE-3BBD909B35AF}" type="presParOf" srcId="{26EB1537-B3BD-4C8D-9DD0-9F452604FACC}" destId="{83BBCC3B-6355-4652-B3E6-6EA37471C5CD}" srcOrd="6" destOrd="0" presId="urn:microsoft.com/office/officeart/2005/8/layout/vList2"/>
    <dgm:cxn modelId="{73207DD0-D6E1-4507-A0D0-E5F87CAE3D2E}" type="presParOf" srcId="{26EB1537-B3BD-4C8D-9DD0-9F452604FACC}" destId="{32993BF2-C4CB-4E82-AA13-AE9ACD228CC4}" srcOrd="7" destOrd="0" presId="urn:microsoft.com/office/officeart/2005/8/layout/vList2"/>
    <dgm:cxn modelId="{3CCB2C83-0AF9-497E-BF48-CFFD10AC6474}" type="presParOf" srcId="{26EB1537-B3BD-4C8D-9DD0-9F452604FACC}" destId="{DE6E0DBD-3995-43EF-8736-F2E380A0760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BBFDDF-EF3A-4467-99B4-4E9F5E7BBDA0}" type="doc">
      <dgm:prSet loTypeId="urn:microsoft.com/office/officeart/2005/8/layout/pyramid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3FD31A0-D524-480F-A3AF-B34EDF137B5E}">
      <dgm:prSet custT="1"/>
      <dgm:spPr>
        <a:ln>
          <a:solidFill>
            <a:schemeClr val="bg2"/>
          </a:solidFill>
        </a:ln>
      </dgm:spPr>
      <dgm:t>
        <a:bodyPr/>
        <a:lstStyle/>
        <a:p>
          <a:pPr algn="l"/>
          <a:r>
            <a:rPr lang="ru-RU" sz="1400" b="0" dirty="0" smtClean="0">
              <a:solidFill>
                <a:schemeClr val="bg2">
                  <a:lumMod val="10000"/>
                </a:schemeClr>
              </a:solidFill>
            </a:rPr>
            <a:t>Стимулирование экономической активности 2 млн.руб. </a:t>
          </a:r>
          <a:endParaRPr lang="ru-RU" sz="1400" b="0" dirty="0">
            <a:solidFill>
              <a:schemeClr val="bg2">
                <a:lumMod val="10000"/>
              </a:schemeClr>
            </a:solidFill>
          </a:endParaRPr>
        </a:p>
      </dgm:t>
    </dgm:pt>
    <dgm:pt modelId="{7E3E81D2-D6F2-4D12-8F9E-CF1518BABC4A}" type="parTrans" cxnId="{4FC11ADE-8B9A-46DE-88C9-E31D153F0318}">
      <dgm:prSet/>
      <dgm:spPr/>
      <dgm:t>
        <a:bodyPr/>
        <a:lstStyle/>
        <a:p>
          <a:endParaRPr lang="ru-RU" sz="3600">
            <a:solidFill>
              <a:srgbClr val="006600"/>
            </a:solidFill>
          </a:endParaRPr>
        </a:p>
      </dgm:t>
    </dgm:pt>
    <dgm:pt modelId="{9DA93173-825F-4871-A0AA-E0CFADAC6549}" type="sibTrans" cxnId="{4FC11ADE-8B9A-46DE-88C9-E31D153F0318}">
      <dgm:prSet/>
      <dgm:spPr/>
      <dgm:t>
        <a:bodyPr/>
        <a:lstStyle/>
        <a:p>
          <a:endParaRPr lang="ru-RU" sz="3600">
            <a:solidFill>
              <a:srgbClr val="006600"/>
            </a:solidFill>
          </a:endParaRPr>
        </a:p>
      </dgm:t>
    </dgm:pt>
    <dgm:pt modelId="{1781EDB4-594F-4346-B4A8-C9029C11A5A2}">
      <dgm:prSet custT="1"/>
      <dgm:spPr>
        <a:ln>
          <a:solidFill>
            <a:schemeClr val="bg2"/>
          </a:solidFill>
        </a:ln>
      </dgm:spPr>
      <dgm:t>
        <a:bodyPr/>
        <a:lstStyle/>
        <a:p>
          <a:pPr algn="l"/>
          <a:r>
            <a:rPr lang="ru-RU" sz="1400" b="0" dirty="0" smtClean="0">
              <a:solidFill>
                <a:schemeClr val="bg2">
                  <a:lumMod val="10000"/>
                </a:schemeClr>
              </a:solidFill>
            </a:rPr>
            <a:t>Безопасность 6 млн.руб. </a:t>
          </a:r>
          <a:endParaRPr lang="ru-RU" sz="1400" b="0" dirty="0">
            <a:solidFill>
              <a:schemeClr val="bg2">
                <a:lumMod val="10000"/>
              </a:schemeClr>
            </a:solidFill>
          </a:endParaRPr>
        </a:p>
      </dgm:t>
    </dgm:pt>
    <dgm:pt modelId="{6C063BA2-0016-4A69-854D-D01F95CB3577}" type="parTrans" cxnId="{3DA6D028-8C1B-4CC4-9499-B0EB6B25F617}">
      <dgm:prSet/>
      <dgm:spPr/>
      <dgm:t>
        <a:bodyPr/>
        <a:lstStyle/>
        <a:p>
          <a:endParaRPr lang="ru-RU" sz="3600">
            <a:solidFill>
              <a:srgbClr val="006600"/>
            </a:solidFill>
          </a:endParaRPr>
        </a:p>
      </dgm:t>
    </dgm:pt>
    <dgm:pt modelId="{87251542-5643-4B88-988B-8C14A21A0AF9}" type="sibTrans" cxnId="{3DA6D028-8C1B-4CC4-9499-B0EB6B25F617}">
      <dgm:prSet/>
      <dgm:spPr/>
      <dgm:t>
        <a:bodyPr/>
        <a:lstStyle/>
        <a:p>
          <a:endParaRPr lang="ru-RU" sz="3600">
            <a:solidFill>
              <a:srgbClr val="006600"/>
            </a:solidFill>
          </a:endParaRPr>
        </a:p>
      </dgm:t>
    </dgm:pt>
    <dgm:pt modelId="{F72B3275-7552-426A-A1FA-DD13516295E5}">
      <dgm:prSet custT="1"/>
      <dgm:spPr>
        <a:ln>
          <a:solidFill>
            <a:schemeClr val="bg2"/>
          </a:solidFill>
        </a:ln>
      </dgm:spPr>
      <dgm:t>
        <a:bodyPr/>
        <a:lstStyle/>
        <a:p>
          <a:pPr algn="l"/>
          <a:r>
            <a:rPr lang="ru-RU" sz="1400" b="0" dirty="0" smtClean="0">
              <a:solidFill>
                <a:schemeClr val="bg2">
                  <a:lumMod val="10000"/>
                </a:schemeClr>
              </a:solidFill>
            </a:rPr>
            <a:t>Жилище 9 млн.руб. </a:t>
          </a:r>
          <a:endParaRPr lang="ru-RU" sz="1400" b="0" dirty="0">
            <a:solidFill>
              <a:schemeClr val="bg2">
                <a:lumMod val="10000"/>
              </a:schemeClr>
            </a:solidFill>
          </a:endParaRPr>
        </a:p>
      </dgm:t>
    </dgm:pt>
    <dgm:pt modelId="{F999EF16-1D56-4F34-BA2A-A110B6D2F754}" type="parTrans" cxnId="{1E7B51E7-DD3D-49F1-A88B-25D0E18648CE}">
      <dgm:prSet/>
      <dgm:spPr/>
      <dgm:t>
        <a:bodyPr/>
        <a:lstStyle/>
        <a:p>
          <a:endParaRPr lang="ru-RU" sz="3600">
            <a:solidFill>
              <a:srgbClr val="006600"/>
            </a:solidFill>
          </a:endParaRPr>
        </a:p>
      </dgm:t>
    </dgm:pt>
    <dgm:pt modelId="{4FDB3318-C3AF-4B8B-8003-F87AF83C45B9}" type="sibTrans" cxnId="{1E7B51E7-DD3D-49F1-A88B-25D0E18648CE}">
      <dgm:prSet/>
      <dgm:spPr/>
      <dgm:t>
        <a:bodyPr/>
        <a:lstStyle/>
        <a:p>
          <a:endParaRPr lang="ru-RU" sz="3600">
            <a:solidFill>
              <a:srgbClr val="006600"/>
            </a:solidFill>
          </a:endParaRPr>
        </a:p>
      </dgm:t>
    </dgm:pt>
    <dgm:pt modelId="{D0B5525F-4775-4DA9-9595-3639B001B2AF}">
      <dgm:prSet custT="1"/>
      <dgm:spPr>
        <a:ln>
          <a:solidFill>
            <a:schemeClr val="bg2"/>
          </a:solidFill>
        </a:ln>
      </dgm:spPr>
      <dgm:t>
        <a:bodyPr/>
        <a:lstStyle/>
        <a:p>
          <a:pPr algn="l"/>
          <a:r>
            <a:rPr lang="ru-RU" sz="1400" b="0" dirty="0" smtClean="0">
              <a:solidFill>
                <a:schemeClr val="bg2">
                  <a:lumMod val="10000"/>
                </a:schemeClr>
              </a:solidFill>
            </a:rPr>
            <a:t>Информационное общество </a:t>
          </a:r>
        </a:p>
        <a:p>
          <a:pPr algn="l"/>
          <a:r>
            <a:rPr lang="ru-RU" sz="1400" b="0" dirty="0" smtClean="0">
              <a:solidFill>
                <a:schemeClr val="bg2">
                  <a:lumMod val="10000"/>
                </a:schemeClr>
              </a:solidFill>
            </a:rPr>
            <a:t>14 млн.руб. </a:t>
          </a:r>
          <a:endParaRPr lang="ru-RU" sz="1400" b="0" dirty="0">
            <a:solidFill>
              <a:schemeClr val="bg2">
                <a:lumMod val="10000"/>
              </a:schemeClr>
            </a:solidFill>
          </a:endParaRPr>
        </a:p>
      </dgm:t>
    </dgm:pt>
    <dgm:pt modelId="{BDD7A8BC-697C-4EAC-BD5E-15F0FA7A3941}" type="parTrans" cxnId="{F6AACC54-ED19-4858-9B70-3F9EABE56194}">
      <dgm:prSet/>
      <dgm:spPr/>
      <dgm:t>
        <a:bodyPr/>
        <a:lstStyle/>
        <a:p>
          <a:endParaRPr lang="ru-RU" sz="3600">
            <a:solidFill>
              <a:srgbClr val="006600"/>
            </a:solidFill>
          </a:endParaRPr>
        </a:p>
      </dgm:t>
    </dgm:pt>
    <dgm:pt modelId="{7DBC44AB-8958-4694-A34C-96EEB512990D}" type="sibTrans" cxnId="{F6AACC54-ED19-4858-9B70-3F9EABE56194}">
      <dgm:prSet/>
      <dgm:spPr/>
      <dgm:t>
        <a:bodyPr/>
        <a:lstStyle/>
        <a:p>
          <a:endParaRPr lang="ru-RU" sz="3600">
            <a:solidFill>
              <a:srgbClr val="006600"/>
            </a:solidFill>
          </a:endParaRPr>
        </a:p>
      </dgm:t>
    </dgm:pt>
    <dgm:pt modelId="{03CCFDE7-FD14-4AD9-9AEC-6638C9EB1A84}">
      <dgm:prSet custT="1"/>
      <dgm:spPr>
        <a:ln>
          <a:solidFill>
            <a:schemeClr val="bg2"/>
          </a:solidFill>
        </a:ln>
      </dgm:spPr>
      <dgm:t>
        <a:bodyPr/>
        <a:lstStyle/>
        <a:p>
          <a:pPr algn="l"/>
          <a:r>
            <a:rPr lang="ru-RU" sz="1400" b="0" dirty="0" smtClean="0">
              <a:solidFill>
                <a:schemeClr val="bg2">
                  <a:lumMod val="10000"/>
                </a:schemeClr>
              </a:solidFill>
            </a:rPr>
            <a:t>Управление муниципальным имуществом 20 млн.руб. </a:t>
          </a:r>
          <a:endParaRPr lang="ru-RU" sz="1400" b="0" dirty="0">
            <a:solidFill>
              <a:schemeClr val="bg2">
                <a:lumMod val="10000"/>
              </a:schemeClr>
            </a:solidFill>
          </a:endParaRPr>
        </a:p>
      </dgm:t>
    </dgm:pt>
    <dgm:pt modelId="{00C0B123-9211-4E2E-A7CD-DAEBA6F1016C}" type="parTrans" cxnId="{4C3D147C-8282-4C2C-93A5-BB5ABD92F826}">
      <dgm:prSet/>
      <dgm:spPr/>
      <dgm:t>
        <a:bodyPr/>
        <a:lstStyle/>
        <a:p>
          <a:endParaRPr lang="ru-RU" sz="3600">
            <a:solidFill>
              <a:srgbClr val="006600"/>
            </a:solidFill>
          </a:endParaRPr>
        </a:p>
      </dgm:t>
    </dgm:pt>
    <dgm:pt modelId="{E9BF5DE0-BF66-4C5F-8E32-CB87FA277F08}" type="sibTrans" cxnId="{4C3D147C-8282-4C2C-93A5-BB5ABD92F826}">
      <dgm:prSet/>
      <dgm:spPr/>
      <dgm:t>
        <a:bodyPr/>
        <a:lstStyle/>
        <a:p>
          <a:endParaRPr lang="ru-RU" sz="3600">
            <a:solidFill>
              <a:srgbClr val="006600"/>
            </a:solidFill>
          </a:endParaRPr>
        </a:p>
      </dgm:t>
    </dgm:pt>
    <dgm:pt modelId="{56CA9247-1036-4ECB-8D6B-21790702804F}">
      <dgm:prSet custT="1"/>
      <dgm:spPr>
        <a:ln>
          <a:solidFill>
            <a:schemeClr val="bg2"/>
          </a:solidFill>
        </a:ln>
      </dgm:spPr>
      <dgm:t>
        <a:bodyPr/>
        <a:lstStyle/>
        <a:p>
          <a:pPr algn="l"/>
          <a:r>
            <a:rPr lang="ru-RU" sz="1400" b="0" dirty="0" smtClean="0">
              <a:solidFill>
                <a:schemeClr val="bg2">
                  <a:lumMod val="10000"/>
                </a:schemeClr>
              </a:solidFill>
            </a:rPr>
            <a:t>Физкультура, спорт и молодежь</a:t>
          </a:r>
        </a:p>
        <a:p>
          <a:pPr algn="l"/>
          <a:r>
            <a:rPr lang="ru-RU" sz="1400" b="0" dirty="0" smtClean="0">
              <a:solidFill>
                <a:schemeClr val="bg2">
                  <a:lumMod val="10000"/>
                </a:schemeClr>
              </a:solidFill>
            </a:rPr>
            <a:t> 47 млн.руб. </a:t>
          </a:r>
          <a:endParaRPr lang="ru-RU" sz="1400" b="0" dirty="0">
            <a:solidFill>
              <a:schemeClr val="bg2">
                <a:lumMod val="10000"/>
              </a:schemeClr>
            </a:solidFill>
          </a:endParaRPr>
        </a:p>
      </dgm:t>
    </dgm:pt>
    <dgm:pt modelId="{8DEC9E16-AD86-448B-B358-A031EDF9A2FD}" type="parTrans" cxnId="{26EAD5F9-B15E-433D-900A-9A6A2EA41544}">
      <dgm:prSet/>
      <dgm:spPr/>
      <dgm:t>
        <a:bodyPr/>
        <a:lstStyle/>
        <a:p>
          <a:endParaRPr lang="ru-RU" sz="3600">
            <a:solidFill>
              <a:srgbClr val="006600"/>
            </a:solidFill>
          </a:endParaRPr>
        </a:p>
      </dgm:t>
    </dgm:pt>
    <dgm:pt modelId="{E4EE13CF-4D74-48BF-B818-4D181F998D54}" type="sibTrans" cxnId="{26EAD5F9-B15E-433D-900A-9A6A2EA41544}">
      <dgm:prSet/>
      <dgm:spPr/>
      <dgm:t>
        <a:bodyPr/>
        <a:lstStyle/>
        <a:p>
          <a:endParaRPr lang="ru-RU" sz="3600">
            <a:solidFill>
              <a:srgbClr val="006600"/>
            </a:solidFill>
          </a:endParaRPr>
        </a:p>
      </dgm:t>
    </dgm:pt>
    <dgm:pt modelId="{0A9E21FA-D3D9-47F5-8722-2EC6F3A44F81}">
      <dgm:prSet custT="1"/>
      <dgm:spPr>
        <a:ln>
          <a:solidFill>
            <a:schemeClr val="bg2"/>
          </a:solidFill>
        </a:ln>
      </dgm:spPr>
      <dgm:t>
        <a:bodyPr/>
        <a:lstStyle/>
        <a:p>
          <a:pPr algn="l"/>
          <a:r>
            <a:rPr lang="ru-RU" sz="1400" b="0" dirty="0" smtClean="0">
              <a:solidFill>
                <a:schemeClr val="bg2">
                  <a:lumMod val="10000"/>
                </a:schemeClr>
              </a:solidFill>
            </a:rPr>
            <a:t>Культура 172 млн.руб. </a:t>
          </a:r>
          <a:endParaRPr lang="ru-RU" sz="1400" b="0" dirty="0">
            <a:solidFill>
              <a:schemeClr val="bg2">
                <a:lumMod val="10000"/>
              </a:schemeClr>
            </a:solidFill>
          </a:endParaRPr>
        </a:p>
      </dgm:t>
    </dgm:pt>
    <dgm:pt modelId="{F3AB1D36-19D5-4832-9E0B-0BBE665F711F}" type="parTrans" cxnId="{AEB65A37-60B4-4C1D-9B25-28B2325E28A6}">
      <dgm:prSet/>
      <dgm:spPr/>
      <dgm:t>
        <a:bodyPr/>
        <a:lstStyle/>
        <a:p>
          <a:endParaRPr lang="ru-RU" sz="3600">
            <a:solidFill>
              <a:srgbClr val="006600"/>
            </a:solidFill>
          </a:endParaRPr>
        </a:p>
      </dgm:t>
    </dgm:pt>
    <dgm:pt modelId="{5D78B5BC-DB2A-4567-909F-3447283B32A1}" type="sibTrans" cxnId="{AEB65A37-60B4-4C1D-9B25-28B2325E28A6}">
      <dgm:prSet/>
      <dgm:spPr/>
      <dgm:t>
        <a:bodyPr/>
        <a:lstStyle/>
        <a:p>
          <a:endParaRPr lang="ru-RU" sz="3600">
            <a:solidFill>
              <a:srgbClr val="006600"/>
            </a:solidFill>
          </a:endParaRPr>
        </a:p>
      </dgm:t>
    </dgm:pt>
    <dgm:pt modelId="{66B09BA8-229E-485F-A4B4-9E5744E3BEA8}">
      <dgm:prSet custT="1"/>
      <dgm:spPr>
        <a:ln>
          <a:noFill/>
        </a:ln>
        <a:scene3d>
          <a:camera prst="orthographicFront"/>
          <a:lightRig rig="flat" dir="t"/>
        </a:scene3d>
      </dgm:spPr>
      <dgm:t>
        <a:bodyPr/>
        <a:lstStyle/>
        <a:p>
          <a:pPr algn="l"/>
          <a:r>
            <a:rPr lang="ru-RU" sz="1400" b="0" dirty="0" smtClean="0">
              <a:solidFill>
                <a:schemeClr val="bg2">
                  <a:lumMod val="10000"/>
                </a:schemeClr>
              </a:solidFill>
            </a:rPr>
            <a:t>Городское хозяйство 313 млн.руб. </a:t>
          </a:r>
          <a:endParaRPr lang="ru-RU" sz="1400" b="0" dirty="0">
            <a:solidFill>
              <a:schemeClr val="bg2">
                <a:lumMod val="10000"/>
              </a:schemeClr>
            </a:solidFill>
          </a:endParaRPr>
        </a:p>
      </dgm:t>
    </dgm:pt>
    <dgm:pt modelId="{508E874E-27B1-4F06-A440-250E5C8ACF21}" type="parTrans" cxnId="{4115EDAE-9981-454D-8C64-E976B41E5E8F}">
      <dgm:prSet/>
      <dgm:spPr/>
      <dgm:t>
        <a:bodyPr/>
        <a:lstStyle/>
        <a:p>
          <a:endParaRPr lang="ru-RU" sz="3600">
            <a:solidFill>
              <a:srgbClr val="006600"/>
            </a:solidFill>
          </a:endParaRPr>
        </a:p>
      </dgm:t>
    </dgm:pt>
    <dgm:pt modelId="{70292BC7-C294-4131-A72B-C3B34252BDDC}" type="sibTrans" cxnId="{4115EDAE-9981-454D-8C64-E976B41E5E8F}">
      <dgm:prSet/>
      <dgm:spPr/>
      <dgm:t>
        <a:bodyPr/>
        <a:lstStyle/>
        <a:p>
          <a:endParaRPr lang="ru-RU" sz="3600">
            <a:solidFill>
              <a:srgbClr val="006600"/>
            </a:solidFill>
          </a:endParaRPr>
        </a:p>
      </dgm:t>
    </dgm:pt>
    <dgm:pt modelId="{32BB8982-2A79-4B1E-B5BA-DE56DEAF3017}">
      <dgm:prSet custT="1"/>
      <dgm:spPr>
        <a:ln>
          <a:solidFill>
            <a:schemeClr val="bg2"/>
          </a:solidFill>
        </a:ln>
      </dgm:spPr>
      <dgm:t>
        <a:bodyPr/>
        <a:lstStyle/>
        <a:p>
          <a:pPr algn="l"/>
          <a:r>
            <a:rPr lang="ru-RU" sz="1400" b="0" dirty="0" smtClean="0">
              <a:solidFill>
                <a:schemeClr val="bg2">
                  <a:lumMod val="10000"/>
                </a:schemeClr>
              </a:solidFill>
            </a:rPr>
            <a:t>Медико-социальная поддержка</a:t>
          </a:r>
        </a:p>
        <a:p>
          <a:pPr algn="l"/>
          <a:r>
            <a:rPr lang="ru-RU" sz="1400" b="0" dirty="0" smtClean="0">
              <a:solidFill>
                <a:schemeClr val="bg2">
                  <a:lumMod val="10000"/>
                </a:schemeClr>
              </a:solidFill>
            </a:rPr>
            <a:t> 334 млн.руб. </a:t>
          </a:r>
          <a:endParaRPr lang="ru-RU" sz="1400" b="0" dirty="0">
            <a:solidFill>
              <a:schemeClr val="bg2">
                <a:lumMod val="10000"/>
              </a:schemeClr>
            </a:solidFill>
          </a:endParaRPr>
        </a:p>
      </dgm:t>
    </dgm:pt>
    <dgm:pt modelId="{049C7726-6E68-4CAD-95F1-D59699F1C75B}" type="parTrans" cxnId="{624EAD00-8558-455D-B205-7BFF71FC4067}">
      <dgm:prSet/>
      <dgm:spPr/>
      <dgm:t>
        <a:bodyPr/>
        <a:lstStyle/>
        <a:p>
          <a:endParaRPr lang="ru-RU" sz="3600">
            <a:solidFill>
              <a:srgbClr val="006600"/>
            </a:solidFill>
          </a:endParaRPr>
        </a:p>
      </dgm:t>
    </dgm:pt>
    <dgm:pt modelId="{80B51D51-0454-40E3-8DE0-1440C7DEF188}" type="sibTrans" cxnId="{624EAD00-8558-455D-B205-7BFF71FC4067}">
      <dgm:prSet/>
      <dgm:spPr/>
      <dgm:t>
        <a:bodyPr/>
        <a:lstStyle/>
        <a:p>
          <a:endParaRPr lang="ru-RU" sz="3600">
            <a:solidFill>
              <a:srgbClr val="006600"/>
            </a:solidFill>
          </a:endParaRPr>
        </a:p>
      </dgm:t>
    </dgm:pt>
    <dgm:pt modelId="{BF0C1B62-51E6-4277-B381-4E18F46606FC}">
      <dgm:prSet custT="1"/>
      <dgm:spPr>
        <a:ln>
          <a:solidFill>
            <a:schemeClr val="bg2"/>
          </a:solidFill>
        </a:ln>
      </dgm:spPr>
      <dgm:t>
        <a:bodyPr/>
        <a:lstStyle/>
        <a:p>
          <a:pPr algn="l"/>
          <a:r>
            <a:rPr lang="ru-RU" sz="1400" b="0" dirty="0" smtClean="0">
              <a:solidFill>
                <a:schemeClr val="bg2">
                  <a:lumMod val="10000"/>
                </a:schemeClr>
              </a:solidFill>
            </a:rPr>
            <a:t>Современное образование</a:t>
          </a:r>
        </a:p>
        <a:p>
          <a:pPr algn="l"/>
          <a:r>
            <a:rPr lang="ru-RU" sz="1400" b="0" dirty="0" smtClean="0">
              <a:solidFill>
                <a:schemeClr val="bg2">
                  <a:lumMod val="10000"/>
                </a:schemeClr>
              </a:solidFill>
            </a:rPr>
            <a:t> 952 млн.руб. </a:t>
          </a:r>
          <a:endParaRPr lang="ru-RU" sz="1400" b="0" dirty="0">
            <a:solidFill>
              <a:schemeClr val="bg2">
                <a:lumMod val="10000"/>
              </a:schemeClr>
            </a:solidFill>
          </a:endParaRPr>
        </a:p>
      </dgm:t>
    </dgm:pt>
    <dgm:pt modelId="{51E065C6-5EC9-4E45-AC7C-E490DE239BB7}" type="parTrans" cxnId="{23C7AAEF-A3EC-4B4C-926A-FCA2BE69D226}">
      <dgm:prSet/>
      <dgm:spPr/>
      <dgm:t>
        <a:bodyPr/>
        <a:lstStyle/>
        <a:p>
          <a:endParaRPr lang="ru-RU" sz="3600">
            <a:solidFill>
              <a:srgbClr val="006600"/>
            </a:solidFill>
          </a:endParaRPr>
        </a:p>
      </dgm:t>
    </dgm:pt>
    <dgm:pt modelId="{87ABCBC3-3485-41DD-9F6E-A43C1C08B1F6}" type="sibTrans" cxnId="{23C7AAEF-A3EC-4B4C-926A-FCA2BE69D226}">
      <dgm:prSet/>
      <dgm:spPr/>
      <dgm:t>
        <a:bodyPr/>
        <a:lstStyle/>
        <a:p>
          <a:endParaRPr lang="ru-RU" sz="3600">
            <a:solidFill>
              <a:srgbClr val="006600"/>
            </a:solidFill>
          </a:endParaRPr>
        </a:p>
      </dgm:t>
    </dgm:pt>
    <dgm:pt modelId="{AA69456D-9C08-483A-8467-036DE60DF804}" type="pres">
      <dgm:prSet presAssocID="{92BBFDDF-EF3A-4467-99B4-4E9F5E7BBDA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ED96185-73AD-4E71-B79C-A6642B63B0CA}" type="pres">
      <dgm:prSet presAssocID="{92BBFDDF-EF3A-4467-99B4-4E9F5E7BBDA0}" presName="pyramid" presStyleLbl="node1" presStyleIdx="0" presStyleCnt="1" custAng="10800000" custScaleX="145205" custLinFactNeighborX="-685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E0C78124-3520-4A33-9AF9-07DD67E1F296}" type="pres">
      <dgm:prSet presAssocID="{92BBFDDF-EF3A-4467-99B4-4E9F5E7BBDA0}" presName="theList" presStyleCnt="0"/>
      <dgm:spPr/>
    </dgm:pt>
    <dgm:pt modelId="{F95D569A-E188-4B7A-972B-29D576981027}" type="pres">
      <dgm:prSet presAssocID="{F3FD31A0-D524-480F-A3AF-B34EDF137B5E}" presName="aNode" presStyleLbl="fgAcc1" presStyleIdx="0" presStyleCnt="10" custScaleY="344204" custLinFactY="3140353" custLinFactNeighborX="5269" custLinFactNeighborY="3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9E76F-9A1E-4D14-86DD-6FBCB0945CEB}" type="pres">
      <dgm:prSet presAssocID="{F3FD31A0-D524-480F-A3AF-B34EDF137B5E}" presName="aSpace" presStyleCnt="0"/>
      <dgm:spPr/>
    </dgm:pt>
    <dgm:pt modelId="{1B2DB41F-7AE2-4463-9463-0CC28B3C9CC8}" type="pres">
      <dgm:prSet presAssocID="{1781EDB4-594F-4346-B4A8-C9029C11A5A2}" presName="aNode" presStyleLbl="fgAcc1" presStyleIdx="1" presStyleCnt="10" custScaleY="270916" custLinFactY="2500000" custLinFactNeighborX="5269" custLinFactNeighborY="2522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7A0A6-C07D-469A-85D1-72253F022609}" type="pres">
      <dgm:prSet presAssocID="{1781EDB4-594F-4346-B4A8-C9029C11A5A2}" presName="aSpace" presStyleCnt="0"/>
      <dgm:spPr/>
    </dgm:pt>
    <dgm:pt modelId="{21268E4A-E95B-43C2-BBCA-6D9C2D6930A9}" type="pres">
      <dgm:prSet presAssocID="{F72B3275-7552-426A-A1FA-DD13516295E5}" presName="aNode" presStyleLbl="fgAcc1" presStyleIdx="2" presStyleCnt="10" custScaleY="244374" custLinFactY="1974953" custLinFactNeighborX="5269" custLinFactNeighborY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E2F26-E438-4A8C-839C-01C23F8DDB2C}" type="pres">
      <dgm:prSet presAssocID="{F72B3275-7552-426A-A1FA-DD13516295E5}" presName="aSpace" presStyleCnt="0"/>
      <dgm:spPr/>
    </dgm:pt>
    <dgm:pt modelId="{F25B0751-7033-4482-A43F-81D078A5678F}" type="pres">
      <dgm:prSet presAssocID="{D0B5525F-4775-4DA9-9595-3639B001B2AF}" presName="aNode" presStyleLbl="fgAcc1" presStyleIdx="3" presStyleCnt="10" custScaleY="431162" custLinFactY="1253078" custLinFactNeighborX="5269" custLinFactNeighborY="1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9E84B-29B3-4E66-80CB-B52B8BDBC93C}" type="pres">
      <dgm:prSet presAssocID="{D0B5525F-4775-4DA9-9595-3639B001B2AF}" presName="aSpace" presStyleCnt="0"/>
      <dgm:spPr/>
    </dgm:pt>
    <dgm:pt modelId="{F1FD8CE6-5E4F-4289-8F9A-DA21BC99BDE9}" type="pres">
      <dgm:prSet presAssocID="{03CCFDE7-FD14-4AD9-9AEC-6638C9EB1A84}" presName="aNode" presStyleLbl="fgAcc1" presStyleIdx="4" presStyleCnt="10" custScaleY="324199" custLinFactY="479693" custLinFactNeighborX="5269" custLinFactNeighborY="5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40203-A666-46BF-AC53-48F080A2D567}" type="pres">
      <dgm:prSet presAssocID="{03CCFDE7-FD14-4AD9-9AEC-6638C9EB1A84}" presName="aSpace" presStyleCnt="0"/>
      <dgm:spPr/>
    </dgm:pt>
    <dgm:pt modelId="{DB39E25D-BDC4-4DD7-93F8-5AEB4F04B761}" type="pres">
      <dgm:prSet presAssocID="{56CA9247-1036-4ECB-8D6B-21790702804F}" presName="aNode" presStyleLbl="fgAcc1" presStyleIdx="5" presStyleCnt="10" custScaleY="354076" custLinFactY="-199229" custLinFactNeighborX="5269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C9AB47-B81E-4F0A-8FBA-964C13E4DE68}" type="pres">
      <dgm:prSet presAssocID="{56CA9247-1036-4ECB-8D6B-21790702804F}" presName="aSpace" presStyleCnt="0"/>
      <dgm:spPr/>
    </dgm:pt>
    <dgm:pt modelId="{2586F451-B6C4-4DCE-AA2B-E9142E1C75C8}" type="pres">
      <dgm:prSet presAssocID="{0A9E21FA-D3D9-47F5-8722-2EC6F3A44F81}" presName="aNode" presStyleLbl="fgAcc1" presStyleIdx="6" presStyleCnt="10" custScaleY="301942" custLinFactY="-871136" custLinFactNeighborX="5269" custLinFactNeighborY="-9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3C6E3-504E-4828-9979-DC0DD22148F0}" type="pres">
      <dgm:prSet presAssocID="{0A9E21FA-D3D9-47F5-8722-2EC6F3A44F81}" presName="aSpace" presStyleCnt="0"/>
      <dgm:spPr/>
    </dgm:pt>
    <dgm:pt modelId="{587BE4CD-32A6-4693-AEF5-076865C4FBFE}" type="pres">
      <dgm:prSet presAssocID="{66B09BA8-229E-485F-A4B4-9E5744E3BEA8}" presName="aNode" presStyleLbl="fgAcc1" presStyleIdx="7" presStyleCnt="10" custScaleY="325808" custLinFactY="-1503305" custLinFactNeighborX="5269" custLinFactNeighborY="-16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1E709-1CB6-4A6C-AA6A-20CCC9052E18}" type="pres">
      <dgm:prSet presAssocID="{66B09BA8-229E-485F-A4B4-9E5744E3BEA8}" presName="aSpace" presStyleCnt="0"/>
      <dgm:spPr/>
    </dgm:pt>
    <dgm:pt modelId="{ACAE87E0-A8F9-438E-BC28-A78569454F13}" type="pres">
      <dgm:prSet presAssocID="{32BB8982-2A79-4B1E-B5BA-DE56DEAF3017}" presName="aNode" presStyleLbl="fgAcc1" presStyleIdx="8" presStyleCnt="10" custScaleY="439416" custLinFactY="-2258433" custLinFactNeighborX="5269" custLinFactNeighborY="-2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CCB2E-046C-45EA-BD85-3B26DC6CDB9D}" type="pres">
      <dgm:prSet presAssocID="{32BB8982-2A79-4B1E-B5BA-DE56DEAF3017}" presName="aSpace" presStyleCnt="0"/>
      <dgm:spPr/>
    </dgm:pt>
    <dgm:pt modelId="{0DEB36F7-FBF3-44D4-B790-19753C2A59B2}" type="pres">
      <dgm:prSet presAssocID="{BF0C1B62-51E6-4277-B381-4E18F46606FC}" presName="aNode" presStyleLbl="fgAcc1" presStyleIdx="9" presStyleCnt="10" custScaleY="420433" custLinFactY="-3127852" custLinFactNeighborX="5269" custLinFactNeighborY="-3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9B154-EAE9-41FF-9B09-102D3D38BC15}" type="pres">
      <dgm:prSet presAssocID="{BF0C1B62-51E6-4277-B381-4E18F46606FC}" presName="aSpace" presStyleCnt="0"/>
      <dgm:spPr/>
    </dgm:pt>
  </dgm:ptLst>
  <dgm:cxnLst>
    <dgm:cxn modelId="{F6AACC54-ED19-4858-9B70-3F9EABE56194}" srcId="{92BBFDDF-EF3A-4467-99B4-4E9F5E7BBDA0}" destId="{D0B5525F-4775-4DA9-9595-3639B001B2AF}" srcOrd="3" destOrd="0" parTransId="{BDD7A8BC-697C-4EAC-BD5E-15F0FA7A3941}" sibTransId="{7DBC44AB-8958-4694-A34C-96EEB512990D}"/>
    <dgm:cxn modelId="{1E7B51E7-DD3D-49F1-A88B-25D0E18648CE}" srcId="{92BBFDDF-EF3A-4467-99B4-4E9F5E7BBDA0}" destId="{F72B3275-7552-426A-A1FA-DD13516295E5}" srcOrd="2" destOrd="0" parTransId="{F999EF16-1D56-4F34-BA2A-A110B6D2F754}" sibTransId="{4FDB3318-C3AF-4B8B-8003-F87AF83C45B9}"/>
    <dgm:cxn modelId="{F30B1422-906A-4B3C-8653-9DEBC87E7AA0}" type="presOf" srcId="{D0B5525F-4775-4DA9-9595-3639B001B2AF}" destId="{F25B0751-7033-4482-A43F-81D078A5678F}" srcOrd="0" destOrd="0" presId="urn:microsoft.com/office/officeart/2005/8/layout/pyramid2"/>
    <dgm:cxn modelId="{B101BDFA-7822-4EE8-B597-0847EB31E7BC}" type="presOf" srcId="{F72B3275-7552-426A-A1FA-DD13516295E5}" destId="{21268E4A-E95B-43C2-BBCA-6D9C2D6930A9}" srcOrd="0" destOrd="0" presId="urn:microsoft.com/office/officeart/2005/8/layout/pyramid2"/>
    <dgm:cxn modelId="{EA079727-8640-4229-8190-25C08C7A43D6}" type="presOf" srcId="{F3FD31A0-D524-480F-A3AF-B34EDF137B5E}" destId="{F95D569A-E188-4B7A-972B-29D576981027}" srcOrd="0" destOrd="0" presId="urn:microsoft.com/office/officeart/2005/8/layout/pyramid2"/>
    <dgm:cxn modelId="{E9085AF5-B3FA-48BC-A2D3-20807E87B209}" type="presOf" srcId="{BF0C1B62-51E6-4277-B381-4E18F46606FC}" destId="{0DEB36F7-FBF3-44D4-B790-19753C2A59B2}" srcOrd="0" destOrd="0" presId="urn:microsoft.com/office/officeart/2005/8/layout/pyramid2"/>
    <dgm:cxn modelId="{4115EDAE-9981-454D-8C64-E976B41E5E8F}" srcId="{92BBFDDF-EF3A-4467-99B4-4E9F5E7BBDA0}" destId="{66B09BA8-229E-485F-A4B4-9E5744E3BEA8}" srcOrd="7" destOrd="0" parTransId="{508E874E-27B1-4F06-A440-250E5C8ACF21}" sibTransId="{70292BC7-C294-4131-A72B-C3B34252BDDC}"/>
    <dgm:cxn modelId="{26EAD5F9-B15E-433D-900A-9A6A2EA41544}" srcId="{92BBFDDF-EF3A-4467-99B4-4E9F5E7BBDA0}" destId="{56CA9247-1036-4ECB-8D6B-21790702804F}" srcOrd="5" destOrd="0" parTransId="{8DEC9E16-AD86-448B-B358-A031EDF9A2FD}" sibTransId="{E4EE13CF-4D74-48BF-B818-4D181F998D54}"/>
    <dgm:cxn modelId="{D6083B11-01AE-4253-B20C-78C5BBCCB31F}" type="presOf" srcId="{56CA9247-1036-4ECB-8D6B-21790702804F}" destId="{DB39E25D-BDC4-4DD7-93F8-5AEB4F04B761}" srcOrd="0" destOrd="0" presId="urn:microsoft.com/office/officeart/2005/8/layout/pyramid2"/>
    <dgm:cxn modelId="{4C3D147C-8282-4C2C-93A5-BB5ABD92F826}" srcId="{92BBFDDF-EF3A-4467-99B4-4E9F5E7BBDA0}" destId="{03CCFDE7-FD14-4AD9-9AEC-6638C9EB1A84}" srcOrd="4" destOrd="0" parTransId="{00C0B123-9211-4E2E-A7CD-DAEBA6F1016C}" sibTransId="{E9BF5DE0-BF66-4C5F-8E32-CB87FA277F08}"/>
    <dgm:cxn modelId="{AEB65A37-60B4-4C1D-9B25-28B2325E28A6}" srcId="{92BBFDDF-EF3A-4467-99B4-4E9F5E7BBDA0}" destId="{0A9E21FA-D3D9-47F5-8722-2EC6F3A44F81}" srcOrd="6" destOrd="0" parTransId="{F3AB1D36-19D5-4832-9E0B-0BBE665F711F}" sibTransId="{5D78B5BC-DB2A-4567-909F-3447283B32A1}"/>
    <dgm:cxn modelId="{23C7AAEF-A3EC-4B4C-926A-FCA2BE69D226}" srcId="{92BBFDDF-EF3A-4467-99B4-4E9F5E7BBDA0}" destId="{BF0C1B62-51E6-4277-B381-4E18F46606FC}" srcOrd="9" destOrd="0" parTransId="{51E065C6-5EC9-4E45-AC7C-E490DE239BB7}" sibTransId="{87ABCBC3-3485-41DD-9F6E-A43C1C08B1F6}"/>
    <dgm:cxn modelId="{624EAD00-8558-455D-B205-7BFF71FC4067}" srcId="{92BBFDDF-EF3A-4467-99B4-4E9F5E7BBDA0}" destId="{32BB8982-2A79-4B1E-B5BA-DE56DEAF3017}" srcOrd="8" destOrd="0" parTransId="{049C7726-6E68-4CAD-95F1-D59699F1C75B}" sibTransId="{80B51D51-0454-40E3-8DE0-1440C7DEF188}"/>
    <dgm:cxn modelId="{CBEEE5EE-22B8-45C7-B3ED-2B1C13D9EBA4}" type="presOf" srcId="{32BB8982-2A79-4B1E-B5BA-DE56DEAF3017}" destId="{ACAE87E0-A8F9-438E-BC28-A78569454F13}" srcOrd="0" destOrd="0" presId="urn:microsoft.com/office/officeart/2005/8/layout/pyramid2"/>
    <dgm:cxn modelId="{B50A4E3D-CA16-40BD-8A68-8093A45767BE}" type="presOf" srcId="{66B09BA8-229E-485F-A4B4-9E5744E3BEA8}" destId="{587BE4CD-32A6-4693-AEF5-076865C4FBFE}" srcOrd="0" destOrd="0" presId="urn:microsoft.com/office/officeart/2005/8/layout/pyramid2"/>
    <dgm:cxn modelId="{6C893DF2-6443-4C3C-AA2D-EAD6C6C41D55}" type="presOf" srcId="{0A9E21FA-D3D9-47F5-8722-2EC6F3A44F81}" destId="{2586F451-B6C4-4DCE-AA2B-E9142E1C75C8}" srcOrd="0" destOrd="0" presId="urn:microsoft.com/office/officeart/2005/8/layout/pyramid2"/>
    <dgm:cxn modelId="{3DA6D028-8C1B-4CC4-9499-B0EB6B25F617}" srcId="{92BBFDDF-EF3A-4467-99B4-4E9F5E7BBDA0}" destId="{1781EDB4-594F-4346-B4A8-C9029C11A5A2}" srcOrd="1" destOrd="0" parTransId="{6C063BA2-0016-4A69-854D-D01F95CB3577}" sibTransId="{87251542-5643-4B88-988B-8C14A21A0AF9}"/>
    <dgm:cxn modelId="{4FC11ADE-8B9A-46DE-88C9-E31D153F0318}" srcId="{92BBFDDF-EF3A-4467-99B4-4E9F5E7BBDA0}" destId="{F3FD31A0-D524-480F-A3AF-B34EDF137B5E}" srcOrd="0" destOrd="0" parTransId="{7E3E81D2-D6F2-4D12-8F9E-CF1518BABC4A}" sibTransId="{9DA93173-825F-4871-A0AA-E0CFADAC6549}"/>
    <dgm:cxn modelId="{63C09A11-8A47-4655-97C0-761BFE22C312}" type="presOf" srcId="{92BBFDDF-EF3A-4467-99B4-4E9F5E7BBDA0}" destId="{AA69456D-9C08-483A-8467-036DE60DF804}" srcOrd="0" destOrd="0" presId="urn:microsoft.com/office/officeart/2005/8/layout/pyramid2"/>
    <dgm:cxn modelId="{7A15A7D4-E36C-4DE5-8E0C-397423BDA238}" type="presOf" srcId="{1781EDB4-594F-4346-B4A8-C9029C11A5A2}" destId="{1B2DB41F-7AE2-4463-9463-0CC28B3C9CC8}" srcOrd="0" destOrd="0" presId="urn:microsoft.com/office/officeart/2005/8/layout/pyramid2"/>
    <dgm:cxn modelId="{D450E497-1011-46D7-B504-9B9F9BA8E16D}" type="presOf" srcId="{03CCFDE7-FD14-4AD9-9AEC-6638C9EB1A84}" destId="{F1FD8CE6-5E4F-4289-8F9A-DA21BC99BDE9}" srcOrd="0" destOrd="0" presId="urn:microsoft.com/office/officeart/2005/8/layout/pyramid2"/>
    <dgm:cxn modelId="{9A1C7E64-3A7B-4929-9AB3-614F1AFEAD51}" type="presParOf" srcId="{AA69456D-9C08-483A-8467-036DE60DF804}" destId="{1ED96185-73AD-4E71-B79C-A6642B63B0CA}" srcOrd="0" destOrd="0" presId="urn:microsoft.com/office/officeart/2005/8/layout/pyramid2"/>
    <dgm:cxn modelId="{29CD2923-FD13-4776-8B55-4162A19240F9}" type="presParOf" srcId="{AA69456D-9C08-483A-8467-036DE60DF804}" destId="{E0C78124-3520-4A33-9AF9-07DD67E1F296}" srcOrd="1" destOrd="0" presId="urn:microsoft.com/office/officeart/2005/8/layout/pyramid2"/>
    <dgm:cxn modelId="{1601E4D7-312D-411C-ADDB-0D98771DB6C2}" type="presParOf" srcId="{E0C78124-3520-4A33-9AF9-07DD67E1F296}" destId="{F95D569A-E188-4B7A-972B-29D576981027}" srcOrd="0" destOrd="0" presId="urn:microsoft.com/office/officeart/2005/8/layout/pyramid2"/>
    <dgm:cxn modelId="{DEC54756-0B95-4370-A528-8081559ACFAB}" type="presParOf" srcId="{E0C78124-3520-4A33-9AF9-07DD67E1F296}" destId="{5D79E76F-9A1E-4D14-86DD-6FBCB0945CEB}" srcOrd="1" destOrd="0" presId="urn:microsoft.com/office/officeart/2005/8/layout/pyramid2"/>
    <dgm:cxn modelId="{68F5EC1E-2094-418A-B181-3F52A52A48F5}" type="presParOf" srcId="{E0C78124-3520-4A33-9AF9-07DD67E1F296}" destId="{1B2DB41F-7AE2-4463-9463-0CC28B3C9CC8}" srcOrd="2" destOrd="0" presId="urn:microsoft.com/office/officeart/2005/8/layout/pyramid2"/>
    <dgm:cxn modelId="{26017434-78F5-48BB-9DED-A506659AF744}" type="presParOf" srcId="{E0C78124-3520-4A33-9AF9-07DD67E1F296}" destId="{1CE7A0A6-C07D-469A-85D1-72253F022609}" srcOrd="3" destOrd="0" presId="urn:microsoft.com/office/officeart/2005/8/layout/pyramid2"/>
    <dgm:cxn modelId="{5C59F68D-0637-4B5F-883D-ABCC31317B48}" type="presParOf" srcId="{E0C78124-3520-4A33-9AF9-07DD67E1F296}" destId="{21268E4A-E95B-43C2-BBCA-6D9C2D6930A9}" srcOrd="4" destOrd="0" presId="urn:microsoft.com/office/officeart/2005/8/layout/pyramid2"/>
    <dgm:cxn modelId="{30A35EB8-110D-40EF-AC8D-13C78B927216}" type="presParOf" srcId="{E0C78124-3520-4A33-9AF9-07DD67E1F296}" destId="{B8EE2F26-E438-4A8C-839C-01C23F8DDB2C}" srcOrd="5" destOrd="0" presId="urn:microsoft.com/office/officeart/2005/8/layout/pyramid2"/>
    <dgm:cxn modelId="{8827D300-8C5D-44F7-9099-E2E8D0CE8E10}" type="presParOf" srcId="{E0C78124-3520-4A33-9AF9-07DD67E1F296}" destId="{F25B0751-7033-4482-A43F-81D078A5678F}" srcOrd="6" destOrd="0" presId="urn:microsoft.com/office/officeart/2005/8/layout/pyramid2"/>
    <dgm:cxn modelId="{6F9ED2C8-4B4F-4F4F-996E-ABA23EA074D6}" type="presParOf" srcId="{E0C78124-3520-4A33-9AF9-07DD67E1F296}" destId="{8BC9E84B-29B3-4E66-80CB-B52B8BDBC93C}" srcOrd="7" destOrd="0" presId="urn:microsoft.com/office/officeart/2005/8/layout/pyramid2"/>
    <dgm:cxn modelId="{37AB7038-9DAE-4DD0-A166-8620AA7C4BA4}" type="presParOf" srcId="{E0C78124-3520-4A33-9AF9-07DD67E1F296}" destId="{F1FD8CE6-5E4F-4289-8F9A-DA21BC99BDE9}" srcOrd="8" destOrd="0" presId="urn:microsoft.com/office/officeart/2005/8/layout/pyramid2"/>
    <dgm:cxn modelId="{B6DE72A5-C363-4463-8DDB-21E1FB4E3ABB}" type="presParOf" srcId="{E0C78124-3520-4A33-9AF9-07DD67E1F296}" destId="{D1740203-A666-46BF-AC53-48F080A2D567}" srcOrd="9" destOrd="0" presId="urn:microsoft.com/office/officeart/2005/8/layout/pyramid2"/>
    <dgm:cxn modelId="{1003FB48-8A3F-4191-B868-F543B0758106}" type="presParOf" srcId="{E0C78124-3520-4A33-9AF9-07DD67E1F296}" destId="{DB39E25D-BDC4-4DD7-93F8-5AEB4F04B761}" srcOrd="10" destOrd="0" presId="urn:microsoft.com/office/officeart/2005/8/layout/pyramid2"/>
    <dgm:cxn modelId="{D0B477A4-E9C5-4356-AF55-53D3D7EEE24B}" type="presParOf" srcId="{E0C78124-3520-4A33-9AF9-07DD67E1F296}" destId="{42C9AB47-B81E-4F0A-8FBA-964C13E4DE68}" srcOrd="11" destOrd="0" presId="urn:microsoft.com/office/officeart/2005/8/layout/pyramid2"/>
    <dgm:cxn modelId="{B562A4E2-0FEB-4F8A-BB45-7251E1AD4913}" type="presParOf" srcId="{E0C78124-3520-4A33-9AF9-07DD67E1F296}" destId="{2586F451-B6C4-4DCE-AA2B-E9142E1C75C8}" srcOrd="12" destOrd="0" presId="urn:microsoft.com/office/officeart/2005/8/layout/pyramid2"/>
    <dgm:cxn modelId="{10AB7E7F-6F12-43E6-8239-978A22B0FEFB}" type="presParOf" srcId="{E0C78124-3520-4A33-9AF9-07DD67E1F296}" destId="{24F3C6E3-504E-4828-9979-DC0DD22148F0}" srcOrd="13" destOrd="0" presId="urn:microsoft.com/office/officeart/2005/8/layout/pyramid2"/>
    <dgm:cxn modelId="{D432E838-F6EC-4ADD-BF33-351F67EC449A}" type="presParOf" srcId="{E0C78124-3520-4A33-9AF9-07DD67E1F296}" destId="{587BE4CD-32A6-4693-AEF5-076865C4FBFE}" srcOrd="14" destOrd="0" presId="urn:microsoft.com/office/officeart/2005/8/layout/pyramid2"/>
    <dgm:cxn modelId="{EAC57600-7BB7-40DD-B9D6-18489EA8943C}" type="presParOf" srcId="{E0C78124-3520-4A33-9AF9-07DD67E1F296}" destId="{2DA1E709-1CB6-4A6C-AA6A-20CCC9052E18}" srcOrd="15" destOrd="0" presId="urn:microsoft.com/office/officeart/2005/8/layout/pyramid2"/>
    <dgm:cxn modelId="{FA74278D-4F73-4700-B7FB-A1073CDBCF7E}" type="presParOf" srcId="{E0C78124-3520-4A33-9AF9-07DD67E1F296}" destId="{ACAE87E0-A8F9-438E-BC28-A78569454F13}" srcOrd="16" destOrd="0" presId="urn:microsoft.com/office/officeart/2005/8/layout/pyramid2"/>
    <dgm:cxn modelId="{7CD059EE-9747-48B6-9BBA-3D2A6AB8D128}" type="presParOf" srcId="{E0C78124-3520-4A33-9AF9-07DD67E1F296}" destId="{556CCB2E-046C-45EA-BD85-3B26DC6CDB9D}" srcOrd="17" destOrd="0" presId="urn:microsoft.com/office/officeart/2005/8/layout/pyramid2"/>
    <dgm:cxn modelId="{736C86CF-5E19-45A4-AD2D-3FBC68D9DDB2}" type="presParOf" srcId="{E0C78124-3520-4A33-9AF9-07DD67E1F296}" destId="{0DEB36F7-FBF3-44D4-B790-19753C2A59B2}" srcOrd="18" destOrd="0" presId="urn:microsoft.com/office/officeart/2005/8/layout/pyramid2"/>
    <dgm:cxn modelId="{8659C8DD-FCD8-4E2F-ADA6-33EB20AEE50D}" type="presParOf" srcId="{E0C78124-3520-4A33-9AF9-07DD67E1F296}" destId="{9F49B154-EAE9-41FF-9B09-102D3D38BC15}" srcOrd="19" destOrd="0" presId="urn:microsoft.com/office/officeart/2005/8/layout/pyramid2"/>
  </dgm:cxnLst>
  <dgm:bg>
    <a:effectLst>
      <a:glow rad="228600">
        <a:schemeClr val="accent4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9B4ACF-3D3F-4A76-B9A7-602BB445CCEF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20DD97-F627-4027-B05F-9C1963EB0B3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16,0  </a:t>
          </a:r>
          <a:r>
            <a:rPr lang="ru-RU" sz="1600" b="1" dirty="0" smtClean="0">
              <a:solidFill>
                <a:schemeClr val="bg1"/>
              </a:solidFill>
            </a:rPr>
            <a:t>  млн.руб.</a:t>
          </a:r>
          <a:endParaRPr lang="ru-RU" sz="1600" b="1" dirty="0">
            <a:solidFill>
              <a:schemeClr val="bg1"/>
            </a:solidFill>
          </a:endParaRPr>
        </a:p>
      </dgm:t>
    </dgm:pt>
    <dgm:pt modelId="{639EEDE1-E740-49C1-AAA5-6EDC22CF26E4}" type="parTrans" cxnId="{0C5EE034-76D4-441D-BCC9-3D6E20E13D54}">
      <dgm:prSet/>
      <dgm:spPr/>
      <dgm:t>
        <a:bodyPr/>
        <a:lstStyle/>
        <a:p>
          <a:endParaRPr lang="ru-RU"/>
        </a:p>
      </dgm:t>
    </dgm:pt>
    <dgm:pt modelId="{677C6563-7C88-4006-AEB4-3BBADF890417}" type="sibTrans" cxnId="{0C5EE034-76D4-441D-BCC9-3D6E20E13D54}">
      <dgm:prSet/>
      <dgm:spPr/>
      <dgm:t>
        <a:bodyPr/>
        <a:lstStyle/>
        <a:p>
          <a:endParaRPr lang="ru-RU"/>
        </a:p>
      </dgm:t>
    </dgm:pt>
    <dgm:pt modelId="{602EDD36-D48D-4977-81B9-EEB6DCD1329D}">
      <dgm:prSet phldrT="[Текст]" custT="1"/>
      <dgm:spPr/>
      <dgm:t>
        <a:bodyPr anchor="ctr"/>
        <a:lstStyle/>
        <a:p>
          <a:pPr algn="l"/>
          <a:r>
            <a:rPr lang="ru-RU" sz="1800" dirty="0" smtClean="0"/>
            <a:t>Ремонт пищеблоков в 3-х учреждениях</a:t>
          </a:r>
          <a:endParaRPr lang="ru-RU" sz="1800" dirty="0"/>
        </a:p>
      </dgm:t>
    </dgm:pt>
    <dgm:pt modelId="{C22236E5-3622-4EBE-B220-990C38D4610C}" type="parTrans" cxnId="{F744CCE4-F05C-4700-87B6-7BDB50B6F559}">
      <dgm:prSet/>
      <dgm:spPr/>
      <dgm:t>
        <a:bodyPr/>
        <a:lstStyle/>
        <a:p>
          <a:endParaRPr lang="ru-RU"/>
        </a:p>
      </dgm:t>
    </dgm:pt>
    <dgm:pt modelId="{D76D06EE-E9A4-4F5A-A8A4-C35B73F1E896}" type="sibTrans" cxnId="{F744CCE4-F05C-4700-87B6-7BDB50B6F559}">
      <dgm:prSet/>
      <dgm:spPr/>
      <dgm:t>
        <a:bodyPr/>
        <a:lstStyle/>
        <a:p>
          <a:endParaRPr lang="ru-RU"/>
        </a:p>
      </dgm:t>
    </dgm:pt>
    <dgm:pt modelId="{00E9CC7F-B2C1-4E56-B358-68ED1D9A348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7,0</a:t>
          </a:r>
          <a:r>
            <a:rPr lang="ru-RU" sz="1600" b="1" dirty="0" smtClean="0">
              <a:solidFill>
                <a:schemeClr val="bg1"/>
              </a:solidFill>
            </a:rPr>
            <a:t>   млн.руб.</a:t>
          </a:r>
          <a:endParaRPr lang="ru-RU" sz="1600" b="1" dirty="0">
            <a:solidFill>
              <a:schemeClr val="bg1"/>
            </a:solidFill>
          </a:endParaRPr>
        </a:p>
      </dgm:t>
    </dgm:pt>
    <dgm:pt modelId="{F4742574-E6AA-4B1F-9BDE-6D1916B6C45D}" type="parTrans" cxnId="{217BC5BD-2CE2-4D47-8D21-876B2CEF086D}">
      <dgm:prSet/>
      <dgm:spPr/>
      <dgm:t>
        <a:bodyPr/>
        <a:lstStyle/>
        <a:p>
          <a:endParaRPr lang="ru-RU"/>
        </a:p>
      </dgm:t>
    </dgm:pt>
    <dgm:pt modelId="{25B8CB95-A28E-472A-B916-0B19D534DD0D}" type="sibTrans" cxnId="{217BC5BD-2CE2-4D47-8D21-876B2CEF086D}">
      <dgm:prSet/>
      <dgm:spPr/>
      <dgm:t>
        <a:bodyPr/>
        <a:lstStyle/>
        <a:p>
          <a:endParaRPr lang="ru-RU"/>
        </a:p>
      </dgm:t>
    </dgm:pt>
    <dgm:pt modelId="{0E50AA8A-759E-49E4-B741-0F1E3777DBB3}">
      <dgm:prSet custT="1"/>
      <dgm:spPr/>
      <dgm:t>
        <a:bodyPr anchor="ctr"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  Ремонт системы АПС в 4-х учреждениях</a:t>
          </a:r>
          <a:endParaRPr lang="ru-RU" sz="1800" dirty="0"/>
        </a:p>
      </dgm:t>
    </dgm:pt>
    <dgm:pt modelId="{AE2D536B-B915-4E1C-89BD-68A0069062C8}" type="parTrans" cxnId="{1B4C7503-F54E-49A8-B597-A011B0B7286E}">
      <dgm:prSet/>
      <dgm:spPr/>
      <dgm:t>
        <a:bodyPr/>
        <a:lstStyle/>
        <a:p>
          <a:endParaRPr lang="ru-RU"/>
        </a:p>
      </dgm:t>
    </dgm:pt>
    <dgm:pt modelId="{DD3B7807-6898-40FB-BFC9-D8A4770E679C}" type="sibTrans" cxnId="{1B4C7503-F54E-49A8-B597-A011B0B7286E}">
      <dgm:prSet/>
      <dgm:spPr/>
      <dgm:t>
        <a:bodyPr/>
        <a:lstStyle/>
        <a:p>
          <a:endParaRPr lang="ru-RU"/>
        </a:p>
      </dgm:t>
    </dgm:pt>
    <dgm:pt modelId="{7040C099-EEE9-46A0-96E8-6A24E65A5D0D}">
      <dgm:prSet custT="1"/>
      <dgm:spPr/>
      <dgm:t>
        <a:bodyPr/>
        <a:lstStyle/>
        <a:p>
          <a:pPr eaLnBrk="1" latinLnBrk="0"/>
          <a:r>
            <a:rPr lang="ru-RU" sz="2400" b="1" dirty="0" smtClean="0">
              <a:solidFill>
                <a:schemeClr val="bg1"/>
              </a:solidFill>
            </a:rPr>
            <a:t>0,5</a:t>
          </a:r>
          <a:r>
            <a:rPr lang="ru-RU" sz="1600" b="1" dirty="0" smtClean="0">
              <a:solidFill>
                <a:schemeClr val="bg1"/>
              </a:solidFill>
            </a:rPr>
            <a:t>    млн.руб.</a:t>
          </a:r>
          <a:endParaRPr lang="ru-RU" sz="1600" b="1" dirty="0">
            <a:solidFill>
              <a:schemeClr val="bg1"/>
            </a:solidFill>
          </a:endParaRPr>
        </a:p>
      </dgm:t>
    </dgm:pt>
    <dgm:pt modelId="{5E03CA74-58B7-4732-BBDE-B6556E7B8E8E}" type="parTrans" cxnId="{6A7C585E-2D96-40D0-8902-1660B6F95332}">
      <dgm:prSet/>
      <dgm:spPr/>
      <dgm:t>
        <a:bodyPr/>
        <a:lstStyle/>
        <a:p>
          <a:endParaRPr lang="ru-RU"/>
        </a:p>
      </dgm:t>
    </dgm:pt>
    <dgm:pt modelId="{A69AF990-2B48-4D6C-A00E-28E28B7A53D3}" type="sibTrans" cxnId="{6A7C585E-2D96-40D0-8902-1660B6F95332}">
      <dgm:prSet/>
      <dgm:spPr/>
      <dgm:t>
        <a:bodyPr/>
        <a:lstStyle/>
        <a:p>
          <a:endParaRPr lang="ru-RU"/>
        </a:p>
      </dgm:t>
    </dgm:pt>
    <dgm:pt modelId="{D24F7C9D-76B6-4E17-85AC-8C4230358C3E}">
      <dgm:prSet custT="1"/>
      <dgm:spPr/>
      <dgm:t>
        <a:bodyPr anchor="ctr"/>
        <a:lstStyle/>
        <a:p>
          <a:pPr marR="0" algn="l" eaLnBrk="1" fontAlgn="auto" latinLnBrk="0" hangingPunct="1">
            <a:buClrTx/>
            <a:buSzTx/>
            <a:buFontTx/>
            <a:tabLst/>
            <a:defRPr/>
          </a:pPr>
          <a:r>
            <a:rPr lang="ru-RU" sz="1800" dirty="0" smtClean="0"/>
            <a:t>Ремонт помещений для проведения летней оздоровительной компании в 1-м учреждении</a:t>
          </a:r>
          <a:endParaRPr lang="ru-RU" sz="1800" dirty="0"/>
        </a:p>
      </dgm:t>
    </dgm:pt>
    <dgm:pt modelId="{B82E6BFD-6552-42DE-954E-EDBDBD4D8C92}" type="parTrans" cxnId="{624E898F-C99B-4F6B-BB75-421852B5A9FC}">
      <dgm:prSet/>
      <dgm:spPr/>
      <dgm:t>
        <a:bodyPr/>
        <a:lstStyle/>
        <a:p>
          <a:endParaRPr lang="ru-RU"/>
        </a:p>
      </dgm:t>
    </dgm:pt>
    <dgm:pt modelId="{BA266BED-4EAE-45CC-A699-5CA5AAB04DF7}" type="sibTrans" cxnId="{624E898F-C99B-4F6B-BB75-421852B5A9FC}">
      <dgm:prSet/>
      <dgm:spPr/>
      <dgm:t>
        <a:bodyPr/>
        <a:lstStyle/>
        <a:p>
          <a:endParaRPr lang="ru-RU"/>
        </a:p>
      </dgm:t>
    </dgm:pt>
    <dgm:pt modelId="{66F4028B-7C70-4CBB-A448-C3CA746D4B00}">
      <dgm:prSet custT="1"/>
      <dgm:spPr/>
      <dgm:t>
        <a:bodyPr/>
        <a:lstStyle/>
        <a:p>
          <a:pPr eaLnBrk="1" latinLnBrk="0"/>
          <a:r>
            <a:rPr lang="ru-RU" sz="2400" b="1" dirty="0" smtClean="0">
              <a:solidFill>
                <a:schemeClr val="bg1"/>
              </a:solidFill>
            </a:rPr>
            <a:t> 12,4    </a:t>
          </a:r>
          <a:r>
            <a:rPr lang="ru-RU" sz="1600" b="1" dirty="0" smtClean="0">
              <a:solidFill>
                <a:schemeClr val="bg1"/>
              </a:solidFill>
            </a:rPr>
            <a:t>млн.руб.</a:t>
          </a:r>
          <a:endParaRPr lang="ru-RU" sz="1600" b="1" dirty="0">
            <a:solidFill>
              <a:schemeClr val="bg1"/>
            </a:solidFill>
          </a:endParaRPr>
        </a:p>
      </dgm:t>
    </dgm:pt>
    <dgm:pt modelId="{F9893486-47A9-4DBD-A06D-74CEC7EF648B}" type="parTrans" cxnId="{DEE8766C-D271-4967-9CA9-D27E4E222BE3}">
      <dgm:prSet/>
      <dgm:spPr/>
    </dgm:pt>
    <dgm:pt modelId="{E13124A3-C7C1-4E7C-B5B5-CC8C92DCEAF0}" type="sibTrans" cxnId="{DEE8766C-D271-4967-9CA9-D27E4E222BE3}">
      <dgm:prSet/>
      <dgm:spPr/>
    </dgm:pt>
    <dgm:pt modelId="{03492504-B977-4044-A914-5315BD63917B}">
      <dgm:prSet custT="1"/>
      <dgm:spPr/>
      <dgm:t>
        <a:bodyPr anchor="ctr"/>
        <a:lstStyle/>
        <a:p>
          <a:r>
            <a:rPr lang="ru-RU" sz="1800" dirty="0" smtClean="0"/>
            <a:t>Прочие ремонтные работы в целях устранения предписаний надзорных органов в 28 учреждениях </a:t>
          </a:r>
          <a:endParaRPr lang="ru-RU" sz="1800" dirty="0"/>
        </a:p>
      </dgm:t>
    </dgm:pt>
    <dgm:pt modelId="{40F9CB61-A108-4B2E-9405-0E50D72BB360}" type="parTrans" cxnId="{D7D49689-9698-40EB-9FC7-8CE9E69FB721}">
      <dgm:prSet/>
      <dgm:spPr/>
      <dgm:t>
        <a:bodyPr/>
        <a:lstStyle/>
        <a:p>
          <a:endParaRPr lang="ru-RU"/>
        </a:p>
      </dgm:t>
    </dgm:pt>
    <dgm:pt modelId="{41024881-012B-4EE1-BAD4-94901960DEA0}" type="sibTrans" cxnId="{D7D49689-9698-40EB-9FC7-8CE9E69FB721}">
      <dgm:prSet/>
      <dgm:spPr/>
      <dgm:t>
        <a:bodyPr/>
        <a:lstStyle/>
        <a:p>
          <a:endParaRPr lang="ru-RU"/>
        </a:p>
      </dgm:t>
    </dgm:pt>
    <dgm:pt modelId="{9ADE35D2-6877-4A61-845E-6C0813724969}" type="pres">
      <dgm:prSet presAssocID="{729B4ACF-3D3F-4A76-B9A7-602BB445CCE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5B127F0-CCD3-447E-9A7A-2362DB50147E}" type="pres">
      <dgm:prSet presAssocID="{E720DD97-F627-4027-B05F-9C1963EB0B32}" presName="linNode" presStyleCnt="0"/>
      <dgm:spPr/>
    </dgm:pt>
    <dgm:pt modelId="{B4F2ADF6-487F-40A4-A204-3E60DA181D21}" type="pres">
      <dgm:prSet presAssocID="{E720DD97-F627-4027-B05F-9C1963EB0B32}" presName="parentShp" presStyleLbl="node1" presStyleIdx="0" presStyleCnt="4" custScaleX="50017" custLinFactNeighborX="-16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C4640-57C3-4D61-85B3-B727B4C048DF}" type="pres">
      <dgm:prSet presAssocID="{E720DD97-F627-4027-B05F-9C1963EB0B32}" presName="childShp" presStyleLbl="bgAccFollowNode1" presStyleIdx="0" presStyleCnt="4" custScaleX="142451" custLinFactNeighborX="2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10BE47-FDB1-47B5-A31D-C8A6C80AAB0C}" type="pres">
      <dgm:prSet presAssocID="{677C6563-7C88-4006-AEB4-3BBADF890417}" presName="spacing" presStyleCnt="0"/>
      <dgm:spPr/>
    </dgm:pt>
    <dgm:pt modelId="{1A8D679E-06DA-458E-B365-07E7376F09FC}" type="pres">
      <dgm:prSet presAssocID="{66F4028B-7C70-4CBB-A448-C3CA746D4B00}" presName="linNode" presStyleCnt="0"/>
      <dgm:spPr/>
    </dgm:pt>
    <dgm:pt modelId="{2FF4E900-16C6-45F4-97A9-46009DEC6EB3}" type="pres">
      <dgm:prSet presAssocID="{66F4028B-7C70-4CBB-A448-C3CA746D4B00}" presName="parentShp" presStyleLbl="node1" presStyleIdx="1" presStyleCnt="4" custScaleX="50017" custLinFactNeighborX="-16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482D2-389C-429E-9F2D-1928C90EDAFA}" type="pres">
      <dgm:prSet presAssocID="{66F4028B-7C70-4CBB-A448-C3CA746D4B00}" presName="childShp" presStyleLbl="bgAccFollowNode1" presStyleIdx="1" presStyleCnt="4" custScaleX="142451" custLinFactNeighborX="261" custLinFactNeighborY="-8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9E780A-F200-4C30-B8A9-109454CC5B50}" type="pres">
      <dgm:prSet presAssocID="{E13124A3-C7C1-4E7C-B5B5-CC8C92DCEAF0}" presName="spacing" presStyleCnt="0"/>
      <dgm:spPr/>
    </dgm:pt>
    <dgm:pt modelId="{23B68EF5-A425-4B81-9174-E0935A883006}" type="pres">
      <dgm:prSet presAssocID="{00E9CC7F-B2C1-4E56-B358-68ED1D9A3488}" presName="linNode" presStyleCnt="0"/>
      <dgm:spPr/>
    </dgm:pt>
    <dgm:pt modelId="{EF5F2DC7-7D99-4270-8F43-92FC72DE0B03}" type="pres">
      <dgm:prSet presAssocID="{00E9CC7F-B2C1-4E56-B358-68ED1D9A3488}" presName="parentShp" presStyleLbl="node1" presStyleIdx="2" presStyleCnt="4" custScaleX="50017" custLinFactNeighborX="-16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886E85-3246-4B30-AC70-26BF2CF3A4F8}" type="pres">
      <dgm:prSet presAssocID="{00E9CC7F-B2C1-4E56-B358-68ED1D9A3488}" presName="childShp" presStyleLbl="bgAccFollowNode1" presStyleIdx="2" presStyleCnt="4" custScaleX="142451" custLinFactNeighborX="2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346C66-08D2-4943-A4F0-C3C1718E0BDE}" type="pres">
      <dgm:prSet presAssocID="{25B8CB95-A28E-472A-B916-0B19D534DD0D}" presName="spacing" presStyleCnt="0"/>
      <dgm:spPr/>
    </dgm:pt>
    <dgm:pt modelId="{DDD7BBD1-9DA8-4B1D-8129-F7A3A3A409FA}" type="pres">
      <dgm:prSet presAssocID="{7040C099-EEE9-46A0-96E8-6A24E65A5D0D}" presName="linNode" presStyleCnt="0"/>
      <dgm:spPr/>
    </dgm:pt>
    <dgm:pt modelId="{4D8AA1C3-004C-452A-BB8A-3C5BD13BC724}" type="pres">
      <dgm:prSet presAssocID="{7040C099-EEE9-46A0-96E8-6A24E65A5D0D}" presName="parentShp" presStyleLbl="node1" presStyleIdx="3" presStyleCnt="4" custScaleX="50017" custLinFactNeighborX="-16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72B63-AD4A-4B9B-894A-AF249E76CBAF}" type="pres">
      <dgm:prSet presAssocID="{7040C099-EEE9-46A0-96E8-6A24E65A5D0D}" presName="childShp" presStyleLbl="bgAccFollowNode1" presStyleIdx="3" presStyleCnt="4" custScaleX="142451" custLinFactNeighborX="261" custLinFactNeighborY="-5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3024AD-47E0-4942-A9E8-7635AFC6A70A}" type="presOf" srcId="{E720DD97-F627-4027-B05F-9C1963EB0B32}" destId="{B4F2ADF6-487F-40A4-A204-3E60DA181D21}" srcOrd="0" destOrd="0" presId="urn:microsoft.com/office/officeart/2005/8/layout/vList6"/>
    <dgm:cxn modelId="{EE78DCF1-FEFC-4D99-ABDA-0D3B07D4CE26}" type="presOf" srcId="{00E9CC7F-B2C1-4E56-B358-68ED1D9A3488}" destId="{EF5F2DC7-7D99-4270-8F43-92FC72DE0B03}" srcOrd="0" destOrd="0" presId="urn:microsoft.com/office/officeart/2005/8/layout/vList6"/>
    <dgm:cxn modelId="{F7F11646-235E-44E4-B4AD-52ACBD8338EA}" type="presOf" srcId="{602EDD36-D48D-4977-81B9-EEB6DCD1329D}" destId="{B48C4640-57C3-4D61-85B3-B727B4C048DF}" srcOrd="0" destOrd="0" presId="urn:microsoft.com/office/officeart/2005/8/layout/vList6"/>
    <dgm:cxn modelId="{558D1A23-B007-40EA-A89C-1C62CEFDC76E}" type="presOf" srcId="{0E50AA8A-759E-49E4-B741-0F1E3777DBB3}" destId="{0B886E85-3246-4B30-AC70-26BF2CF3A4F8}" srcOrd="0" destOrd="0" presId="urn:microsoft.com/office/officeart/2005/8/layout/vList6"/>
    <dgm:cxn modelId="{0D9CD9C7-3327-4E3D-9394-12BEBAAAFDA6}" type="presOf" srcId="{D24F7C9D-76B6-4E17-85AC-8C4230358C3E}" destId="{3F472B63-AD4A-4B9B-894A-AF249E76CBAF}" srcOrd="0" destOrd="0" presId="urn:microsoft.com/office/officeart/2005/8/layout/vList6"/>
    <dgm:cxn modelId="{EACC19DC-085C-41CB-BEDA-BC3998317220}" type="presOf" srcId="{03492504-B977-4044-A914-5315BD63917B}" destId="{328482D2-389C-429E-9F2D-1928C90EDAFA}" srcOrd="0" destOrd="0" presId="urn:microsoft.com/office/officeart/2005/8/layout/vList6"/>
    <dgm:cxn modelId="{624E898F-C99B-4F6B-BB75-421852B5A9FC}" srcId="{7040C099-EEE9-46A0-96E8-6A24E65A5D0D}" destId="{D24F7C9D-76B6-4E17-85AC-8C4230358C3E}" srcOrd="0" destOrd="0" parTransId="{B82E6BFD-6552-42DE-954E-EDBDBD4D8C92}" sibTransId="{BA266BED-4EAE-45CC-A699-5CA5AAB04DF7}"/>
    <dgm:cxn modelId="{1B4C7503-F54E-49A8-B597-A011B0B7286E}" srcId="{00E9CC7F-B2C1-4E56-B358-68ED1D9A3488}" destId="{0E50AA8A-759E-49E4-B741-0F1E3777DBB3}" srcOrd="0" destOrd="0" parTransId="{AE2D536B-B915-4E1C-89BD-68A0069062C8}" sibTransId="{DD3B7807-6898-40FB-BFC9-D8A4770E679C}"/>
    <dgm:cxn modelId="{217BC5BD-2CE2-4D47-8D21-876B2CEF086D}" srcId="{729B4ACF-3D3F-4A76-B9A7-602BB445CCEF}" destId="{00E9CC7F-B2C1-4E56-B358-68ED1D9A3488}" srcOrd="2" destOrd="0" parTransId="{F4742574-E6AA-4B1F-9BDE-6D1916B6C45D}" sibTransId="{25B8CB95-A28E-472A-B916-0B19D534DD0D}"/>
    <dgm:cxn modelId="{F744CCE4-F05C-4700-87B6-7BDB50B6F559}" srcId="{E720DD97-F627-4027-B05F-9C1963EB0B32}" destId="{602EDD36-D48D-4977-81B9-EEB6DCD1329D}" srcOrd="0" destOrd="0" parTransId="{C22236E5-3622-4EBE-B220-990C38D4610C}" sibTransId="{D76D06EE-E9A4-4F5A-A8A4-C35B73F1E896}"/>
    <dgm:cxn modelId="{6A7C585E-2D96-40D0-8902-1660B6F95332}" srcId="{729B4ACF-3D3F-4A76-B9A7-602BB445CCEF}" destId="{7040C099-EEE9-46A0-96E8-6A24E65A5D0D}" srcOrd="3" destOrd="0" parTransId="{5E03CA74-58B7-4732-BBDE-B6556E7B8E8E}" sibTransId="{A69AF990-2B48-4D6C-A00E-28E28B7A53D3}"/>
    <dgm:cxn modelId="{6FE474A1-08AA-4CC3-84D6-A359FE47B2A9}" type="presOf" srcId="{66F4028B-7C70-4CBB-A448-C3CA746D4B00}" destId="{2FF4E900-16C6-45F4-97A9-46009DEC6EB3}" srcOrd="0" destOrd="0" presId="urn:microsoft.com/office/officeart/2005/8/layout/vList6"/>
    <dgm:cxn modelId="{9EFD0EE2-E988-423D-8279-D151A9A59FE6}" type="presOf" srcId="{729B4ACF-3D3F-4A76-B9A7-602BB445CCEF}" destId="{9ADE35D2-6877-4A61-845E-6C0813724969}" srcOrd="0" destOrd="0" presId="urn:microsoft.com/office/officeart/2005/8/layout/vList6"/>
    <dgm:cxn modelId="{0C5EE034-76D4-441D-BCC9-3D6E20E13D54}" srcId="{729B4ACF-3D3F-4A76-B9A7-602BB445CCEF}" destId="{E720DD97-F627-4027-B05F-9C1963EB0B32}" srcOrd="0" destOrd="0" parTransId="{639EEDE1-E740-49C1-AAA5-6EDC22CF26E4}" sibTransId="{677C6563-7C88-4006-AEB4-3BBADF890417}"/>
    <dgm:cxn modelId="{1D3D87C7-3B95-469D-864F-8ED3DF5D645F}" type="presOf" srcId="{7040C099-EEE9-46A0-96E8-6A24E65A5D0D}" destId="{4D8AA1C3-004C-452A-BB8A-3C5BD13BC724}" srcOrd="0" destOrd="0" presId="urn:microsoft.com/office/officeart/2005/8/layout/vList6"/>
    <dgm:cxn modelId="{DEE8766C-D271-4967-9CA9-D27E4E222BE3}" srcId="{729B4ACF-3D3F-4A76-B9A7-602BB445CCEF}" destId="{66F4028B-7C70-4CBB-A448-C3CA746D4B00}" srcOrd="1" destOrd="0" parTransId="{F9893486-47A9-4DBD-A06D-74CEC7EF648B}" sibTransId="{E13124A3-C7C1-4E7C-B5B5-CC8C92DCEAF0}"/>
    <dgm:cxn modelId="{D7D49689-9698-40EB-9FC7-8CE9E69FB721}" srcId="{66F4028B-7C70-4CBB-A448-C3CA746D4B00}" destId="{03492504-B977-4044-A914-5315BD63917B}" srcOrd="0" destOrd="0" parTransId="{40F9CB61-A108-4B2E-9405-0E50D72BB360}" sibTransId="{41024881-012B-4EE1-BAD4-94901960DEA0}"/>
    <dgm:cxn modelId="{8ED61C16-A52A-4133-8C42-4A67C86F897D}" type="presParOf" srcId="{9ADE35D2-6877-4A61-845E-6C0813724969}" destId="{75B127F0-CCD3-447E-9A7A-2362DB50147E}" srcOrd="0" destOrd="0" presId="urn:microsoft.com/office/officeart/2005/8/layout/vList6"/>
    <dgm:cxn modelId="{B8D625B3-7489-4EF2-BFF6-A8D28D25CF51}" type="presParOf" srcId="{75B127F0-CCD3-447E-9A7A-2362DB50147E}" destId="{B4F2ADF6-487F-40A4-A204-3E60DA181D21}" srcOrd="0" destOrd="0" presId="urn:microsoft.com/office/officeart/2005/8/layout/vList6"/>
    <dgm:cxn modelId="{2DD4F024-1890-4C33-8B12-7ECF77752ECB}" type="presParOf" srcId="{75B127F0-CCD3-447E-9A7A-2362DB50147E}" destId="{B48C4640-57C3-4D61-85B3-B727B4C048DF}" srcOrd="1" destOrd="0" presId="urn:microsoft.com/office/officeart/2005/8/layout/vList6"/>
    <dgm:cxn modelId="{75258027-36B1-4562-AED6-12D544B527F3}" type="presParOf" srcId="{9ADE35D2-6877-4A61-845E-6C0813724969}" destId="{C610BE47-FDB1-47B5-A31D-C8A6C80AAB0C}" srcOrd="1" destOrd="0" presId="urn:microsoft.com/office/officeart/2005/8/layout/vList6"/>
    <dgm:cxn modelId="{1D927943-B8AB-4132-891B-E9B265AE90BD}" type="presParOf" srcId="{9ADE35D2-6877-4A61-845E-6C0813724969}" destId="{1A8D679E-06DA-458E-B365-07E7376F09FC}" srcOrd="2" destOrd="0" presId="urn:microsoft.com/office/officeart/2005/8/layout/vList6"/>
    <dgm:cxn modelId="{019BF7ED-9A13-404B-9774-ED2E1BFFB547}" type="presParOf" srcId="{1A8D679E-06DA-458E-B365-07E7376F09FC}" destId="{2FF4E900-16C6-45F4-97A9-46009DEC6EB3}" srcOrd="0" destOrd="0" presId="urn:microsoft.com/office/officeart/2005/8/layout/vList6"/>
    <dgm:cxn modelId="{BE09BB2F-4F39-4D5E-A07D-07FF1A2FD6D2}" type="presParOf" srcId="{1A8D679E-06DA-458E-B365-07E7376F09FC}" destId="{328482D2-389C-429E-9F2D-1928C90EDAFA}" srcOrd="1" destOrd="0" presId="urn:microsoft.com/office/officeart/2005/8/layout/vList6"/>
    <dgm:cxn modelId="{7B0AF6F3-9196-449D-B55E-F44C86790535}" type="presParOf" srcId="{9ADE35D2-6877-4A61-845E-6C0813724969}" destId="{8D9E780A-F200-4C30-B8A9-109454CC5B50}" srcOrd="3" destOrd="0" presId="urn:microsoft.com/office/officeart/2005/8/layout/vList6"/>
    <dgm:cxn modelId="{F36702EE-A2CD-4496-AE8C-4FD80B13902A}" type="presParOf" srcId="{9ADE35D2-6877-4A61-845E-6C0813724969}" destId="{23B68EF5-A425-4B81-9174-E0935A883006}" srcOrd="4" destOrd="0" presId="urn:microsoft.com/office/officeart/2005/8/layout/vList6"/>
    <dgm:cxn modelId="{C429F6E4-2B59-4FAB-983F-CBB842934556}" type="presParOf" srcId="{23B68EF5-A425-4B81-9174-E0935A883006}" destId="{EF5F2DC7-7D99-4270-8F43-92FC72DE0B03}" srcOrd="0" destOrd="0" presId="urn:microsoft.com/office/officeart/2005/8/layout/vList6"/>
    <dgm:cxn modelId="{00ECA8EC-97D9-4B98-82A7-505AD3956F43}" type="presParOf" srcId="{23B68EF5-A425-4B81-9174-E0935A883006}" destId="{0B886E85-3246-4B30-AC70-26BF2CF3A4F8}" srcOrd="1" destOrd="0" presId="urn:microsoft.com/office/officeart/2005/8/layout/vList6"/>
    <dgm:cxn modelId="{B384F647-B440-4187-BEC8-558A9FB62DE9}" type="presParOf" srcId="{9ADE35D2-6877-4A61-845E-6C0813724969}" destId="{EF346C66-08D2-4943-A4F0-C3C1718E0BDE}" srcOrd="5" destOrd="0" presId="urn:microsoft.com/office/officeart/2005/8/layout/vList6"/>
    <dgm:cxn modelId="{994A5AFD-D961-4382-B749-20555B4EC233}" type="presParOf" srcId="{9ADE35D2-6877-4A61-845E-6C0813724969}" destId="{DDD7BBD1-9DA8-4B1D-8129-F7A3A3A409FA}" srcOrd="6" destOrd="0" presId="urn:microsoft.com/office/officeart/2005/8/layout/vList6"/>
    <dgm:cxn modelId="{7BA23524-1174-4905-BEE5-DBEE70BB40DC}" type="presParOf" srcId="{DDD7BBD1-9DA8-4B1D-8129-F7A3A3A409FA}" destId="{4D8AA1C3-004C-452A-BB8A-3C5BD13BC724}" srcOrd="0" destOrd="0" presId="urn:microsoft.com/office/officeart/2005/8/layout/vList6"/>
    <dgm:cxn modelId="{B1F9F328-6A29-419E-8CA9-8F2FC5651818}" type="presParOf" srcId="{DDD7BBD1-9DA8-4B1D-8129-F7A3A3A409FA}" destId="{3F472B63-AD4A-4B9B-894A-AF249E76CBA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9B4ACF-3D3F-4A76-B9A7-602BB445CCEF}" type="doc">
      <dgm:prSet loTypeId="urn:microsoft.com/office/officeart/2005/8/layout/hierarchy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20DD97-F627-4027-B05F-9C1963EB0B32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bg1"/>
              </a:solidFill>
            </a:rPr>
            <a:t>Разработка проектной документации и проведение работ по замене ограждений,  уличных навесов и восстановлению уличного освещения </a:t>
          </a:r>
          <a:endParaRPr lang="ru-RU" sz="1200" b="1" dirty="0">
            <a:solidFill>
              <a:schemeClr val="bg1"/>
            </a:solidFill>
          </a:endParaRPr>
        </a:p>
      </dgm:t>
    </dgm:pt>
    <dgm:pt modelId="{639EEDE1-E740-49C1-AAA5-6EDC22CF26E4}" type="parTrans" cxnId="{0C5EE034-76D4-441D-BCC9-3D6E20E13D54}">
      <dgm:prSet/>
      <dgm:spPr/>
      <dgm:t>
        <a:bodyPr/>
        <a:lstStyle/>
        <a:p>
          <a:endParaRPr lang="ru-RU"/>
        </a:p>
      </dgm:t>
    </dgm:pt>
    <dgm:pt modelId="{677C6563-7C88-4006-AEB4-3BBADF890417}" type="sibTrans" cxnId="{0C5EE034-76D4-441D-BCC9-3D6E20E13D54}">
      <dgm:prSet/>
      <dgm:spPr/>
      <dgm:t>
        <a:bodyPr/>
        <a:lstStyle/>
        <a:p>
          <a:endParaRPr lang="ru-RU"/>
        </a:p>
      </dgm:t>
    </dgm:pt>
    <dgm:pt modelId="{602EDD36-D48D-4977-81B9-EEB6DCD1329D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600" dirty="0" smtClean="0"/>
            <a:t>МБОУ СОШ № 3</a:t>
          </a:r>
          <a:endParaRPr lang="ru-RU" sz="1600" dirty="0"/>
        </a:p>
      </dgm:t>
    </dgm:pt>
    <dgm:pt modelId="{C22236E5-3622-4EBE-B220-990C38D4610C}" type="parTrans" cxnId="{F744CCE4-F05C-4700-87B6-7BDB50B6F559}">
      <dgm:prSet/>
      <dgm:spPr/>
      <dgm:t>
        <a:bodyPr/>
        <a:lstStyle/>
        <a:p>
          <a:endParaRPr lang="ru-RU"/>
        </a:p>
      </dgm:t>
    </dgm:pt>
    <dgm:pt modelId="{D76D06EE-E9A4-4F5A-A8A4-C35B73F1E896}" type="sibTrans" cxnId="{F744CCE4-F05C-4700-87B6-7BDB50B6F559}">
      <dgm:prSet/>
      <dgm:spPr/>
      <dgm:t>
        <a:bodyPr/>
        <a:lstStyle/>
        <a:p>
          <a:endParaRPr lang="ru-RU"/>
        </a:p>
      </dgm:t>
    </dgm:pt>
    <dgm:pt modelId="{CB2C7320-5A38-4A55-8A8C-31FB875B8D2A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600" dirty="0" smtClean="0"/>
            <a:t>МБОУ Гимназия № 5</a:t>
          </a:r>
          <a:endParaRPr lang="ru-RU" sz="1600" dirty="0"/>
        </a:p>
      </dgm:t>
    </dgm:pt>
    <dgm:pt modelId="{91C2D54F-AE01-40A0-A0DE-2F3CBB77AC3C}" type="parTrans" cxnId="{CEDBF9BA-1FCB-4FE2-B57F-98D463EEAAAA}">
      <dgm:prSet/>
      <dgm:spPr/>
      <dgm:t>
        <a:bodyPr/>
        <a:lstStyle/>
        <a:p>
          <a:endParaRPr lang="ru-RU"/>
        </a:p>
      </dgm:t>
    </dgm:pt>
    <dgm:pt modelId="{C0156E61-537B-422E-ACEC-D2247C7BA9AC}" type="sibTrans" cxnId="{CEDBF9BA-1FCB-4FE2-B57F-98D463EEAAAA}">
      <dgm:prSet/>
      <dgm:spPr/>
      <dgm:t>
        <a:bodyPr/>
        <a:lstStyle/>
        <a:p>
          <a:endParaRPr lang="ru-RU"/>
        </a:p>
      </dgm:t>
    </dgm:pt>
    <dgm:pt modelId="{D9EE9F8C-1768-4327-A1D2-6492724CBC29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600" dirty="0" smtClean="0"/>
            <a:t>МБОУ СОШ № 6</a:t>
          </a:r>
        </a:p>
      </dgm:t>
    </dgm:pt>
    <dgm:pt modelId="{54E05C9E-938C-4637-9BE6-4122ADE94414}" type="parTrans" cxnId="{FB1228CC-195E-42E2-9309-B55EAAB45405}">
      <dgm:prSet/>
      <dgm:spPr/>
      <dgm:t>
        <a:bodyPr/>
        <a:lstStyle/>
        <a:p>
          <a:endParaRPr lang="ru-RU"/>
        </a:p>
      </dgm:t>
    </dgm:pt>
    <dgm:pt modelId="{CC2BB8CF-760A-4125-9F29-217B92947C9E}" type="sibTrans" cxnId="{FB1228CC-195E-42E2-9309-B55EAAB45405}">
      <dgm:prSet/>
      <dgm:spPr/>
      <dgm:t>
        <a:bodyPr/>
        <a:lstStyle/>
        <a:p>
          <a:endParaRPr lang="ru-RU"/>
        </a:p>
      </dgm:t>
    </dgm:pt>
    <dgm:pt modelId="{AD6EDE6F-92D5-4A80-85C2-6A21FA509E40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600" dirty="0" smtClean="0"/>
            <a:t>МБОУ Лицей № 8</a:t>
          </a:r>
        </a:p>
      </dgm:t>
    </dgm:pt>
    <dgm:pt modelId="{4F1849BA-F43C-409C-B7EF-B64DD67DAA9D}" type="parTrans" cxnId="{E55C3EE1-A34C-413B-8AE8-7402F2B2AD29}">
      <dgm:prSet/>
      <dgm:spPr/>
      <dgm:t>
        <a:bodyPr/>
        <a:lstStyle/>
        <a:p>
          <a:endParaRPr lang="ru-RU"/>
        </a:p>
      </dgm:t>
    </dgm:pt>
    <dgm:pt modelId="{67C26D3B-818D-4DE7-8B00-49C708E1050F}" type="sibTrans" cxnId="{E55C3EE1-A34C-413B-8AE8-7402F2B2AD29}">
      <dgm:prSet/>
      <dgm:spPr/>
      <dgm:t>
        <a:bodyPr/>
        <a:lstStyle/>
        <a:p>
          <a:endParaRPr lang="ru-RU"/>
        </a:p>
      </dgm:t>
    </dgm:pt>
    <dgm:pt modelId="{11B9BEEF-17C1-4CA6-9D77-5E9E9246483F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600" dirty="0" smtClean="0"/>
            <a:t>МБДОУ Детский сад № 4</a:t>
          </a:r>
        </a:p>
      </dgm:t>
    </dgm:pt>
    <dgm:pt modelId="{D23A78F3-2317-4B52-AF00-3402CABFB775}" type="parTrans" cxnId="{330931E1-BFE2-48E4-A0D7-0C8AD6DED9BA}">
      <dgm:prSet/>
      <dgm:spPr/>
      <dgm:t>
        <a:bodyPr/>
        <a:lstStyle/>
        <a:p>
          <a:endParaRPr lang="ru-RU"/>
        </a:p>
      </dgm:t>
    </dgm:pt>
    <dgm:pt modelId="{EC48CB78-A8E0-46FC-8343-8BE24AA53BA7}" type="sibTrans" cxnId="{330931E1-BFE2-48E4-A0D7-0C8AD6DED9BA}">
      <dgm:prSet/>
      <dgm:spPr/>
      <dgm:t>
        <a:bodyPr/>
        <a:lstStyle/>
        <a:p>
          <a:endParaRPr lang="ru-RU"/>
        </a:p>
      </dgm:t>
    </dgm:pt>
    <dgm:pt modelId="{7908C8F9-5C5A-4A62-A64B-274B1167712A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600" dirty="0" smtClean="0"/>
            <a:t>МБДОУ Детский сад №6</a:t>
          </a:r>
        </a:p>
      </dgm:t>
    </dgm:pt>
    <dgm:pt modelId="{0C50FF3A-9EC6-4D26-A8D7-45C73CA83715}" type="parTrans" cxnId="{DBEE006A-D55E-452A-8B42-ADA53E629377}">
      <dgm:prSet/>
      <dgm:spPr/>
      <dgm:t>
        <a:bodyPr/>
        <a:lstStyle/>
        <a:p>
          <a:endParaRPr lang="ru-RU"/>
        </a:p>
      </dgm:t>
    </dgm:pt>
    <dgm:pt modelId="{7E4D4AFC-7760-47EE-AF56-D355BB2D773B}" type="sibTrans" cxnId="{DBEE006A-D55E-452A-8B42-ADA53E629377}">
      <dgm:prSet/>
      <dgm:spPr/>
      <dgm:t>
        <a:bodyPr/>
        <a:lstStyle/>
        <a:p>
          <a:endParaRPr lang="ru-RU"/>
        </a:p>
      </dgm:t>
    </dgm:pt>
    <dgm:pt modelId="{ACB8D051-83BB-46E2-B784-5625778376BF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600" dirty="0" smtClean="0"/>
            <a:t>МБДОУ Детский сад № 9</a:t>
          </a:r>
        </a:p>
      </dgm:t>
    </dgm:pt>
    <dgm:pt modelId="{899DAFEE-3447-490C-8307-5F4E8EE3A255}" type="parTrans" cxnId="{5EAE7E02-2D55-4F6A-861F-B73986609A16}">
      <dgm:prSet/>
      <dgm:spPr/>
      <dgm:t>
        <a:bodyPr/>
        <a:lstStyle/>
        <a:p>
          <a:endParaRPr lang="ru-RU"/>
        </a:p>
      </dgm:t>
    </dgm:pt>
    <dgm:pt modelId="{34F0B51A-B17B-4920-B7BB-833DD5CEB3F4}" type="sibTrans" cxnId="{5EAE7E02-2D55-4F6A-861F-B73986609A16}">
      <dgm:prSet/>
      <dgm:spPr/>
      <dgm:t>
        <a:bodyPr/>
        <a:lstStyle/>
        <a:p>
          <a:endParaRPr lang="ru-RU"/>
        </a:p>
      </dgm:t>
    </dgm:pt>
    <dgm:pt modelId="{8E915D32-5406-488E-AD6E-26F1083278D1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600" dirty="0" smtClean="0"/>
            <a:t>МБДОУ Детский сад № 5</a:t>
          </a:r>
        </a:p>
      </dgm:t>
    </dgm:pt>
    <dgm:pt modelId="{32FBBD38-B158-4AE1-B044-799E9C51E4C2}" type="parTrans" cxnId="{F547BF5B-4C7C-4321-B047-14F1CC606C6B}">
      <dgm:prSet/>
      <dgm:spPr/>
      <dgm:t>
        <a:bodyPr/>
        <a:lstStyle/>
        <a:p>
          <a:endParaRPr lang="ru-RU"/>
        </a:p>
      </dgm:t>
    </dgm:pt>
    <dgm:pt modelId="{AB9999D8-FA00-47E5-B8E3-569BFA4CEAA8}" type="sibTrans" cxnId="{F547BF5B-4C7C-4321-B047-14F1CC606C6B}">
      <dgm:prSet/>
      <dgm:spPr/>
      <dgm:t>
        <a:bodyPr/>
        <a:lstStyle/>
        <a:p>
          <a:endParaRPr lang="ru-RU"/>
        </a:p>
      </dgm:t>
    </dgm:pt>
    <dgm:pt modelId="{9CEEEDEC-F5FC-4328-85C9-E98D764A2462}" type="pres">
      <dgm:prSet presAssocID="{729B4ACF-3D3F-4A76-B9A7-602BB445CCE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80D3E4F-87DA-45AB-AD25-33C493AE30D1}" type="pres">
      <dgm:prSet presAssocID="{E720DD97-F627-4027-B05F-9C1963EB0B32}" presName="root" presStyleCnt="0"/>
      <dgm:spPr/>
    </dgm:pt>
    <dgm:pt modelId="{1A5DCC38-9A06-486D-8FAD-98907DEC8CBC}" type="pres">
      <dgm:prSet presAssocID="{E720DD97-F627-4027-B05F-9C1963EB0B32}" presName="rootComposite" presStyleCnt="0"/>
      <dgm:spPr/>
    </dgm:pt>
    <dgm:pt modelId="{C1BF5CFD-6013-4027-8CBA-A060603A0AB8}" type="pres">
      <dgm:prSet presAssocID="{E720DD97-F627-4027-B05F-9C1963EB0B32}" presName="rootText" presStyleLbl="node1" presStyleIdx="0" presStyleCnt="1" custScaleX="1003320" custScaleY="224811" custLinFactNeighborX="-54918"/>
      <dgm:spPr/>
      <dgm:t>
        <a:bodyPr/>
        <a:lstStyle/>
        <a:p>
          <a:endParaRPr lang="ru-RU"/>
        </a:p>
      </dgm:t>
    </dgm:pt>
    <dgm:pt modelId="{FEDEFC88-8631-47EF-9CF5-A66B18131DB2}" type="pres">
      <dgm:prSet presAssocID="{E720DD97-F627-4027-B05F-9C1963EB0B32}" presName="rootConnector" presStyleLbl="node1" presStyleIdx="0" presStyleCnt="1"/>
      <dgm:spPr/>
      <dgm:t>
        <a:bodyPr/>
        <a:lstStyle/>
        <a:p>
          <a:endParaRPr lang="ru-RU"/>
        </a:p>
      </dgm:t>
    </dgm:pt>
    <dgm:pt modelId="{CCF33970-C721-4505-A469-B06FC53DBA23}" type="pres">
      <dgm:prSet presAssocID="{E720DD97-F627-4027-B05F-9C1963EB0B32}" presName="childShape" presStyleCnt="0"/>
      <dgm:spPr/>
    </dgm:pt>
    <dgm:pt modelId="{A139DCB5-4520-4C2B-8C69-00A78EFA4544}" type="pres">
      <dgm:prSet presAssocID="{C22236E5-3622-4EBE-B220-990C38D4610C}" presName="Name13" presStyleLbl="parChTrans1D2" presStyleIdx="0" presStyleCnt="8"/>
      <dgm:spPr/>
      <dgm:t>
        <a:bodyPr/>
        <a:lstStyle/>
        <a:p>
          <a:endParaRPr lang="ru-RU"/>
        </a:p>
      </dgm:t>
    </dgm:pt>
    <dgm:pt modelId="{107D1445-8FDF-43EC-A38B-A68CECDB87DD}" type="pres">
      <dgm:prSet presAssocID="{602EDD36-D48D-4977-81B9-EEB6DCD1329D}" presName="childText" presStyleLbl="bgAcc1" presStyleIdx="0" presStyleCnt="8" custScaleX="671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F45281-73CE-4A7B-BE27-6F8DA98F5CB1}" type="pres">
      <dgm:prSet presAssocID="{91C2D54F-AE01-40A0-A0DE-2F3CBB77AC3C}" presName="Name13" presStyleLbl="parChTrans1D2" presStyleIdx="1" presStyleCnt="8"/>
      <dgm:spPr/>
      <dgm:t>
        <a:bodyPr/>
        <a:lstStyle/>
        <a:p>
          <a:endParaRPr lang="ru-RU"/>
        </a:p>
      </dgm:t>
    </dgm:pt>
    <dgm:pt modelId="{7B6492AD-888B-4D85-810D-E4C7637E331B}" type="pres">
      <dgm:prSet presAssocID="{CB2C7320-5A38-4A55-8A8C-31FB875B8D2A}" presName="childText" presStyleLbl="bgAcc1" presStyleIdx="1" presStyleCnt="8" custScaleX="671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BB00F2-4F6C-4F10-A291-CF21F95C8F91}" type="pres">
      <dgm:prSet presAssocID="{54E05C9E-938C-4637-9BE6-4122ADE94414}" presName="Name13" presStyleLbl="parChTrans1D2" presStyleIdx="2" presStyleCnt="8"/>
      <dgm:spPr/>
      <dgm:t>
        <a:bodyPr/>
        <a:lstStyle/>
        <a:p>
          <a:endParaRPr lang="ru-RU"/>
        </a:p>
      </dgm:t>
    </dgm:pt>
    <dgm:pt modelId="{98888CA2-0047-4187-96D4-3E1DDAF7702D}" type="pres">
      <dgm:prSet presAssocID="{D9EE9F8C-1768-4327-A1D2-6492724CBC29}" presName="childText" presStyleLbl="bgAcc1" presStyleIdx="2" presStyleCnt="8" custScaleX="671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0391E-2075-40E5-9873-3E8593BF4F49}" type="pres">
      <dgm:prSet presAssocID="{4F1849BA-F43C-409C-B7EF-B64DD67DAA9D}" presName="Name13" presStyleLbl="parChTrans1D2" presStyleIdx="3" presStyleCnt="8"/>
      <dgm:spPr/>
      <dgm:t>
        <a:bodyPr/>
        <a:lstStyle/>
        <a:p>
          <a:endParaRPr lang="ru-RU"/>
        </a:p>
      </dgm:t>
    </dgm:pt>
    <dgm:pt modelId="{80F494BB-729B-4273-8F11-B2F90176E606}" type="pres">
      <dgm:prSet presAssocID="{AD6EDE6F-92D5-4A80-85C2-6A21FA509E40}" presName="childText" presStyleLbl="bgAcc1" presStyleIdx="3" presStyleCnt="8" custScaleX="671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7C5FD-FF1B-43E1-8DF5-8AD7FC83D123}" type="pres">
      <dgm:prSet presAssocID="{D23A78F3-2317-4B52-AF00-3402CABFB775}" presName="Name13" presStyleLbl="parChTrans1D2" presStyleIdx="4" presStyleCnt="8"/>
      <dgm:spPr/>
      <dgm:t>
        <a:bodyPr/>
        <a:lstStyle/>
        <a:p>
          <a:endParaRPr lang="ru-RU"/>
        </a:p>
      </dgm:t>
    </dgm:pt>
    <dgm:pt modelId="{1FD3AE21-F1B2-48AC-92EF-54E104AEC2E5}" type="pres">
      <dgm:prSet presAssocID="{11B9BEEF-17C1-4CA6-9D77-5E9E9246483F}" presName="childText" presStyleLbl="bgAcc1" presStyleIdx="4" presStyleCnt="8" custScaleX="671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5669D-EA45-4D2E-A0D4-7E625B2F8392}" type="pres">
      <dgm:prSet presAssocID="{0C50FF3A-9EC6-4D26-A8D7-45C73CA83715}" presName="Name13" presStyleLbl="parChTrans1D2" presStyleIdx="5" presStyleCnt="8"/>
      <dgm:spPr/>
      <dgm:t>
        <a:bodyPr/>
        <a:lstStyle/>
        <a:p>
          <a:endParaRPr lang="ru-RU"/>
        </a:p>
      </dgm:t>
    </dgm:pt>
    <dgm:pt modelId="{1C5F6827-8793-4D4B-B225-AD27F788ACD8}" type="pres">
      <dgm:prSet presAssocID="{7908C8F9-5C5A-4A62-A64B-274B1167712A}" presName="childText" presStyleLbl="bgAcc1" presStyleIdx="5" presStyleCnt="8" custScaleX="671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9EA0A-B40D-4CA4-95F1-3B9C47BA9C24}" type="pres">
      <dgm:prSet presAssocID="{899DAFEE-3447-490C-8307-5F4E8EE3A255}" presName="Name13" presStyleLbl="parChTrans1D2" presStyleIdx="6" presStyleCnt="8"/>
      <dgm:spPr/>
      <dgm:t>
        <a:bodyPr/>
        <a:lstStyle/>
        <a:p>
          <a:endParaRPr lang="ru-RU"/>
        </a:p>
      </dgm:t>
    </dgm:pt>
    <dgm:pt modelId="{7EB74FE7-83C6-4608-A030-76154267DC8D}" type="pres">
      <dgm:prSet presAssocID="{ACB8D051-83BB-46E2-B784-5625778376BF}" presName="childText" presStyleLbl="bgAcc1" presStyleIdx="6" presStyleCnt="8" custScaleX="671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DDC87-E406-4588-8EBE-C6206458C54F}" type="pres">
      <dgm:prSet presAssocID="{32FBBD38-B158-4AE1-B044-799E9C51E4C2}" presName="Name13" presStyleLbl="parChTrans1D2" presStyleIdx="7" presStyleCnt="8"/>
      <dgm:spPr/>
      <dgm:t>
        <a:bodyPr/>
        <a:lstStyle/>
        <a:p>
          <a:endParaRPr lang="ru-RU"/>
        </a:p>
      </dgm:t>
    </dgm:pt>
    <dgm:pt modelId="{A96A9DA1-B612-4EC1-AF2E-32F0F4BF7077}" type="pres">
      <dgm:prSet presAssocID="{8E915D32-5406-488E-AD6E-26F1083278D1}" presName="childText" presStyleLbl="bgAcc1" presStyleIdx="7" presStyleCnt="8" custScaleX="671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9DF96E-F661-4280-A02C-A0D674547114}" type="presOf" srcId="{899DAFEE-3447-490C-8307-5F4E8EE3A255}" destId="{2E39EA0A-B40D-4CA4-95F1-3B9C47BA9C24}" srcOrd="0" destOrd="0" presId="urn:microsoft.com/office/officeart/2005/8/layout/hierarchy3"/>
    <dgm:cxn modelId="{EE9CF96B-4B26-459B-9D55-00358178CF02}" type="presOf" srcId="{8E915D32-5406-488E-AD6E-26F1083278D1}" destId="{A96A9DA1-B612-4EC1-AF2E-32F0F4BF7077}" srcOrd="0" destOrd="0" presId="urn:microsoft.com/office/officeart/2005/8/layout/hierarchy3"/>
    <dgm:cxn modelId="{080D30EA-9B5B-4D1A-8871-7A0983F1FC3A}" type="presOf" srcId="{91C2D54F-AE01-40A0-A0DE-2F3CBB77AC3C}" destId="{7FF45281-73CE-4A7B-BE27-6F8DA98F5CB1}" srcOrd="0" destOrd="0" presId="urn:microsoft.com/office/officeart/2005/8/layout/hierarchy3"/>
    <dgm:cxn modelId="{5EAE7E02-2D55-4F6A-861F-B73986609A16}" srcId="{E720DD97-F627-4027-B05F-9C1963EB0B32}" destId="{ACB8D051-83BB-46E2-B784-5625778376BF}" srcOrd="6" destOrd="0" parTransId="{899DAFEE-3447-490C-8307-5F4E8EE3A255}" sibTransId="{34F0B51A-B17B-4920-B7BB-833DD5CEB3F4}"/>
    <dgm:cxn modelId="{0E8F3341-E147-49D2-B76C-845EE08A4FD0}" type="presOf" srcId="{ACB8D051-83BB-46E2-B784-5625778376BF}" destId="{7EB74FE7-83C6-4608-A030-76154267DC8D}" srcOrd="0" destOrd="0" presId="urn:microsoft.com/office/officeart/2005/8/layout/hierarchy3"/>
    <dgm:cxn modelId="{0C5EE034-76D4-441D-BCC9-3D6E20E13D54}" srcId="{729B4ACF-3D3F-4A76-B9A7-602BB445CCEF}" destId="{E720DD97-F627-4027-B05F-9C1963EB0B32}" srcOrd="0" destOrd="0" parTransId="{639EEDE1-E740-49C1-AAA5-6EDC22CF26E4}" sibTransId="{677C6563-7C88-4006-AEB4-3BBADF890417}"/>
    <dgm:cxn modelId="{DBEE006A-D55E-452A-8B42-ADA53E629377}" srcId="{E720DD97-F627-4027-B05F-9C1963EB0B32}" destId="{7908C8F9-5C5A-4A62-A64B-274B1167712A}" srcOrd="5" destOrd="0" parTransId="{0C50FF3A-9EC6-4D26-A8D7-45C73CA83715}" sibTransId="{7E4D4AFC-7760-47EE-AF56-D355BB2D773B}"/>
    <dgm:cxn modelId="{F1984B8F-4EAD-43A3-85DE-9A840FB30DDE}" type="presOf" srcId="{4F1849BA-F43C-409C-B7EF-B64DD67DAA9D}" destId="{6450391E-2075-40E5-9873-3E8593BF4F49}" srcOrd="0" destOrd="0" presId="urn:microsoft.com/office/officeart/2005/8/layout/hierarchy3"/>
    <dgm:cxn modelId="{9CF2A881-A149-47B8-86AC-F38E00208587}" type="presOf" srcId="{32FBBD38-B158-4AE1-B044-799E9C51E4C2}" destId="{47FDDC87-E406-4588-8EBE-C6206458C54F}" srcOrd="0" destOrd="0" presId="urn:microsoft.com/office/officeart/2005/8/layout/hierarchy3"/>
    <dgm:cxn modelId="{ED2C9D4B-49E4-409C-A5DD-27546BEF47EB}" type="presOf" srcId="{7908C8F9-5C5A-4A62-A64B-274B1167712A}" destId="{1C5F6827-8793-4D4B-B225-AD27F788ACD8}" srcOrd="0" destOrd="0" presId="urn:microsoft.com/office/officeart/2005/8/layout/hierarchy3"/>
    <dgm:cxn modelId="{E55C3EE1-A34C-413B-8AE8-7402F2B2AD29}" srcId="{E720DD97-F627-4027-B05F-9C1963EB0B32}" destId="{AD6EDE6F-92D5-4A80-85C2-6A21FA509E40}" srcOrd="3" destOrd="0" parTransId="{4F1849BA-F43C-409C-B7EF-B64DD67DAA9D}" sibTransId="{67C26D3B-818D-4DE7-8B00-49C708E1050F}"/>
    <dgm:cxn modelId="{4E0D793D-90D6-445D-B6C4-1C96B1FB7B07}" type="presOf" srcId="{E720DD97-F627-4027-B05F-9C1963EB0B32}" destId="{C1BF5CFD-6013-4027-8CBA-A060603A0AB8}" srcOrd="0" destOrd="0" presId="urn:microsoft.com/office/officeart/2005/8/layout/hierarchy3"/>
    <dgm:cxn modelId="{D9789A74-94FF-4B3A-9F7F-42EDD12DF72B}" type="presOf" srcId="{CB2C7320-5A38-4A55-8A8C-31FB875B8D2A}" destId="{7B6492AD-888B-4D85-810D-E4C7637E331B}" srcOrd="0" destOrd="0" presId="urn:microsoft.com/office/officeart/2005/8/layout/hierarchy3"/>
    <dgm:cxn modelId="{DE94910E-84B8-4D44-8E5D-2696EADFC18C}" type="presOf" srcId="{0C50FF3A-9EC6-4D26-A8D7-45C73CA83715}" destId="{49E5669D-EA45-4D2E-A0D4-7E625B2F8392}" srcOrd="0" destOrd="0" presId="urn:microsoft.com/office/officeart/2005/8/layout/hierarchy3"/>
    <dgm:cxn modelId="{CEDBF9BA-1FCB-4FE2-B57F-98D463EEAAAA}" srcId="{E720DD97-F627-4027-B05F-9C1963EB0B32}" destId="{CB2C7320-5A38-4A55-8A8C-31FB875B8D2A}" srcOrd="1" destOrd="0" parTransId="{91C2D54F-AE01-40A0-A0DE-2F3CBB77AC3C}" sibTransId="{C0156E61-537B-422E-ACEC-D2247C7BA9AC}"/>
    <dgm:cxn modelId="{1AE35A9A-8E78-4E8C-9690-98D03A5F88B8}" type="presOf" srcId="{AD6EDE6F-92D5-4A80-85C2-6A21FA509E40}" destId="{80F494BB-729B-4273-8F11-B2F90176E606}" srcOrd="0" destOrd="0" presId="urn:microsoft.com/office/officeart/2005/8/layout/hierarchy3"/>
    <dgm:cxn modelId="{B1F5EB34-10A7-4AD2-9F60-F8CC1E44FF15}" type="presOf" srcId="{C22236E5-3622-4EBE-B220-990C38D4610C}" destId="{A139DCB5-4520-4C2B-8C69-00A78EFA4544}" srcOrd="0" destOrd="0" presId="urn:microsoft.com/office/officeart/2005/8/layout/hierarchy3"/>
    <dgm:cxn modelId="{F744CCE4-F05C-4700-87B6-7BDB50B6F559}" srcId="{E720DD97-F627-4027-B05F-9C1963EB0B32}" destId="{602EDD36-D48D-4977-81B9-EEB6DCD1329D}" srcOrd="0" destOrd="0" parTransId="{C22236E5-3622-4EBE-B220-990C38D4610C}" sibTransId="{D76D06EE-E9A4-4F5A-A8A4-C35B73F1E896}"/>
    <dgm:cxn modelId="{56760E6C-6585-422B-84D0-8176492B6905}" type="presOf" srcId="{602EDD36-D48D-4977-81B9-EEB6DCD1329D}" destId="{107D1445-8FDF-43EC-A38B-A68CECDB87DD}" srcOrd="0" destOrd="0" presId="urn:microsoft.com/office/officeart/2005/8/layout/hierarchy3"/>
    <dgm:cxn modelId="{70EE1F7C-7DBF-4FC9-995D-8BA73582DFF6}" type="presOf" srcId="{E720DD97-F627-4027-B05F-9C1963EB0B32}" destId="{FEDEFC88-8631-47EF-9CF5-A66B18131DB2}" srcOrd="1" destOrd="0" presId="urn:microsoft.com/office/officeart/2005/8/layout/hierarchy3"/>
    <dgm:cxn modelId="{16A19596-CC6F-4BC2-B6AE-D93B8BBE1ED2}" type="presOf" srcId="{D9EE9F8C-1768-4327-A1D2-6492724CBC29}" destId="{98888CA2-0047-4187-96D4-3E1DDAF7702D}" srcOrd="0" destOrd="0" presId="urn:microsoft.com/office/officeart/2005/8/layout/hierarchy3"/>
    <dgm:cxn modelId="{AE31CAA1-DE57-49E0-9F9E-4AFBC766C3F3}" type="presOf" srcId="{11B9BEEF-17C1-4CA6-9D77-5E9E9246483F}" destId="{1FD3AE21-F1B2-48AC-92EF-54E104AEC2E5}" srcOrd="0" destOrd="0" presId="urn:microsoft.com/office/officeart/2005/8/layout/hierarchy3"/>
    <dgm:cxn modelId="{330931E1-BFE2-48E4-A0D7-0C8AD6DED9BA}" srcId="{E720DD97-F627-4027-B05F-9C1963EB0B32}" destId="{11B9BEEF-17C1-4CA6-9D77-5E9E9246483F}" srcOrd="4" destOrd="0" parTransId="{D23A78F3-2317-4B52-AF00-3402CABFB775}" sibTransId="{EC48CB78-A8E0-46FC-8343-8BE24AA53BA7}"/>
    <dgm:cxn modelId="{B6D14C02-FB18-4F29-8282-1157ACD2044E}" type="presOf" srcId="{729B4ACF-3D3F-4A76-B9A7-602BB445CCEF}" destId="{9CEEEDEC-F5FC-4328-85C9-E98D764A2462}" srcOrd="0" destOrd="0" presId="urn:microsoft.com/office/officeart/2005/8/layout/hierarchy3"/>
    <dgm:cxn modelId="{C53C47B9-E46A-43DD-BB29-36DB567BA6C6}" type="presOf" srcId="{D23A78F3-2317-4B52-AF00-3402CABFB775}" destId="{2C87C5FD-FF1B-43E1-8DF5-8AD7FC83D123}" srcOrd="0" destOrd="0" presId="urn:microsoft.com/office/officeart/2005/8/layout/hierarchy3"/>
    <dgm:cxn modelId="{0AAF3E93-251E-4757-A217-1EB86DA950CE}" type="presOf" srcId="{54E05C9E-938C-4637-9BE6-4122ADE94414}" destId="{BDBB00F2-4F6C-4F10-A291-CF21F95C8F91}" srcOrd="0" destOrd="0" presId="urn:microsoft.com/office/officeart/2005/8/layout/hierarchy3"/>
    <dgm:cxn modelId="{FB1228CC-195E-42E2-9309-B55EAAB45405}" srcId="{E720DD97-F627-4027-B05F-9C1963EB0B32}" destId="{D9EE9F8C-1768-4327-A1D2-6492724CBC29}" srcOrd="2" destOrd="0" parTransId="{54E05C9E-938C-4637-9BE6-4122ADE94414}" sibTransId="{CC2BB8CF-760A-4125-9F29-217B92947C9E}"/>
    <dgm:cxn modelId="{F547BF5B-4C7C-4321-B047-14F1CC606C6B}" srcId="{E720DD97-F627-4027-B05F-9C1963EB0B32}" destId="{8E915D32-5406-488E-AD6E-26F1083278D1}" srcOrd="7" destOrd="0" parTransId="{32FBBD38-B158-4AE1-B044-799E9C51E4C2}" sibTransId="{AB9999D8-FA00-47E5-B8E3-569BFA4CEAA8}"/>
    <dgm:cxn modelId="{4DB4361C-EC70-41A9-9794-3B8A866E8424}" type="presParOf" srcId="{9CEEEDEC-F5FC-4328-85C9-E98D764A2462}" destId="{F80D3E4F-87DA-45AB-AD25-33C493AE30D1}" srcOrd="0" destOrd="0" presId="urn:microsoft.com/office/officeart/2005/8/layout/hierarchy3"/>
    <dgm:cxn modelId="{5497C157-496E-4582-A694-309DEFFD1CDB}" type="presParOf" srcId="{F80D3E4F-87DA-45AB-AD25-33C493AE30D1}" destId="{1A5DCC38-9A06-486D-8FAD-98907DEC8CBC}" srcOrd="0" destOrd="0" presId="urn:microsoft.com/office/officeart/2005/8/layout/hierarchy3"/>
    <dgm:cxn modelId="{686F4AE9-D99C-4041-B22E-16CC39409E82}" type="presParOf" srcId="{1A5DCC38-9A06-486D-8FAD-98907DEC8CBC}" destId="{C1BF5CFD-6013-4027-8CBA-A060603A0AB8}" srcOrd="0" destOrd="0" presId="urn:microsoft.com/office/officeart/2005/8/layout/hierarchy3"/>
    <dgm:cxn modelId="{2D1FCA0C-1BFB-44C8-AE6A-F56F7B064A4D}" type="presParOf" srcId="{1A5DCC38-9A06-486D-8FAD-98907DEC8CBC}" destId="{FEDEFC88-8631-47EF-9CF5-A66B18131DB2}" srcOrd="1" destOrd="0" presId="urn:microsoft.com/office/officeart/2005/8/layout/hierarchy3"/>
    <dgm:cxn modelId="{E069E73D-3C66-49C1-BDDB-1B049BE1AAE0}" type="presParOf" srcId="{F80D3E4F-87DA-45AB-AD25-33C493AE30D1}" destId="{CCF33970-C721-4505-A469-B06FC53DBA23}" srcOrd="1" destOrd="0" presId="urn:microsoft.com/office/officeart/2005/8/layout/hierarchy3"/>
    <dgm:cxn modelId="{337D7574-73E8-485F-88F5-AA80DD27853E}" type="presParOf" srcId="{CCF33970-C721-4505-A469-B06FC53DBA23}" destId="{A139DCB5-4520-4C2B-8C69-00A78EFA4544}" srcOrd="0" destOrd="0" presId="urn:microsoft.com/office/officeart/2005/8/layout/hierarchy3"/>
    <dgm:cxn modelId="{78B4F1ED-8BC8-460D-BD25-36A73EA51A7B}" type="presParOf" srcId="{CCF33970-C721-4505-A469-B06FC53DBA23}" destId="{107D1445-8FDF-43EC-A38B-A68CECDB87DD}" srcOrd="1" destOrd="0" presId="urn:microsoft.com/office/officeart/2005/8/layout/hierarchy3"/>
    <dgm:cxn modelId="{134AF28D-1963-47BB-84B4-DB22B91EBE5A}" type="presParOf" srcId="{CCF33970-C721-4505-A469-B06FC53DBA23}" destId="{7FF45281-73CE-4A7B-BE27-6F8DA98F5CB1}" srcOrd="2" destOrd="0" presId="urn:microsoft.com/office/officeart/2005/8/layout/hierarchy3"/>
    <dgm:cxn modelId="{A1C11031-D677-4E8D-BFA2-73A6A6EF68F1}" type="presParOf" srcId="{CCF33970-C721-4505-A469-B06FC53DBA23}" destId="{7B6492AD-888B-4D85-810D-E4C7637E331B}" srcOrd="3" destOrd="0" presId="urn:microsoft.com/office/officeart/2005/8/layout/hierarchy3"/>
    <dgm:cxn modelId="{473FBCC6-4C9C-4191-8735-46B184953231}" type="presParOf" srcId="{CCF33970-C721-4505-A469-B06FC53DBA23}" destId="{BDBB00F2-4F6C-4F10-A291-CF21F95C8F91}" srcOrd="4" destOrd="0" presId="urn:microsoft.com/office/officeart/2005/8/layout/hierarchy3"/>
    <dgm:cxn modelId="{947D4EE5-36A1-4A2C-81DB-BEEB925D7122}" type="presParOf" srcId="{CCF33970-C721-4505-A469-B06FC53DBA23}" destId="{98888CA2-0047-4187-96D4-3E1DDAF7702D}" srcOrd="5" destOrd="0" presId="urn:microsoft.com/office/officeart/2005/8/layout/hierarchy3"/>
    <dgm:cxn modelId="{D85E53B9-6906-48A4-818C-A6B21C671A87}" type="presParOf" srcId="{CCF33970-C721-4505-A469-B06FC53DBA23}" destId="{6450391E-2075-40E5-9873-3E8593BF4F49}" srcOrd="6" destOrd="0" presId="urn:microsoft.com/office/officeart/2005/8/layout/hierarchy3"/>
    <dgm:cxn modelId="{942D9F78-4A9E-4F90-9C99-D1A4704E83BF}" type="presParOf" srcId="{CCF33970-C721-4505-A469-B06FC53DBA23}" destId="{80F494BB-729B-4273-8F11-B2F90176E606}" srcOrd="7" destOrd="0" presId="urn:microsoft.com/office/officeart/2005/8/layout/hierarchy3"/>
    <dgm:cxn modelId="{372361A0-3F3E-4941-B03F-F606EF4DE43F}" type="presParOf" srcId="{CCF33970-C721-4505-A469-B06FC53DBA23}" destId="{2C87C5FD-FF1B-43E1-8DF5-8AD7FC83D123}" srcOrd="8" destOrd="0" presId="urn:microsoft.com/office/officeart/2005/8/layout/hierarchy3"/>
    <dgm:cxn modelId="{1736C24B-4AB4-4B1C-A23E-FF0F3A47439D}" type="presParOf" srcId="{CCF33970-C721-4505-A469-B06FC53DBA23}" destId="{1FD3AE21-F1B2-48AC-92EF-54E104AEC2E5}" srcOrd="9" destOrd="0" presId="urn:microsoft.com/office/officeart/2005/8/layout/hierarchy3"/>
    <dgm:cxn modelId="{2D84A5AC-2BB2-4989-A9F9-3589A2A16600}" type="presParOf" srcId="{CCF33970-C721-4505-A469-B06FC53DBA23}" destId="{49E5669D-EA45-4D2E-A0D4-7E625B2F8392}" srcOrd="10" destOrd="0" presId="urn:microsoft.com/office/officeart/2005/8/layout/hierarchy3"/>
    <dgm:cxn modelId="{42583FE0-338E-48D0-8807-F0861B935369}" type="presParOf" srcId="{CCF33970-C721-4505-A469-B06FC53DBA23}" destId="{1C5F6827-8793-4D4B-B225-AD27F788ACD8}" srcOrd="11" destOrd="0" presId="urn:microsoft.com/office/officeart/2005/8/layout/hierarchy3"/>
    <dgm:cxn modelId="{E96FBF16-8A88-42B9-BFF6-EB91CD35E6E6}" type="presParOf" srcId="{CCF33970-C721-4505-A469-B06FC53DBA23}" destId="{2E39EA0A-B40D-4CA4-95F1-3B9C47BA9C24}" srcOrd="12" destOrd="0" presId="urn:microsoft.com/office/officeart/2005/8/layout/hierarchy3"/>
    <dgm:cxn modelId="{EC91A570-5044-461F-9E30-3070634775E9}" type="presParOf" srcId="{CCF33970-C721-4505-A469-B06FC53DBA23}" destId="{7EB74FE7-83C6-4608-A030-76154267DC8D}" srcOrd="13" destOrd="0" presId="urn:microsoft.com/office/officeart/2005/8/layout/hierarchy3"/>
    <dgm:cxn modelId="{78BB375F-D0EA-4AAC-A4A4-78109134DA0B}" type="presParOf" srcId="{CCF33970-C721-4505-A469-B06FC53DBA23}" destId="{47FDDC87-E406-4588-8EBE-C6206458C54F}" srcOrd="14" destOrd="0" presId="urn:microsoft.com/office/officeart/2005/8/layout/hierarchy3"/>
    <dgm:cxn modelId="{476D1E42-16F9-4F76-BA4D-C5BB89ECCA83}" type="presParOf" srcId="{CCF33970-C721-4505-A469-B06FC53DBA23}" destId="{A96A9DA1-B612-4EC1-AF2E-32F0F4BF7077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9B7A26-DF0D-47F8-94DC-7FA716197001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B7F98C-D772-4B78-9982-044E11B02100}">
      <dgm:prSet phldrT="[Текст]" custT="1"/>
      <dgm:spPr/>
      <dgm:t>
        <a:bodyPr/>
        <a:lstStyle/>
        <a:p>
          <a:pPr algn="ctr"/>
          <a:r>
            <a:rPr lang="ru-RU" sz="3100" dirty="0" smtClean="0"/>
            <a:t>171,9 </a:t>
          </a:r>
          <a:r>
            <a:rPr lang="ru-RU" sz="2000" dirty="0" smtClean="0"/>
            <a:t>млн.руб</a:t>
          </a:r>
          <a:r>
            <a:rPr lang="ru-RU" sz="3100" dirty="0" smtClean="0"/>
            <a:t>.</a:t>
          </a:r>
          <a:endParaRPr lang="ru-RU" sz="3100" dirty="0"/>
        </a:p>
      </dgm:t>
    </dgm:pt>
    <dgm:pt modelId="{1FA48394-2B38-4984-87A8-D208D5B14F98}" type="parTrans" cxnId="{E1AD0FB2-0F29-47A3-A833-C48901CCC3E2}">
      <dgm:prSet/>
      <dgm:spPr/>
      <dgm:t>
        <a:bodyPr/>
        <a:lstStyle/>
        <a:p>
          <a:endParaRPr lang="ru-RU"/>
        </a:p>
      </dgm:t>
    </dgm:pt>
    <dgm:pt modelId="{44A460C1-3209-475F-8C2C-D6A2AB026511}" type="sibTrans" cxnId="{E1AD0FB2-0F29-47A3-A833-C48901CCC3E2}">
      <dgm:prSet/>
      <dgm:spPr/>
      <dgm:t>
        <a:bodyPr/>
        <a:lstStyle/>
        <a:p>
          <a:endParaRPr lang="ru-RU"/>
        </a:p>
      </dgm:t>
    </dgm:pt>
    <dgm:pt modelId="{CA1D8063-E538-4C04-B36B-4078A008D8CB}">
      <dgm:prSet phldrT="[Текст]" custT="1"/>
      <dgm:spPr/>
      <dgm:t>
        <a:bodyPr/>
        <a:lstStyle/>
        <a:p>
          <a:pPr algn="l"/>
          <a:r>
            <a:rPr lang="ru-RU" sz="1800" dirty="0" smtClean="0"/>
            <a:t>Фонд оплаты труда работников сферы культуры</a:t>
          </a:r>
          <a:endParaRPr lang="ru-RU" sz="1800" dirty="0"/>
        </a:p>
      </dgm:t>
    </dgm:pt>
    <dgm:pt modelId="{83ABDABD-2099-4F41-9ECF-C48182500037}" type="parTrans" cxnId="{D636CC00-080E-4D22-AA5D-C4833AAC035E}">
      <dgm:prSet/>
      <dgm:spPr/>
      <dgm:t>
        <a:bodyPr/>
        <a:lstStyle/>
        <a:p>
          <a:endParaRPr lang="ru-RU"/>
        </a:p>
      </dgm:t>
    </dgm:pt>
    <dgm:pt modelId="{573FDB78-6FBD-4E3F-B440-ADA59041EB99}" type="sibTrans" cxnId="{D636CC00-080E-4D22-AA5D-C4833AAC035E}">
      <dgm:prSet/>
      <dgm:spPr/>
      <dgm:t>
        <a:bodyPr/>
        <a:lstStyle/>
        <a:p>
          <a:endParaRPr lang="ru-RU"/>
        </a:p>
      </dgm:t>
    </dgm:pt>
    <dgm:pt modelId="{4C6691B4-33AD-4214-B186-8FB30DDA4053}">
      <dgm:prSet phldrT="[Текст]" custT="1"/>
      <dgm:spPr/>
      <dgm:t>
        <a:bodyPr/>
        <a:lstStyle/>
        <a:p>
          <a:r>
            <a:rPr lang="ru-RU" sz="1800" dirty="0" smtClean="0"/>
            <a:t>Прочие расходы в рамках муниципальных </a:t>
          </a:r>
        </a:p>
        <a:p>
          <a:r>
            <a:rPr lang="ru-RU" sz="1800" dirty="0" smtClean="0"/>
            <a:t>заданий </a:t>
          </a:r>
          <a:endParaRPr lang="ru-RU" sz="1800" dirty="0"/>
        </a:p>
      </dgm:t>
    </dgm:pt>
    <dgm:pt modelId="{D46DF946-D953-4860-9068-C55B4F55E480}" type="parTrans" cxnId="{F73D3CE3-192B-4E80-9E60-16C5C8BF4356}">
      <dgm:prSet/>
      <dgm:spPr/>
      <dgm:t>
        <a:bodyPr/>
        <a:lstStyle/>
        <a:p>
          <a:endParaRPr lang="ru-RU"/>
        </a:p>
      </dgm:t>
    </dgm:pt>
    <dgm:pt modelId="{CD24DF91-D50A-428B-91C1-DA68F6E436DE}" type="sibTrans" cxnId="{F73D3CE3-192B-4E80-9E60-16C5C8BF4356}">
      <dgm:prSet/>
      <dgm:spPr/>
      <dgm:t>
        <a:bodyPr/>
        <a:lstStyle/>
        <a:p>
          <a:endParaRPr lang="ru-RU"/>
        </a:p>
      </dgm:t>
    </dgm:pt>
    <dgm:pt modelId="{79EA48C0-D002-42C0-8FC5-AF5079A0CBA6}">
      <dgm:prSet phldrT="[Текст]" custT="1"/>
      <dgm:spPr/>
      <dgm:t>
        <a:bodyPr/>
        <a:lstStyle/>
        <a:p>
          <a:r>
            <a:rPr lang="ru-RU" sz="1800" dirty="0" smtClean="0"/>
            <a:t>Текущий и капитальный ремонт учреждений </a:t>
          </a:r>
          <a:endParaRPr lang="ru-RU" sz="1800" dirty="0"/>
        </a:p>
      </dgm:t>
    </dgm:pt>
    <dgm:pt modelId="{F73452E0-4B13-46D4-97C7-EEFEEB806322}" type="parTrans" cxnId="{AA81B8B4-FCAD-41E1-96C9-4CD60D5C0BB4}">
      <dgm:prSet/>
      <dgm:spPr/>
      <dgm:t>
        <a:bodyPr/>
        <a:lstStyle/>
        <a:p>
          <a:endParaRPr lang="ru-RU"/>
        </a:p>
      </dgm:t>
    </dgm:pt>
    <dgm:pt modelId="{32A3A3DD-7797-486B-8FE7-30C5EC555160}" type="sibTrans" cxnId="{AA81B8B4-FCAD-41E1-96C9-4CD60D5C0BB4}">
      <dgm:prSet/>
      <dgm:spPr/>
      <dgm:t>
        <a:bodyPr/>
        <a:lstStyle/>
        <a:p>
          <a:endParaRPr lang="ru-RU"/>
        </a:p>
      </dgm:t>
    </dgm:pt>
    <dgm:pt modelId="{3E5602FD-D867-48B0-A4F0-14B1B5BBC176}" type="pres">
      <dgm:prSet presAssocID="{7C9B7A26-DF0D-47F8-94DC-7FA716197001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CF9421B-324E-45F4-AD0F-CACD842FBFDF}" type="pres">
      <dgm:prSet presAssocID="{D8B7F98C-D772-4B78-9982-044E11B02100}" presName="posSpace" presStyleCnt="0"/>
      <dgm:spPr/>
    </dgm:pt>
    <dgm:pt modelId="{E3BB5611-0A10-41E5-93FF-F859A34FC194}" type="pres">
      <dgm:prSet presAssocID="{D8B7F98C-D772-4B78-9982-044E11B02100}" presName="vertFlow" presStyleCnt="0"/>
      <dgm:spPr/>
    </dgm:pt>
    <dgm:pt modelId="{4EE756BC-81B4-41AC-8E5C-9BB1FE4D7DF5}" type="pres">
      <dgm:prSet presAssocID="{D8B7F98C-D772-4B78-9982-044E11B02100}" presName="topSpace" presStyleCnt="0"/>
      <dgm:spPr/>
    </dgm:pt>
    <dgm:pt modelId="{E24AEFED-7EF0-4509-9277-3D5135BF8C17}" type="pres">
      <dgm:prSet presAssocID="{D8B7F98C-D772-4B78-9982-044E11B02100}" presName="firstComp" presStyleCnt="0"/>
      <dgm:spPr/>
    </dgm:pt>
    <dgm:pt modelId="{7B99A8D0-52FB-4837-9E36-89B4E82A8C71}" type="pres">
      <dgm:prSet presAssocID="{D8B7F98C-D772-4B78-9982-044E11B02100}" presName="firstChild" presStyleLbl="bgAccFollowNode1" presStyleIdx="0" presStyleCnt="3" custScaleX="122021" custScaleY="23936" custLinFactNeighborX="-32372" custLinFactNeighborY="-6502"/>
      <dgm:spPr/>
      <dgm:t>
        <a:bodyPr/>
        <a:lstStyle/>
        <a:p>
          <a:endParaRPr lang="ru-RU"/>
        </a:p>
      </dgm:t>
    </dgm:pt>
    <dgm:pt modelId="{7C0108FE-35CD-4CB7-914B-646796583930}" type="pres">
      <dgm:prSet presAssocID="{D8B7F98C-D772-4B78-9982-044E11B02100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1827E-DDA0-4330-8ADE-FB460F5D44E0}" type="pres">
      <dgm:prSet presAssocID="{4C6691B4-33AD-4214-B186-8FB30DDA4053}" presName="comp" presStyleCnt="0"/>
      <dgm:spPr/>
    </dgm:pt>
    <dgm:pt modelId="{93D428B6-0F22-4192-90CE-CCAA9BD0115B}" type="pres">
      <dgm:prSet presAssocID="{4C6691B4-33AD-4214-B186-8FB30DDA4053}" presName="child" presStyleLbl="bgAccFollowNode1" presStyleIdx="1" presStyleCnt="3" custScaleX="123007" custScaleY="22179" custLinFactNeighborX="-31879" custLinFactNeighborY="-2747"/>
      <dgm:spPr/>
      <dgm:t>
        <a:bodyPr/>
        <a:lstStyle/>
        <a:p>
          <a:endParaRPr lang="ru-RU"/>
        </a:p>
      </dgm:t>
    </dgm:pt>
    <dgm:pt modelId="{8F727F9D-BCB1-4398-B67F-684836CDC1CD}" type="pres">
      <dgm:prSet presAssocID="{4C6691B4-33AD-4214-B186-8FB30DDA4053}" presName="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67E71E-BB0D-4A2E-87DF-CB74B2F86CAC}" type="pres">
      <dgm:prSet presAssocID="{79EA48C0-D002-42C0-8FC5-AF5079A0CBA6}" presName="comp" presStyleCnt="0"/>
      <dgm:spPr/>
    </dgm:pt>
    <dgm:pt modelId="{3F3DC8F6-405B-438C-A601-DC4E7D3F21AD}" type="pres">
      <dgm:prSet presAssocID="{79EA48C0-D002-42C0-8FC5-AF5079A0CBA6}" presName="child" presStyleLbl="bgAccFollowNode1" presStyleIdx="2" presStyleCnt="3" custScaleX="123007" custScaleY="20260" custLinFactNeighborX="-31879" custLinFactNeighborY="1969"/>
      <dgm:spPr/>
      <dgm:t>
        <a:bodyPr/>
        <a:lstStyle/>
        <a:p>
          <a:endParaRPr lang="ru-RU"/>
        </a:p>
      </dgm:t>
    </dgm:pt>
    <dgm:pt modelId="{51F01CE1-C0B4-4A74-878B-C2ACA265FEAE}" type="pres">
      <dgm:prSet presAssocID="{79EA48C0-D002-42C0-8FC5-AF5079A0CBA6}" presName="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0BC3A-156B-4888-815C-2F8EA4C64B78}" type="pres">
      <dgm:prSet presAssocID="{D8B7F98C-D772-4B78-9982-044E11B02100}" presName="negSpace" presStyleCnt="0"/>
      <dgm:spPr/>
    </dgm:pt>
    <dgm:pt modelId="{F0DD3B70-D7BE-47D4-B131-D216976B4C2D}" type="pres">
      <dgm:prSet presAssocID="{D8B7F98C-D772-4B78-9982-044E11B02100}" presName="circle" presStyleLbl="node1" presStyleIdx="0" presStyleCnt="1" custScaleX="56754" custScaleY="53329" custLinFactNeighborX="-22653" custLinFactNeighborY="-21362"/>
      <dgm:spPr/>
      <dgm:t>
        <a:bodyPr/>
        <a:lstStyle/>
        <a:p>
          <a:endParaRPr lang="ru-RU"/>
        </a:p>
      </dgm:t>
    </dgm:pt>
  </dgm:ptLst>
  <dgm:cxnLst>
    <dgm:cxn modelId="{C7E94227-185F-4782-901A-349E647BE806}" type="presOf" srcId="{7C9B7A26-DF0D-47F8-94DC-7FA716197001}" destId="{3E5602FD-D867-48B0-A4F0-14B1B5BBC176}" srcOrd="0" destOrd="0" presId="urn:microsoft.com/office/officeart/2005/8/layout/hList9"/>
    <dgm:cxn modelId="{F0B0176C-7F6C-454B-AEC7-DAD40971C79B}" type="presOf" srcId="{4C6691B4-33AD-4214-B186-8FB30DDA4053}" destId="{8F727F9D-BCB1-4398-B67F-684836CDC1CD}" srcOrd="1" destOrd="0" presId="urn:microsoft.com/office/officeart/2005/8/layout/hList9"/>
    <dgm:cxn modelId="{AA81B8B4-FCAD-41E1-96C9-4CD60D5C0BB4}" srcId="{D8B7F98C-D772-4B78-9982-044E11B02100}" destId="{79EA48C0-D002-42C0-8FC5-AF5079A0CBA6}" srcOrd="2" destOrd="0" parTransId="{F73452E0-4B13-46D4-97C7-EEFEEB806322}" sibTransId="{32A3A3DD-7797-486B-8FE7-30C5EC555160}"/>
    <dgm:cxn modelId="{8F9009A8-7F8F-40B5-940C-32D180C348E6}" type="presOf" srcId="{D8B7F98C-D772-4B78-9982-044E11B02100}" destId="{F0DD3B70-D7BE-47D4-B131-D216976B4C2D}" srcOrd="0" destOrd="0" presId="urn:microsoft.com/office/officeart/2005/8/layout/hList9"/>
    <dgm:cxn modelId="{F73D3CE3-192B-4E80-9E60-16C5C8BF4356}" srcId="{D8B7F98C-D772-4B78-9982-044E11B02100}" destId="{4C6691B4-33AD-4214-B186-8FB30DDA4053}" srcOrd="1" destOrd="0" parTransId="{D46DF946-D953-4860-9068-C55B4F55E480}" sibTransId="{CD24DF91-D50A-428B-91C1-DA68F6E436DE}"/>
    <dgm:cxn modelId="{557802AB-3750-42E9-A595-785113CE4466}" type="presOf" srcId="{79EA48C0-D002-42C0-8FC5-AF5079A0CBA6}" destId="{3F3DC8F6-405B-438C-A601-DC4E7D3F21AD}" srcOrd="0" destOrd="0" presId="urn:microsoft.com/office/officeart/2005/8/layout/hList9"/>
    <dgm:cxn modelId="{1656BCDC-1E44-4691-B321-FA33F409917C}" type="presOf" srcId="{4C6691B4-33AD-4214-B186-8FB30DDA4053}" destId="{93D428B6-0F22-4192-90CE-CCAA9BD0115B}" srcOrd="0" destOrd="0" presId="urn:microsoft.com/office/officeart/2005/8/layout/hList9"/>
    <dgm:cxn modelId="{B6426C32-DE69-4586-A633-F0C33026BB73}" type="presOf" srcId="{CA1D8063-E538-4C04-B36B-4078A008D8CB}" destId="{7C0108FE-35CD-4CB7-914B-646796583930}" srcOrd="1" destOrd="0" presId="urn:microsoft.com/office/officeart/2005/8/layout/hList9"/>
    <dgm:cxn modelId="{7B97071C-F1BD-4CDF-851A-16175DC747DA}" type="presOf" srcId="{CA1D8063-E538-4C04-B36B-4078A008D8CB}" destId="{7B99A8D0-52FB-4837-9E36-89B4E82A8C71}" srcOrd="0" destOrd="0" presId="urn:microsoft.com/office/officeart/2005/8/layout/hList9"/>
    <dgm:cxn modelId="{D0CA15C2-CDC5-4ABA-9675-E928481D8A13}" type="presOf" srcId="{79EA48C0-D002-42C0-8FC5-AF5079A0CBA6}" destId="{51F01CE1-C0B4-4A74-878B-C2ACA265FEAE}" srcOrd="1" destOrd="0" presId="urn:microsoft.com/office/officeart/2005/8/layout/hList9"/>
    <dgm:cxn modelId="{E1AD0FB2-0F29-47A3-A833-C48901CCC3E2}" srcId="{7C9B7A26-DF0D-47F8-94DC-7FA716197001}" destId="{D8B7F98C-D772-4B78-9982-044E11B02100}" srcOrd="0" destOrd="0" parTransId="{1FA48394-2B38-4984-87A8-D208D5B14F98}" sibTransId="{44A460C1-3209-475F-8C2C-D6A2AB026511}"/>
    <dgm:cxn modelId="{D636CC00-080E-4D22-AA5D-C4833AAC035E}" srcId="{D8B7F98C-D772-4B78-9982-044E11B02100}" destId="{CA1D8063-E538-4C04-B36B-4078A008D8CB}" srcOrd="0" destOrd="0" parTransId="{83ABDABD-2099-4F41-9ECF-C48182500037}" sibTransId="{573FDB78-6FBD-4E3F-B440-ADA59041EB99}"/>
    <dgm:cxn modelId="{F03D1AB9-DA1E-4ED4-95FB-36D26A82F236}" type="presParOf" srcId="{3E5602FD-D867-48B0-A4F0-14B1B5BBC176}" destId="{0CF9421B-324E-45F4-AD0F-CACD842FBFDF}" srcOrd="0" destOrd="0" presId="urn:microsoft.com/office/officeart/2005/8/layout/hList9"/>
    <dgm:cxn modelId="{CEAC7E1A-F088-4EB4-89B6-998A1C6159B6}" type="presParOf" srcId="{3E5602FD-D867-48B0-A4F0-14B1B5BBC176}" destId="{E3BB5611-0A10-41E5-93FF-F859A34FC194}" srcOrd="1" destOrd="0" presId="urn:microsoft.com/office/officeart/2005/8/layout/hList9"/>
    <dgm:cxn modelId="{71422421-5667-4468-9FDE-3B0C6B0940F1}" type="presParOf" srcId="{E3BB5611-0A10-41E5-93FF-F859A34FC194}" destId="{4EE756BC-81B4-41AC-8E5C-9BB1FE4D7DF5}" srcOrd="0" destOrd="0" presId="urn:microsoft.com/office/officeart/2005/8/layout/hList9"/>
    <dgm:cxn modelId="{6231129C-E86C-48F0-975F-37349C186CB6}" type="presParOf" srcId="{E3BB5611-0A10-41E5-93FF-F859A34FC194}" destId="{E24AEFED-7EF0-4509-9277-3D5135BF8C17}" srcOrd="1" destOrd="0" presId="urn:microsoft.com/office/officeart/2005/8/layout/hList9"/>
    <dgm:cxn modelId="{5C612253-A38F-48F7-807D-BDF229007261}" type="presParOf" srcId="{E24AEFED-7EF0-4509-9277-3D5135BF8C17}" destId="{7B99A8D0-52FB-4837-9E36-89B4E82A8C71}" srcOrd="0" destOrd="0" presId="urn:microsoft.com/office/officeart/2005/8/layout/hList9"/>
    <dgm:cxn modelId="{0A82A87E-7725-461A-AF98-8F6691B016A0}" type="presParOf" srcId="{E24AEFED-7EF0-4509-9277-3D5135BF8C17}" destId="{7C0108FE-35CD-4CB7-914B-646796583930}" srcOrd="1" destOrd="0" presId="urn:microsoft.com/office/officeart/2005/8/layout/hList9"/>
    <dgm:cxn modelId="{5A341C61-859E-48C9-85A5-66847830C923}" type="presParOf" srcId="{E3BB5611-0A10-41E5-93FF-F859A34FC194}" destId="{C9A1827E-DDA0-4330-8ADE-FB460F5D44E0}" srcOrd="2" destOrd="0" presId="urn:microsoft.com/office/officeart/2005/8/layout/hList9"/>
    <dgm:cxn modelId="{403AEEE2-C387-44D4-820F-9E588FBAC51C}" type="presParOf" srcId="{C9A1827E-DDA0-4330-8ADE-FB460F5D44E0}" destId="{93D428B6-0F22-4192-90CE-CCAA9BD0115B}" srcOrd="0" destOrd="0" presId="urn:microsoft.com/office/officeart/2005/8/layout/hList9"/>
    <dgm:cxn modelId="{F68427A9-3542-4DA0-A946-9B154AC208D7}" type="presParOf" srcId="{C9A1827E-DDA0-4330-8ADE-FB460F5D44E0}" destId="{8F727F9D-BCB1-4398-B67F-684836CDC1CD}" srcOrd="1" destOrd="0" presId="urn:microsoft.com/office/officeart/2005/8/layout/hList9"/>
    <dgm:cxn modelId="{1A4D7B9D-B16A-420E-B853-C9ACCF31F582}" type="presParOf" srcId="{E3BB5611-0A10-41E5-93FF-F859A34FC194}" destId="{AE67E71E-BB0D-4A2E-87DF-CB74B2F86CAC}" srcOrd="3" destOrd="0" presId="urn:microsoft.com/office/officeart/2005/8/layout/hList9"/>
    <dgm:cxn modelId="{E68C7257-3A8E-4049-ADEB-9655B0843505}" type="presParOf" srcId="{AE67E71E-BB0D-4A2E-87DF-CB74B2F86CAC}" destId="{3F3DC8F6-405B-438C-A601-DC4E7D3F21AD}" srcOrd="0" destOrd="0" presId="urn:microsoft.com/office/officeart/2005/8/layout/hList9"/>
    <dgm:cxn modelId="{600D697A-1CD0-4BF3-9616-FE19AAEBBD07}" type="presParOf" srcId="{AE67E71E-BB0D-4A2E-87DF-CB74B2F86CAC}" destId="{51F01CE1-C0B4-4A74-878B-C2ACA265FEAE}" srcOrd="1" destOrd="0" presId="urn:microsoft.com/office/officeart/2005/8/layout/hList9"/>
    <dgm:cxn modelId="{AD34F705-C4AD-4421-8E95-AC50EB2BCE1F}" type="presParOf" srcId="{3E5602FD-D867-48B0-A4F0-14B1B5BBC176}" destId="{5690BC3A-156B-4888-815C-2F8EA4C64B78}" srcOrd="2" destOrd="0" presId="urn:microsoft.com/office/officeart/2005/8/layout/hList9"/>
    <dgm:cxn modelId="{2019D777-62DC-4215-AF1E-C5A8263CA13C}" type="presParOf" srcId="{3E5602FD-D867-48B0-A4F0-14B1B5BBC176}" destId="{F0DD3B70-D7BE-47D4-B131-D216976B4C2D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A8D738-1ADD-466D-94CF-4B55DBC0C72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38EBFB-7E91-447C-B1FF-D9422BE6B492}">
      <dgm:prSet phldrT="[Текст]" custT="1"/>
      <dgm:spPr/>
      <dgm:t>
        <a:bodyPr/>
        <a:lstStyle/>
        <a:p>
          <a:pPr algn="ctr"/>
          <a:r>
            <a:rPr lang="ru-RU" sz="2800" dirty="0" smtClean="0"/>
            <a:t>74,1</a:t>
          </a:r>
          <a:endParaRPr lang="ru-RU" sz="2800" dirty="0"/>
        </a:p>
      </dgm:t>
    </dgm:pt>
    <dgm:pt modelId="{6F0B720D-B4A7-4E59-A12F-883A83C237D7}" type="parTrans" cxnId="{8A05A63C-D4AF-4FFA-BC9D-BA617257D9D3}">
      <dgm:prSet/>
      <dgm:spPr/>
      <dgm:t>
        <a:bodyPr/>
        <a:lstStyle/>
        <a:p>
          <a:endParaRPr lang="ru-RU" sz="3600"/>
        </a:p>
      </dgm:t>
    </dgm:pt>
    <dgm:pt modelId="{F35C69A2-32D6-4E51-BEFE-30CA850F73AC}" type="sibTrans" cxnId="{8A05A63C-D4AF-4FFA-BC9D-BA617257D9D3}">
      <dgm:prSet/>
      <dgm:spPr/>
      <dgm:t>
        <a:bodyPr/>
        <a:lstStyle/>
        <a:p>
          <a:endParaRPr lang="ru-RU" sz="3600"/>
        </a:p>
      </dgm:t>
    </dgm:pt>
    <dgm:pt modelId="{7811B81C-185D-4BD3-A53B-74B9D654AE87}">
      <dgm:prSet phldrT="[Текст]" custT="1"/>
      <dgm:spPr/>
      <dgm:t>
        <a:bodyPr/>
        <a:lstStyle/>
        <a:p>
          <a:r>
            <a:rPr lang="ru-RU" sz="1400" dirty="0" smtClean="0"/>
            <a:t>Содержание территорий общего пользования </a:t>
          </a:r>
          <a:endParaRPr lang="ru-RU" sz="1400" dirty="0"/>
        </a:p>
      </dgm:t>
    </dgm:pt>
    <dgm:pt modelId="{9FE3725F-B02A-40CE-A9E4-383228BC699C}" type="parTrans" cxnId="{4C101761-19E2-4D50-B63E-5F3CC9E63FB9}">
      <dgm:prSet/>
      <dgm:spPr/>
      <dgm:t>
        <a:bodyPr/>
        <a:lstStyle/>
        <a:p>
          <a:endParaRPr lang="ru-RU" sz="3600"/>
        </a:p>
      </dgm:t>
    </dgm:pt>
    <dgm:pt modelId="{0E9721F4-977F-4069-91B3-913E21D30ED7}" type="sibTrans" cxnId="{4C101761-19E2-4D50-B63E-5F3CC9E63FB9}">
      <dgm:prSet/>
      <dgm:spPr/>
      <dgm:t>
        <a:bodyPr/>
        <a:lstStyle/>
        <a:p>
          <a:endParaRPr lang="ru-RU" sz="3600"/>
        </a:p>
      </dgm:t>
    </dgm:pt>
    <dgm:pt modelId="{8F773B9A-D37F-40ED-9CDC-8C6E1C93CDAE}">
      <dgm:prSet phldrT="[Текст]" custT="1"/>
      <dgm:spPr/>
      <dgm:t>
        <a:bodyPr/>
        <a:lstStyle/>
        <a:p>
          <a:pPr algn="ctr"/>
          <a:r>
            <a:rPr lang="ru-RU" sz="2800" dirty="0" smtClean="0"/>
            <a:t>56,7</a:t>
          </a:r>
          <a:endParaRPr lang="ru-RU" sz="2800" dirty="0"/>
        </a:p>
      </dgm:t>
    </dgm:pt>
    <dgm:pt modelId="{2CAF4C85-4EE2-43C6-BC09-7C49FD0B8B49}" type="parTrans" cxnId="{4181D345-01BF-4B30-B6FC-0AA2049582AA}">
      <dgm:prSet/>
      <dgm:spPr/>
      <dgm:t>
        <a:bodyPr/>
        <a:lstStyle/>
        <a:p>
          <a:endParaRPr lang="ru-RU" sz="3600"/>
        </a:p>
      </dgm:t>
    </dgm:pt>
    <dgm:pt modelId="{C889E6FD-F0A3-4ED4-8347-9BF9A8E3DD96}" type="sibTrans" cxnId="{4181D345-01BF-4B30-B6FC-0AA2049582AA}">
      <dgm:prSet/>
      <dgm:spPr/>
      <dgm:t>
        <a:bodyPr/>
        <a:lstStyle/>
        <a:p>
          <a:endParaRPr lang="ru-RU" sz="3600"/>
        </a:p>
      </dgm:t>
    </dgm:pt>
    <dgm:pt modelId="{B524726C-E5F7-486A-A456-26F72204A238}">
      <dgm:prSet phldrT="[Текст]" custT="1"/>
      <dgm:spPr/>
      <dgm:t>
        <a:bodyPr/>
        <a:lstStyle/>
        <a:p>
          <a:r>
            <a:rPr lang="ru-RU" sz="1400" dirty="0" smtClean="0"/>
            <a:t>Ремонт улично-дорожной сети </a:t>
          </a:r>
          <a:endParaRPr lang="ru-RU" sz="1400" dirty="0"/>
        </a:p>
      </dgm:t>
    </dgm:pt>
    <dgm:pt modelId="{3B384132-66C2-4421-9E19-3058C2B9AEAE}" type="parTrans" cxnId="{9F954CAC-058E-4C99-8F2C-D366483D9BF3}">
      <dgm:prSet/>
      <dgm:spPr/>
      <dgm:t>
        <a:bodyPr/>
        <a:lstStyle/>
        <a:p>
          <a:endParaRPr lang="ru-RU" sz="3600"/>
        </a:p>
      </dgm:t>
    </dgm:pt>
    <dgm:pt modelId="{7204DF35-1B7F-4124-B0FD-5C38ADA23A26}" type="sibTrans" cxnId="{9F954CAC-058E-4C99-8F2C-D366483D9BF3}">
      <dgm:prSet/>
      <dgm:spPr/>
      <dgm:t>
        <a:bodyPr/>
        <a:lstStyle/>
        <a:p>
          <a:endParaRPr lang="ru-RU" sz="3600"/>
        </a:p>
      </dgm:t>
    </dgm:pt>
    <dgm:pt modelId="{59433483-261B-48A8-BD66-5022834DBBFC}">
      <dgm:prSet phldrT="[Текст]" custT="1"/>
      <dgm:spPr/>
      <dgm:t>
        <a:bodyPr/>
        <a:lstStyle/>
        <a:p>
          <a:pPr algn="ctr"/>
          <a:r>
            <a:rPr lang="ru-RU" sz="2800" dirty="0" smtClean="0"/>
            <a:t>37,4</a:t>
          </a:r>
          <a:endParaRPr lang="ru-RU" sz="2800" dirty="0"/>
        </a:p>
      </dgm:t>
    </dgm:pt>
    <dgm:pt modelId="{74655D78-F97A-4340-BCCA-005157C0D42A}" type="parTrans" cxnId="{FE6E33B7-776F-4E1B-9872-1908C19E4C97}">
      <dgm:prSet/>
      <dgm:spPr/>
      <dgm:t>
        <a:bodyPr/>
        <a:lstStyle/>
        <a:p>
          <a:endParaRPr lang="ru-RU" sz="3600"/>
        </a:p>
      </dgm:t>
    </dgm:pt>
    <dgm:pt modelId="{205CA5A5-905B-45FD-AA4C-D945B080669C}" type="sibTrans" cxnId="{FE6E33B7-776F-4E1B-9872-1908C19E4C97}">
      <dgm:prSet/>
      <dgm:spPr/>
      <dgm:t>
        <a:bodyPr/>
        <a:lstStyle/>
        <a:p>
          <a:endParaRPr lang="ru-RU" sz="3600"/>
        </a:p>
      </dgm:t>
    </dgm:pt>
    <dgm:pt modelId="{6F119B9E-E08B-4433-A409-3B4B336204EF}">
      <dgm:prSet phldrT="[Текст]" custT="1"/>
      <dgm:spPr/>
      <dgm:t>
        <a:bodyPr/>
        <a:lstStyle/>
        <a:p>
          <a:r>
            <a:rPr lang="ru-RU" sz="1400" dirty="0" smtClean="0"/>
            <a:t>Содержание и ремонт объектов благоустройства </a:t>
          </a:r>
          <a:endParaRPr lang="ru-RU" sz="1400" dirty="0"/>
        </a:p>
      </dgm:t>
    </dgm:pt>
    <dgm:pt modelId="{A660D720-58F9-4AF6-8CFD-C24587856CBB}" type="parTrans" cxnId="{BDF7E3EC-3F87-4AC7-87F2-B6F05404A0D6}">
      <dgm:prSet/>
      <dgm:spPr/>
      <dgm:t>
        <a:bodyPr/>
        <a:lstStyle/>
        <a:p>
          <a:endParaRPr lang="ru-RU" sz="3600"/>
        </a:p>
      </dgm:t>
    </dgm:pt>
    <dgm:pt modelId="{8B7DA6B6-C4B4-4B4C-8635-C5E06683DED9}" type="sibTrans" cxnId="{BDF7E3EC-3F87-4AC7-87F2-B6F05404A0D6}">
      <dgm:prSet/>
      <dgm:spPr/>
      <dgm:t>
        <a:bodyPr/>
        <a:lstStyle/>
        <a:p>
          <a:endParaRPr lang="ru-RU" sz="3600"/>
        </a:p>
      </dgm:t>
    </dgm:pt>
    <dgm:pt modelId="{7712DA1B-3608-4B61-9601-F4D4023D1E71}">
      <dgm:prSet phldrT="[Текст]" custT="1"/>
      <dgm:spPr/>
      <dgm:t>
        <a:bodyPr/>
        <a:lstStyle/>
        <a:p>
          <a:r>
            <a:rPr lang="ru-RU" sz="1400" dirty="0" smtClean="0"/>
            <a:t>Развитие градостроительной деятельности </a:t>
          </a:r>
          <a:endParaRPr lang="ru-RU" sz="1400" dirty="0"/>
        </a:p>
      </dgm:t>
    </dgm:pt>
    <dgm:pt modelId="{89ED86A3-8252-4485-AE1A-03C92C4FFEF2}" type="parTrans" cxnId="{A4081718-5B03-4502-8D7A-EE2BDAB4FAFB}">
      <dgm:prSet/>
      <dgm:spPr/>
      <dgm:t>
        <a:bodyPr/>
        <a:lstStyle/>
        <a:p>
          <a:endParaRPr lang="ru-RU" sz="3600"/>
        </a:p>
      </dgm:t>
    </dgm:pt>
    <dgm:pt modelId="{4D151397-AB2F-4121-A8A8-DD77C70519AD}" type="sibTrans" cxnId="{A4081718-5B03-4502-8D7A-EE2BDAB4FAFB}">
      <dgm:prSet/>
      <dgm:spPr/>
      <dgm:t>
        <a:bodyPr/>
        <a:lstStyle/>
        <a:p>
          <a:endParaRPr lang="ru-RU" sz="3600"/>
        </a:p>
      </dgm:t>
    </dgm:pt>
    <dgm:pt modelId="{E10DE4A5-E5E2-4E26-A668-DF64FBBAD0B4}">
      <dgm:prSet phldrT="[Текст]" custT="1"/>
      <dgm:spPr/>
      <dgm:t>
        <a:bodyPr/>
        <a:lstStyle/>
        <a:p>
          <a:pPr algn="ctr"/>
          <a:r>
            <a:rPr lang="ru-RU" sz="2800" dirty="0" smtClean="0"/>
            <a:t>35,8</a:t>
          </a:r>
          <a:endParaRPr lang="ru-RU" sz="2800" dirty="0"/>
        </a:p>
      </dgm:t>
    </dgm:pt>
    <dgm:pt modelId="{85EA0916-015B-408D-8705-8C45AF8BC500}" type="parTrans" cxnId="{D7BE881D-32C7-4860-8650-BFACEF857D9E}">
      <dgm:prSet/>
      <dgm:spPr/>
      <dgm:t>
        <a:bodyPr/>
        <a:lstStyle/>
        <a:p>
          <a:endParaRPr lang="ru-RU" sz="3600"/>
        </a:p>
      </dgm:t>
    </dgm:pt>
    <dgm:pt modelId="{5E9A8127-88FA-4C59-B5C0-0DA83156DD9C}" type="sibTrans" cxnId="{D7BE881D-32C7-4860-8650-BFACEF857D9E}">
      <dgm:prSet/>
      <dgm:spPr/>
      <dgm:t>
        <a:bodyPr/>
        <a:lstStyle/>
        <a:p>
          <a:endParaRPr lang="ru-RU" sz="3600"/>
        </a:p>
      </dgm:t>
    </dgm:pt>
    <dgm:pt modelId="{0A667FD2-550E-4E37-9DE7-4FC5FC536037}">
      <dgm:prSet phldrT="[Текст]" custT="1"/>
      <dgm:spPr/>
      <dgm:t>
        <a:bodyPr/>
        <a:lstStyle/>
        <a:p>
          <a:r>
            <a:rPr lang="ru-RU" sz="1400" dirty="0" smtClean="0"/>
            <a:t>Обеспечение безопасности дорожного движения  </a:t>
          </a:r>
          <a:endParaRPr lang="ru-RU" sz="1400" dirty="0"/>
        </a:p>
      </dgm:t>
    </dgm:pt>
    <dgm:pt modelId="{57BB18AC-D1BD-47E0-B954-D1A2F96E42D9}" type="parTrans" cxnId="{336FE450-CADF-41EE-97E1-D1B29DADA190}">
      <dgm:prSet/>
      <dgm:spPr/>
      <dgm:t>
        <a:bodyPr/>
        <a:lstStyle/>
        <a:p>
          <a:endParaRPr lang="ru-RU" sz="3600"/>
        </a:p>
      </dgm:t>
    </dgm:pt>
    <dgm:pt modelId="{ACC659A0-BE8D-4F44-9328-05422AE91CEC}" type="sibTrans" cxnId="{336FE450-CADF-41EE-97E1-D1B29DADA190}">
      <dgm:prSet/>
      <dgm:spPr/>
      <dgm:t>
        <a:bodyPr/>
        <a:lstStyle/>
        <a:p>
          <a:endParaRPr lang="ru-RU" sz="3600"/>
        </a:p>
      </dgm:t>
    </dgm:pt>
    <dgm:pt modelId="{5D7FD9F1-7331-46A9-B7AB-EC87AA082AB3}">
      <dgm:prSet phldrT="[Текст]" custT="1"/>
      <dgm:spPr/>
      <dgm:t>
        <a:bodyPr/>
        <a:lstStyle/>
        <a:p>
          <a:pPr algn="ctr"/>
          <a:r>
            <a:rPr lang="ru-RU" sz="2800" dirty="0" smtClean="0"/>
            <a:t>22,3</a:t>
          </a:r>
          <a:endParaRPr lang="ru-RU" sz="2800" dirty="0"/>
        </a:p>
      </dgm:t>
    </dgm:pt>
    <dgm:pt modelId="{7C7E2C3A-877A-4F4E-9CFB-6560BB747EBC}" type="parTrans" cxnId="{972E2B9C-F767-4F37-BA9B-B32F738B92DB}">
      <dgm:prSet/>
      <dgm:spPr/>
      <dgm:t>
        <a:bodyPr/>
        <a:lstStyle/>
        <a:p>
          <a:endParaRPr lang="ru-RU" sz="3600"/>
        </a:p>
      </dgm:t>
    </dgm:pt>
    <dgm:pt modelId="{C4C4BB08-AF7B-403D-BFFB-56A585636CB2}" type="sibTrans" cxnId="{972E2B9C-F767-4F37-BA9B-B32F738B92DB}">
      <dgm:prSet/>
      <dgm:spPr/>
      <dgm:t>
        <a:bodyPr/>
        <a:lstStyle/>
        <a:p>
          <a:endParaRPr lang="ru-RU" sz="3600"/>
        </a:p>
      </dgm:t>
    </dgm:pt>
    <dgm:pt modelId="{F2CD26BB-E320-405A-B4CB-3DF6A819561D}">
      <dgm:prSet phldrT="[Текст]" custT="1"/>
      <dgm:spPr/>
      <dgm:t>
        <a:bodyPr/>
        <a:lstStyle/>
        <a:p>
          <a:r>
            <a:rPr lang="ru-RU" sz="1400" dirty="0" smtClean="0"/>
            <a:t>Содержание и уход за зелеными насаждениями   </a:t>
          </a:r>
          <a:endParaRPr lang="ru-RU" sz="1400" dirty="0"/>
        </a:p>
      </dgm:t>
    </dgm:pt>
    <dgm:pt modelId="{2CD1F4CF-80E5-46A0-A74F-4AA92920E871}" type="parTrans" cxnId="{BE0AA7F9-2114-436A-BD88-E730A2BA0EFE}">
      <dgm:prSet/>
      <dgm:spPr/>
      <dgm:t>
        <a:bodyPr/>
        <a:lstStyle/>
        <a:p>
          <a:endParaRPr lang="ru-RU" sz="3600"/>
        </a:p>
      </dgm:t>
    </dgm:pt>
    <dgm:pt modelId="{7462A1DF-04FB-4FD8-8172-E41F37849576}" type="sibTrans" cxnId="{BE0AA7F9-2114-436A-BD88-E730A2BA0EFE}">
      <dgm:prSet/>
      <dgm:spPr/>
      <dgm:t>
        <a:bodyPr/>
        <a:lstStyle/>
        <a:p>
          <a:endParaRPr lang="ru-RU" sz="3600"/>
        </a:p>
      </dgm:t>
    </dgm:pt>
    <dgm:pt modelId="{7BA12402-1D69-4F07-BF48-E2B992612D8B}">
      <dgm:prSet phldrT="[Текст]" custT="1"/>
      <dgm:spPr/>
      <dgm:t>
        <a:bodyPr/>
        <a:lstStyle/>
        <a:p>
          <a:pPr algn="ctr"/>
          <a:r>
            <a:rPr lang="ru-RU" sz="2800" dirty="0" smtClean="0"/>
            <a:t>19,8</a:t>
          </a:r>
          <a:endParaRPr lang="ru-RU" sz="2800" dirty="0"/>
        </a:p>
      </dgm:t>
    </dgm:pt>
    <dgm:pt modelId="{342AF253-9D2E-43B5-87BA-4533ED9DD9B7}" type="parTrans" cxnId="{C0DC18D3-EA62-4340-A981-7838EAFF7954}">
      <dgm:prSet/>
      <dgm:spPr/>
      <dgm:t>
        <a:bodyPr/>
        <a:lstStyle/>
        <a:p>
          <a:endParaRPr lang="ru-RU" sz="3600"/>
        </a:p>
      </dgm:t>
    </dgm:pt>
    <dgm:pt modelId="{5499664D-44C3-487A-B192-C2B3F6A1F418}" type="sibTrans" cxnId="{C0DC18D3-EA62-4340-A981-7838EAFF7954}">
      <dgm:prSet/>
      <dgm:spPr/>
      <dgm:t>
        <a:bodyPr/>
        <a:lstStyle/>
        <a:p>
          <a:endParaRPr lang="ru-RU" sz="3600"/>
        </a:p>
      </dgm:t>
    </dgm:pt>
    <dgm:pt modelId="{A6CA8165-D78F-4942-B88B-0AA7500B8B77}">
      <dgm:prSet phldrT="[Текст]" custT="1"/>
      <dgm:spPr/>
      <dgm:t>
        <a:bodyPr/>
        <a:lstStyle/>
        <a:p>
          <a:r>
            <a:rPr lang="ru-RU" sz="1400" dirty="0" smtClean="0"/>
            <a:t>Энергосбережение и повышение энергетической эффективности</a:t>
          </a:r>
          <a:endParaRPr lang="ru-RU" sz="1400" dirty="0"/>
        </a:p>
      </dgm:t>
    </dgm:pt>
    <dgm:pt modelId="{FE54163E-18C3-4CF2-A38A-D1BF233172A4}" type="parTrans" cxnId="{5AA83045-E7C9-4A97-A1A6-AE37B2E0169F}">
      <dgm:prSet/>
      <dgm:spPr/>
      <dgm:t>
        <a:bodyPr/>
        <a:lstStyle/>
        <a:p>
          <a:endParaRPr lang="ru-RU" sz="3600"/>
        </a:p>
      </dgm:t>
    </dgm:pt>
    <dgm:pt modelId="{68FA6E8D-DA56-4E19-8472-EF0B873E9870}" type="sibTrans" cxnId="{5AA83045-E7C9-4A97-A1A6-AE37B2E0169F}">
      <dgm:prSet/>
      <dgm:spPr/>
      <dgm:t>
        <a:bodyPr/>
        <a:lstStyle/>
        <a:p>
          <a:endParaRPr lang="ru-RU" sz="3600"/>
        </a:p>
      </dgm:t>
    </dgm:pt>
    <dgm:pt modelId="{3F0D3E31-2C49-4EC8-8087-1CC00F68E819}">
      <dgm:prSet phldrT="[Текст]" custT="1"/>
      <dgm:spPr/>
      <dgm:t>
        <a:bodyPr/>
        <a:lstStyle/>
        <a:p>
          <a:pPr algn="ctr"/>
          <a:r>
            <a:rPr lang="ru-RU" sz="2800" dirty="0" smtClean="0"/>
            <a:t>19,2</a:t>
          </a:r>
          <a:endParaRPr lang="ru-RU" sz="2800" dirty="0"/>
        </a:p>
      </dgm:t>
    </dgm:pt>
    <dgm:pt modelId="{A29E5CED-9E3A-4904-96F4-F00D07B237AA}" type="parTrans" cxnId="{C5C4B436-D768-4678-9D13-CB4954A1E879}">
      <dgm:prSet/>
      <dgm:spPr/>
      <dgm:t>
        <a:bodyPr/>
        <a:lstStyle/>
        <a:p>
          <a:endParaRPr lang="ru-RU" sz="3600"/>
        </a:p>
      </dgm:t>
    </dgm:pt>
    <dgm:pt modelId="{0827B28B-0411-46FC-9E64-A5105F004A79}" type="sibTrans" cxnId="{C5C4B436-D768-4678-9D13-CB4954A1E879}">
      <dgm:prSet/>
      <dgm:spPr/>
      <dgm:t>
        <a:bodyPr/>
        <a:lstStyle/>
        <a:p>
          <a:endParaRPr lang="ru-RU" sz="3600"/>
        </a:p>
      </dgm:t>
    </dgm:pt>
    <dgm:pt modelId="{72332E19-1F57-4B08-A857-B54CDB0DF1BB}">
      <dgm:prSet phldrT="[Текст]" custT="1"/>
      <dgm:spPr/>
      <dgm:t>
        <a:bodyPr/>
        <a:lstStyle/>
        <a:p>
          <a:r>
            <a:rPr lang="ru-RU" sz="1400" dirty="0" smtClean="0"/>
            <a:t>Вывоз мусора </a:t>
          </a:r>
          <a:endParaRPr lang="ru-RU" sz="1400" dirty="0"/>
        </a:p>
      </dgm:t>
    </dgm:pt>
    <dgm:pt modelId="{A776D134-8C8E-4F16-AFD0-C24433655B74}" type="parTrans" cxnId="{B4401CD9-0B39-4BAC-A2AF-364446125C6E}">
      <dgm:prSet/>
      <dgm:spPr/>
      <dgm:t>
        <a:bodyPr/>
        <a:lstStyle/>
        <a:p>
          <a:endParaRPr lang="ru-RU" sz="3600"/>
        </a:p>
      </dgm:t>
    </dgm:pt>
    <dgm:pt modelId="{F967B66A-8435-4218-8BEC-E394BC7EE4ED}" type="sibTrans" cxnId="{B4401CD9-0B39-4BAC-A2AF-364446125C6E}">
      <dgm:prSet/>
      <dgm:spPr/>
      <dgm:t>
        <a:bodyPr/>
        <a:lstStyle/>
        <a:p>
          <a:endParaRPr lang="ru-RU" sz="3600"/>
        </a:p>
      </dgm:t>
    </dgm:pt>
    <dgm:pt modelId="{18512AA9-A370-4A55-B0B4-6E5B4C2D1A2F}">
      <dgm:prSet phldrT="[Текст]" custT="1"/>
      <dgm:spPr/>
      <dgm:t>
        <a:bodyPr/>
        <a:lstStyle/>
        <a:p>
          <a:pPr algn="ctr"/>
          <a:r>
            <a:rPr lang="ru-RU" sz="2800" dirty="0" smtClean="0"/>
            <a:t>15,3</a:t>
          </a:r>
          <a:endParaRPr lang="ru-RU" sz="2800" dirty="0"/>
        </a:p>
      </dgm:t>
    </dgm:pt>
    <dgm:pt modelId="{E25FBEAB-2732-469E-86AD-26D11CD06BFD}" type="parTrans" cxnId="{6841FA8E-BC79-4B63-A47D-21345E2DDDD2}">
      <dgm:prSet/>
      <dgm:spPr/>
      <dgm:t>
        <a:bodyPr/>
        <a:lstStyle/>
        <a:p>
          <a:endParaRPr lang="ru-RU" sz="3600"/>
        </a:p>
      </dgm:t>
    </dgm:pt>
    <dgm:pt modelId="{DDB26D5B-36E0-4286-80CA-23FD19300226}" type="sibTrans" cxnId="{6841FA8E-BC79-4B63-A47D-21345E2DDDD2}">
      <dgm:prSet/>
      <dgm:spPr/>
      <dgm:t>
        <a:bodyPr/>
        <a:lstStyle/>
        <a:p>
          <a:endParaRPr lang="ru-RU" sz="3600"/>
        </a:p>
      </dgm:t>
    </dgm:pt>
    <dgm:pt modelId="{8C4E1D4D-D88B-4814-914D-4DB3FB48E9F2}">
      <dgm:prSet phldrT="[Текст]" custT="1"/>
      <dgm:spPr/>
      <dgm:t>
        <a:bodyPr/>
        <a:lstStyle/>
        <a:p>
          <a:r>
            <a:rPr lang="ru-RU" sz="1400" dirty="0" smtClean="0"/>
            <a:t>Муниципальное задание СМБУ «Эзра» </a:t>
          </a:r>
          <a:endParaRPr lang="ru-RU" sz="1400" dirty="0"/>
        </a:p>
      </dgm:t>
    </dgm:pt>
    <dgm:pt modelId="{F567A929-4B96-4F60-AC5B-915973A28886}" type="parTrans" cxnId="{8493FEDA-243D-41A8-986B-59401C5A866D}">
      <dgm:prSet/>
      <dgm:spPr/>
      <dgm:t>
        <a:bodyPr/>
        <a:lstStyle/>
        <a:p>
          <a:endParaRPr lang="ru-RU" sz="3600"/>
        </a:p>
      </dgm:t>
    </dgm:pt>
    <dgm:pt modelId="{C583A021-EBB0-421A-924B-4C37427360C6}" type="sibTrans" cxnId="{8493FEDA-243D-41A8-986B-59401C5A866D}">
      <dgm:prSet/>
      <dgm:spPr/>
      <dgm:t>
        <a:bodyPr/>
        <a:lstStyle/>
        <a:p>
          <a:endParaRPr lang="ru-RU" sz="3600"/>
        </a:p>
      </dgm:t>
    </dgm:pt>
    <dgm:pt modelId="{C68C22DA-2268-4836-B644-11BB86785B53}">
      <dgm:prSet phldrT="[Текст]" custT="1"/>
      <dgm:spPr/>
      <dgm:t>
        <a:bodyPr/>
        <a:lstStyle/>
        <a:p>
          <a:pPr algn="ctr"/>
          <a:r>
            <a:rPr lang="ru-RU" sz="2800" dirty="0" smtClean="0"/>
            <a:t>10,0</a:t>
          </a:r>
          <a:endParaRPr lang="ru-RU" sz="2800" dirty="0"/>
        </a:p>
      </dgm:t>
    </dgm:pt>
    <dgm:pt modelId="{E2D7C296-F5E8-4965-9219-65E78EC02261}" type="parTrans" cxnId="{B3A91558-83C4-4AD3-889D-918DD714A0D1}">
      <dgm:prSet/>
      <dgm:spPr/>
      <dgm:t>
        <a:bodyPr/>
        <a:lstStyle/>
        <a:p>
          <a:endParaRPr lang="ru-RU" sz="3600"/>
        </a:p>
      </dgm:t>
    </dgm:pt>
    <dgm:pt modelId="{E7EE814E-51AB-4966-ADD3-E0D13AE29DFC}" type="sibTrans" cxnId="{B3A91558-83C4-4AD3-889D-918DD714A0D1}">
      <dgm:prSet/>
      <dgm:spPr/>
      <dgm:t>
        <a:bodyPr/>
        <a:lstStyle/>
        <a:p>
          <a:endParaRPr lang="ru-RU" sz="3600"/>
        </a:p>
      </dgm:t>
    </dgm:pt>
    <dgm:pt modelId="{6314D5D1-C348-4833-8363-387FCBDB006F}">
      <dgm:prSet phldrT="[Текст]" custT="1"/>
      <dgm:spPr/>
      <dgm:t>
        <a:bodyPr/>
        <a:lstStyle/>
        <a:p>
          <a:r>
            <a:rPr lang="ru-RU" sz="1400" dirty="0" smtClean="0"/>
            <a:t>Мероприятия по охране окружающей среды </a:t>
          </a:r>
          <a:endParaRPr lang="ru-RU" sz="1400" dirty="0"/>
        </a:p>
      </dgm:t>
    </dgm:pt>
    <dgm:pt modelId="{D9BD88BC-1443-45B8-9107-EFE54732BDA6}" type="parTrans" cxnId="{98BCC62A-62A6-48B4-95E6-75983A915DE4}">
      <dgm:prSet/>
      <dgm:spPr/>
      <dgm:t>
        <a:bodyPr/>
        <a:lstStyle/>
        <a:p>
          <a:endParaRPr lang="ru-RU" sz="3600"/>
        </a:p>
      </dgm:t>
    </dgm:pt>
    <dgm:pt modelId="{ABB1BEAB-E51D-4746-998C-5BDDAF73BE25}" type="sibTrans" cxnId="{98BCC62A-62A6-48B4-95E6-75983A915DE4}">
      <dgm:prSet/>
      <dgm:spPr/>
      <dgm:t>
        <a:bodyPr/>
        <a:lstStyle/>
        <a:p>
          <a:endParaRPr lang="ru-RU" sz="3600"/>
        </a:p>
      </dgm:t>
    </dgm:pt>
    <dgm:pt modelId="{8675FF21-00AC-4BEA-B463-F1E79596B406}">
      <dgm:prSet phldrT="[Текст]" custT="1"/>
      <dgm:spPr/>
      <dgm:t>
        <a:bodyPr/>
        <a:lstStyle/>
        <a:p>
          <a:pPr algn="ctr"/>
          <a:r>
            <a:rPr lang="ru-RU" sz="2800" dirty="0" smtClean="0"/>
            <a:t>9,9</a:t>
          </a:r>
          <a:endParaRPr lang="ru-RU" sz="2800" dirty="0"/>
        </a:p>
      </dgm:t>
    </dgm:pt>
    <dgm:pt modelId="{1F243C71-F4B3-4A71-82A7-ED0D9B892869}" type="parTrans" cxnId="{2820DCE8-150F-4FA2-94C1-CABBF578EF7C}">
      <dgm:prSet/>
      <dgm:spPr/>
      <dgm:t>
        <a:bodyPr/>
        <a:lstStyle/>
        <a:p>
          <a:endParaRPr lang="ru-RU" sz="3600"/>
        </a:p>
      </dgm:t>
    </dgm:pt>
    <dgm:pt modelId="{2538ABC2-0B24-471A-95A2-74D7A26DB863}" type="sibTrans" cxnId="{2820DCE8-150F-4FA2-94C1-CABBF578EF7C}">
      <dgm:prSet/>
      <dgm:spPr/>
      <dgm:t>
        <a:bodyPr/>
        <a:lstStyle/>
        <a:p>
          <a:endParaRPr lang="ru-RU" sz="3600"/>
        </a:p>
      </dgm:t>
    </dgm:pt>
    <dgm:pt modelId="{267561F7-85F3-4FAB-8EE2-3541947D4FB0}">
      <dgm:prSet phldrT="[Текст]" custT="1"/>
      <dgm:spPr/>
      <dgm:t>
        <a:bodyPr/>
        <a:lstStyle/>
        <a:p>
          <a:r>
            <a:rPr lang="ru-RU" sz="1400" dirty="0" smtClean="0"/>
            <a:t>Содержание и капитальный ремонт тепловых и водопроводных сетей и дренажно-ливневой канализации</a:t>
          </a:r>
          <a:endParaRPr lang="ru-RU" sz="1400" dirty="0"/>
        </a:p>
      </dgm:t>
    </dgm:pt>
    <dgm:pt modelId="{4A6FDD82-3F73-4321-BA22-B3B1AE7985CD}" type="parTrans" cxnId="{E7191F0B-2F3F-4F21-9C25-D1A2B2FD265B}">
      <dgm:prSet/>
      <dgm:spPr/>
      <dgm:t>
        <a:bodyPr/>
        <a:lstStyle/>
        <a:p>
          <a:endParaRPr lang="ru-RU" sz="3600"/>
        </a:p>
      </dgm:t>
    </dgm:pt>
    <dgm:pt modelId="{A66EA0CF-F76E-4B1C-871C-734F0B5AC2CC}" type="sibTrans" cxnId="{E7191F0B-2F3F-4F21-9C25-D1A2B2FD265B}">
      <dgm:prSet/>
      <dgm:spPr/>
      <dgm:t>
        <a:bodyPr/>
        <a:lstStyle/>
        <a:p>
          <a:endParaRPr lang="ru-RU" sz="3600"/>
        </a:p>
      </dgm:t>
    </dgm:pt>
    <dgm:pt modelId="{F571BE90-6EA3-47F6-970F-B322395388E1}">
      <dgm:prSet phldrT="[Текст]" custT="1"/>
      <dgm:spPr/>
      <dgm:t>
        <a:bodyPr/>
        <a:lstStyle/>
        <a:p>
          <a:pPr algn="ctr"/>
          <a:r>
            <a:rPr lang="ru-RU" sz="2800" dirty="0" smtClean="0"/>
            <a:t>1,5</a:t>
          </a:r>
          <a:endParaRPr lang="ru-RU" sz="2800" dirty="0"/>
        </a:p>
      </dgm:t>
    </dgm:pt>
    <dgm:pt modelId="{E2F7F336-3755-4B17-8AA7-79CCCB41A681}" type="parTrans" cxnId="{A33156B5-CE4E-4763-9C9C-E98B5DA30C83}">
      <dgm:prSet/>
      <dgm:spPr/>
      <dgm:t>
        <a:bodyPr/>
        <a:lstStyle/>
        <a:p>
          <a:endParaRPr lang="ru-RU" sz="3600"/>
        </a:p>
      </dgm:t>
    </dgm:pt>
    <dgm:pt modelId="{7CD6B261-C8CB-4092-AE1F-22134E37E228}" type="sibTrans" cxnId="{A33156B5-CE4E-4763-9C9C-E98B5DA30C83}">
      <dgm:prSet/>
      <dgm:spPr/>
      <dgm:t>
        <a:bodyPr/>
        <a:lstStyle/>
        <a:p>
          <a:endParaRPr lang="ru-RU" sz="3600"/>
        </a:p>
      </dgm:t>
    </dgm:pt>
    <dgm:pt modelId="{5C8E76E9-B5EF-4D38-9469-FACE90FFE9DF}">
      <dgm:prSet phldrT="[Текст]" custT="1"/>
      <dgm:spPr/>
      <dgm:t>
        <a:bodyPr/>
        <a:lstStyle/>
        <a:p>
          <a:r>
            <a:rPr lang="ru-RU" sz="1400" dirty="0" smtClean="0"/>
            <a:t>ПИР на строительство дорог противопожарного назначения </a:t>
          </a:r>
          <a:endParaRPr lang="ru-RU" sz="1400" dirty="0"/>
        </a:p>
      </dgm:t>
    </dgm:pt>
    <dgm:pt modelId="{87FAF166-6663-43EA-BAFC-701EF2A2E356}" type="parTrans" cxnId="{8F279CA8-0386-4401-AB22-1F93E9403F4A}">
      <dgm:prSet/>
      <dgm:spPr/>
      <dgm:t>
        <a:bodyPr/>
        <a:lstStyle/>
        <a:p>
          <a:endParaRPr lang="ru-RU" sz="3600"/>
        </a:p>
      </dgm:t>
    </dgm:pt>
    <dgm:pt modelId="{0CC36781-37AE-4E52-BD80-C4D1F744912B}" type="sibTrans" cxnId="{8F279CA8-0386-4401-AB22-1F93E9403F4A}">
      <dgm:prSet/>
      <dgm:spPr/>
      <dgm:t>
        <a:bodyPr/>
        <a:lstStyle/>
        <a:p>
          <a:endParaRPr lang="ru-RU" sz="3600"/>
        </a:p>
      </dgm:t>
    </dgm:pt>
    <dgm:pt modelId="{1FA41B3C-45B9-4FAF-BD52-9718F476AD7C}">
      <dgm:prSet phldrT="[Текст]" custT="1"/>
      <dgm:spPr/>
      <dgm:t>
        <a:bodyPr/>
        <a:lstStyle/>
        <a:p>
          <a:pPr algn="ctr"/>
          <a:r>
            <a:rPr lang="ru-RU" sz="2800" dirty="0" smtClean="0"/>
            <a:t>1,1</a:t>
          </a:r>
          <a:endParaRPr lang="ru-RU" sz="2800" dirty="0"/>
        </a:p>
      </dgm:t>
    </dgm:pt>
    <dgm:pt modelId="{467FB0DC-B652-4DE4-9C65-E725DC564415}" type="parTrans" cxnId="{A2B4DB20-61E7-478C-8C4F-9D31C5575932}">
      <dgm:prSet/>
      <dgm:spPr/>
      <dgm:t>
        <a:bodyPr/>
        <a:lstStyle/>
        <a:p>
          <a:endParaRPr lang="ru-RU" sz="3600"/>
        </a:p>
      </dgm:t>
    </dgm:pt>
    <dgm:pt modelId="{852C457F-A999-4044-B503-E9DFB4B512D9}" type="sibTrans" cxnId="{A2B4DB20-61E7-478C-8C4F-9D31C5575932}">
      <dgm:prSet/>
      <dgm:spPr/>
      <dgm:t>
        <a:bodyPr/>
        <a:lstStyle/>
        <a:p>
          <a:endParaRPr lang="ru-RU" sz="3600"/>
        </a:p>
      </dgm:t>
    </dgm:pt>
    <dgm:pt modelId="{7106DB12-AFA4-4148-9534-D2E17687724A}">
      <dgm:prSet phldrT="[Текст]" custT="1"/>
      <dgm:spPr/>
      <dgm:t>
        <a:bodyPr/>
        <a:lstStyle/>
        <a:p>
          <a:r>
            <a:rPr lang="ru-RU" sz="1400" dirty="0" smtClean="0"/>
            <a:t>Содержание бесхозных коммунальных сетей  </a:t>
          </a:r>
          <a:endParaRPr lang="ru-RU" sz="1400" dirty="0"/>
        </a:p>
      </dgm:t>
    </dgm:pt>
    <dgm:pt modelId="{CE949D16-0FED-4D23-8FEA-BCFB1D9E131B}" type="parTrans" cxnId="{79A3032A-9314-4B5E-A668-988FED08346F}">
      <dgm:prSet/>
      <dgm:spPr/>
      <dgm:t>
        <a:bodyPr/>
        <a:lstStyle/>
        <a:p>
          <a:endParaRPr lang="ru-RU" sz="3600"/>
        </a:p>
      </dgm:t>
    </dgm:pt>
    <dgm:pt modelId="{AA4780A0-8858-4FA0-A518-2537FFCDB81A}" type="sibTrans" cxnId="{79A3032A-9314-4B5E-A668-988FED08346F}">
      <dgm:prSet/>
      <dgm:spPr/>
      <dgm:t>
        <a:bodyPr/>
        <a:lstStyle/>
        <a:p>
          <a:endParaRPr lang="ru-RU" sz="3600"/>
        </a:p>
      </dgm:t>
    </dgm:pt>
    <dgm:pt modelId="{E5E11F7D-CA06-4B9C-B59F-161CA8BC7C1A}">
      <dgm:prSet phldrT="[Текст]" custT="1"/>
      <dgm:spPr/>
      <dgm:t>
        <a:bodyPr/>
        <a:lstStyle/>
        <a:p>
          <a:pPr algn="ctr"/>
          <a:r>
            <a:rPr lang="ru-RU" sz="2800" dirty="0" smtClean="0"/>
            <a:t>0,5</a:t>
          </a:r>
          <a:endParaRPr lang="ru-RU" sz="2800" dirty="0"/>
        </a:p>
      </dgm:t>
    </dgm:pt>
    <dgm:pt modelId="{50E10E20-8CBE-455B-931C-89CD91BF1137}" type="parTrans" cxnId="{599067AA-20B4-4D10-8717-BFA948BD9717}">
      <dgm:prSet/>
      <dgm:spPr/>
      <dgm:t>
        <a:bodyPr/>
        <a:lstStyle/>
        <a:p>
          <a:endParaRPr lang="ru-RU" sz="3600"/>
        </a:p>
      </dgm:t>
    </dgm:pt>
    <dgm:pt modelId="{3A59DD2E-E7AD-422A-8A95-760B37457E36}" type="sibTrans" cxnId="{599067AA-20B4-4D10-8717-BFA948BD9717}">
      <dgm:prSet/>
      <dgm:spPr/>
      <dgm:t>
        <a:bodyPr/>
        <a:lstStyle/>
        <a:p>
          <a:endParaRPr lang="ru-RU" sz="3600"/>
        </a:p>
      </dgm:t>
    </dgm:pt>
    <dgm:pt modelId="{4C95A772-6746-48EF-B555-E85D50089788}">
      <dgm:prSet phldrT="[Текст]" custT="1"/>
      <dgm:spPr/>
      <dgm:t>
        <a:bodyPr/>
        <a:lstStyle/>
        <a:p>
          <a:pPr algn="ctr"/>
          <a:r>
            <a:rPr lang="ru-RU" sz="2800" dirty="0" smtClean="0"/>
            <a:t>9,7</a:t>
          </a:r>
          <a:endParaRPr lang="ru-RU" sz="2800" dirty="0"/>
        </a:p>
      </dgm:t>
    </dgm:pt>
    <dgm:pt modelId="{FEF6BE23-0D93-42E8-A50D-196938EB10E0}" type="parTrans" cxnId="{F473F2A8-2E86-4AFC-9F45-396547B8C113}">
      <dgm:prSet/>
      <dgm:spPr/>
      <dgm:t>
        <a:bodyPr/>
        <a:lstStyle/>
        <a:p>
          <a:endParaRPr lang="ru-RU"/>
        </a:p>
      </dgm:t>
    </dgm:pt>
    <dgm:pt modelId="{8A9D3C6A-610C-4C49-A273-E2834AE7D450}" type="sibTrans" cxnId="{F473F2A8-2E86-4AFC-9F45-396547B8C113}">
      <dgm:prSet/>
      <dgm:spPr/>
      <dgm:t>
        <a:bodyPr/>
        <a:lstStyle/>
        <a:p>
          <a:endParaRPr lang="ru-RU"/>
        </a:p>
      </dgm:t>
    </dgm:pt>
    <dgm:pt modelId="{3DA19792-BA4E-40A5-8CD8-06C2EA5DDD57}">
      <dgm:prSet phldrT="[Текст]" custT="1"/>
      <dgm:spPr/>
      <dgm:t>
        <a:bodyPr/>
        <a:lstStyle/>
        <a:p>
          <a:r>
            <a:rPr lang="ru-RU" sz="1400" dirty="0" smtClean="0"/>
            <a:t>Мероприятия по строительству объектов дорожного хозяйства</a:t>
          </a:r>
          <a:endParaRPr lang="ru-RU" sz="1400" dirty="0"/>
        </a:p>
      </dgm:t>
    </dgm:pt>
    <dgm:pt modelId="{E64EE58A-519E-44FA-A09A-F43652B07E40}" type="parTrans" cxnId="{FAB2AB86-BF45-431B-B9A1-4383632D7CF6}">
      <dgm:prSet/>
      <dgm:spPr/>
      <dgm:t>
        <a:bodyPr/>
        <a:lstStyle/>
        <a:p>
          <a:endParaRPr lang="ru-RU"/>
        </a:p>
      </dgm:t>
    </dgm:pt>
    <dgm:pt modelId="{74885294-5566-4C85-9FE1-C51F25D2EAD5}" type="sibTrans" cxnId="{FAB2AB86-BF45-431B-B9A1-4383632D7CF6}">
      <dgm:prSet/>
      <dgm:spPr/>
      <dgm:t>
        <a:bodyPr/>
        <a:lstStyle/>
        <a:p>
          <a:endParaRPr lang="ru-RU"/>
        </a:p>
      </dgm:t>
    </dgm:pt>
    <dgm:pt modelId="{672E0091-471D-454F-AA37-AA1138B99ECB}" type="pres">
      <dgm:prSet presAssocID="{93A8D738-1ADD-466D-94CF-4B55DBC0C7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38B5C4-552C-426C-8407-410AEACBEA80}" type="pres">
      <dgm:prSet presAssocID="{CD38EBFB-7E91-447C-B1FF-D9422BE6B492}" presName="linNode" presStyleCnt="0"/>
      <dgm:spPr/>
    </dgm:pt>
    <dgm:pt modelId="{7A1FA8CE-32E2-4188-A189-1E0C130F719A}" type="pres">
      <dgm:prSet presAssocID="{CD38EBFB-7E91-447C-B1FF-D9422BE6B492}" presName="parentText" presStyleLbl="node1" presStyleIdx="0" presStyleCnt="14" custScaleX="45951" custLinFactNeighborX="-13877" custLinFactNeighborY="36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148B4-DC23-4A6D-BC9A-E84E4C17EF98}" type="pres">
      <dgm:prSet presAssocID="{CD38EBFB-7E91-447C-B1FF-D9422BE6B492}" presName="descendantText" presStyleLbl="alignAccFollowNode1" presStyleIdx="0" presStyleCnt="14" custScaleX="130402" custLinFactNeighborX="1" custLinFactNeighborY="14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0DF3E-D02F-43BC-9F42-9811842E55C0}" type="pres">
      <dgm:prSet presAssocID="{F35C69A2-32D6-4E51-BEFE-30CA850F73AC}" presName="sp" presStyleCnt="0"/>
      <dgm:spPr/>
    </dgm:pt>
    <dgm:pt modelId="{ED55D4EC-1FFE-43AD-82E2-C3CA282B6E70}" type="pres">
      <dgm:prSet presAssocID="{8F773B9A-D37F-40ED-9CDC-8C6E1C93CDAE}" presName="linNode" presStyleCnt="0"/>
      <dgm:spPr/>
    </dgm:pt>
    <dgm:pt modelId="{65836E38-2831-426E-AB51-C1772A6601E8}" type="pres">
      <dgm:prSet presAssocID="{8F773B9A-D37F-40ED-9CDC-8C6E1C93CDAE}" presName="parentText" presStyleLbl="node1" presStyleIdx="1" presStyleCnt="14" custScaleX="45951" custLinFactNeighborX="-13877" custLinFactNeighborY="36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939438-AC78-4D08-822E-7F5746A7056B}" type="pres">
      <dgm:prSet presAssocID="{8F773B9A-D37F-40ED-9CDC-8C6E1C93CDAE}" presName="descendantText" presStyleLbl="alignAccFollowNode1" presStyleIdx="1" presStyleCnt="14" custScaleX="130402" custLinFactNeighborX="1" custLinFactNeighborY="12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8894D-B098-4996-99D2-2F2696A637BF}" type="pres">
      <dgm:prSet presAssocID="{C889E6FD-F0A3-4ED4-8347-9BF9A8E3DD96}" presName="sp" presStyleCnt="0"/>
      <dgm:spPr/>
    </dgm:pt>
    <dgm:pt modelId="{BAE629CF-0D94-406D-846D-B5F66D46A24E}" type="pres">
      <dgm:prSet presAssocID="{59433483-261B-48A8-BD66-5022834DBBFC}" presName="linNode" presStyleCnt="0"/>
      <dgm:spPr/>
    </dgm:pt>
    <dgm:pt modelId="{F611987B-C19D-4F5E-A797-6A949AA1EC8E}" type="pres">
      <dgm:prSet presAssocID="{59433483-261B-48A8-BD66-5022834DBBFC}" presName="parentText" presStyleLbl="node1" presStyleIdx="2" presStyleCnt="14" custScaleX="45951" custLinFactNeighborX="-13877" custLinFactNeighborY="36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3FC75-FE97-45E2-80DC-D718E9D40495}" type="pres">
      <dgm:prSet presAssocID="{59433483-261B-48A8-BD66-5022834DBBFC}" presName="descendantText" presStyleLbl="alignAccFollowNode1" presStyleIdx="2" presStyleCnt="14" custScaleX="130402" custLinFactNeighborX="1" custLinFactNeighborY="12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C735E-1D12-4CE9-B799-065859439F56}" type="pres">
      <dgm:prSet presAssocID="{205CA5A5-905B-45FD-AA4C-D945B080669C}" presName="sp" presStyleCnt="0"/>
      <dgm:spPr/>
    </dgm:pt>
    <dgm:pt modelId="{C869F32C-07AB-41C3-B5A0-2780D7C02A8F}" type="pres">
      <dgm:prSet presAssocID="{E10DE4A5-E5E2-4E26-A668-DF64FBBAD0B4}" presName="linNode" presStyleCnt="0"/>
      <dgm:spPr/>
    </dgm:pt>
    <dgm:pt modelId="{005BB4DF-176A-4EA7-B26A-156318CBC0B1}" type="pres">
      <dgm:prSet presAssocID="{E10DE4A5-E5E2-4E26-A668-DF64FBBAD0B4}" presName="parentText" presStyleLbl="node1" presStyleIdx="3" presStyleCnt="14" custScaleX="45951" custLinFactNeighborX="-13877" custLinFactNeighborY="36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8B6DF9-A401-4685-9DD6-B1B641F65DD0}" type="pres">
      <dgm:prSet presAssocID="{E10DE4A5-E5E2-4E26-A668-DF64FBBAD0B4}" presName="descendantText" presStyleLbl="alignAccFollowNode1" presStyleIdx="3" presStyleCnt="14" custScaleX="130402" custLinFactNeighborX="1" custLinFactNeighborY="12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BE50FB-55C1-46D3-BA3D-909E4503D318}" type="pres">
      <dgm:prSet presAssocID="{5E9A8127-88FA-4C59-B5C0-0DA83156DD9C}" presName="sp" presStyleCnt="0"/>
      <dgm:spPr/>
    </dgm:pt>
    <dgm:pt modelId="{B3E83098-E7FB-48B4-9355-64AEF922253D}" type="pres">
      <dgm:prSet presAssocID="{5D7FD9F1-7331-46A9-B7AB-EC87AA082AB3}" presName="linNode" presStyleCnt="0"/>
      <dgm:spPr/>
    </dgm:pt>
    <dgm:pt modelId="{366B4CE9-54FE-4153-A1F0-6490CF9F68A4}" type="pres">
      <dgm:prSet presAssocID="{5D7FD9F1-7331-46A9-B7AB-EC87AA082AB3}" presName="parentText" presStyleLbl="node1" presStyleIdx="4" presStyleCnt="14" custScaleX="45951" custLinFactNeighborX="-13877" custLinFactNeighborY="36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2B2B2-CE6F-407E-B9E2-29E48B0B2068}" type="pres">
      <dgm:prSet presAssocID="{5D7FD9F1-7331-46A9-B7AB-EC87AA082AB3}" presName="descendantText" presStyleLbl="alignAccFollowNode1" presStyleIdx="4" presStyleCnt="14" custScaleX="130402" custLinFactNeighborX="1" custLinFactNeighborY="12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9A19D-C735-40FD-B730-A27B999892D6}" type="pres">
      <dgm:prSet presAssocID="{C4C4BB08-AF7B-403D-BFFB-56A585636CB2}" presName="sp" presStyleCnt="0"/>
      <dgm:spPr/>
    </dgm:pt>
    <dgm:pt modelId="{44C20A15-DF53-47EA-951A-861BDF1AAFF2}" type="pres">
      <dgm:prSet presAssocID="{7BA12402-1D69-4F07-BF48-E2B992612D8B}" presName="linNode" presStyleCnt="0"/>
      <dgm:spPr/>
    </dgm:pt>
    <dgm:pt modelId="{AF28BFFB-78EC-46E9-8883-423DCDDDCE89}" type="pres">
      <dgm:prSet presAssocID="{7BA12402-1D69-4F07-BF48-E2B992612D8B}" presName="parentText" presStyleLbl="node1" presStyleIdx="5" presStyleCnt="14" custScaleX="45951" custLinFactNeighborX="-13877" custLinFactNeighborY="36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B09BF-23CE-4013-A771-AB8B6936CE66}" type="pres">
      <dgm:prSet presAssocID="{7BA12402-1D69-4F07-BF48-E2B992612D8B}" presName="descendantText" presStyleLbl="alignAccFollowNode1" presStyleIdx="5" presStyleCnt="14" custScaleX="130402" custLinFactNeighborX="1" custLinFactNeighborY="12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9A645-5C1D-41DD-987A-2DE8DC5D3B67}" type="pres">
      <dgm:prSet presAssocID="{5499664D-44C3-487A-B192-C2B3F6A1F418}" presName="sp" presStyleCnt="0"/>
      <dgm:spPr/>
    </dgm:pt>
    <dgm:pt modelId="{F220C3E4-DC1B-4560-84C4-13DB5ED38DDF}" type="pres">
      <dgm:prSet presAssocID="{3F0D3E31-2C49-4EC8-8087-1CC00F68E819}" presName="linNode" presStyleCnt="0"/>
      <dgm:spPr/>
    </dgm:pt>
    <dgm:pt modelId="{46860E6C-E7C8-4917-9CBE-F70D200959A4}" type="pres">
      <dgm:prSet presAssocID="{3F0D3E31-2C49-4EC8-8087-1CC00F68E819}" presName="parentText" presStyleLbl="node1" presStyleIdx="6" presStyleCnt="14" custScaleX="45951" custLinFactNeighborX="-13877" custLinFactNeighborY="36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BAF794-7BA6-4F69-AE88-A41AE3278A16}" type="pres">
      <dgm:prSet presAssocID="{3F0D3E31-2C49-4EC8-8087-1CC00F68E819}" presName="descendantText" presStyleLbl="alignAccFollowNode1" presStyleIdx="6" presStyleCnt="14" custScaleX="130402" custLinFactNeighborX="1" custLinFactNeighborY="12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40EFB-01EA-48D4-994B-E1956297663B}" type="pres">
      <dgm:prSet presAssocID="{0827B28B-0411-46FC-9E64-A5105F004A79}" presName="sp" presStyleCnt="0"/>
      <dgm:spPr/>
    </dgm:pt>
    <dgm:pt modelId="{BE4D927F-DD94-468D-953C-C818EBBCA048}" type="pres">
      <dgm:prSet presAssocID="{18512AA9-A370-4A55-B0B4-6E5B4C2D1A2F}" presName="linNode" presStyleCnt="0"/>
      <dgm:spPr/>
    </dgm:pt>
    <dgm:pt modelId="{F55B6753-1506-4F42-ABF4-E0C2F1A31EAD}" type="pres">
      <dgm:prSet presAssocID="{18512AA9-A370-4A55-B0B4-6E5B4C2D1A2F}" presName="parentText" presStyleLbl="node1" presStyleIdx="7" presStyleCnt="14" custScaleX="45951" custLinFactNeighborX="-13877" custLinFactNeighborY="36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D1710-2E26-40D8-BE8E-C8476D95A36A}" type="pres">
      <dgm:prSet presAssocID="{18512AA9-A370-4A55-B0B4-6E5B4C2D1A2F}" presName="descendantText" presStyleLbl="alignAccFollowNode1" presStyleIdx="7" presStyleCnt="14" custScaleX="130402" custLinFactNeighborX="1" custLinFactNeighborY="12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D720B-FB13-4086-BE17-221AAB4D5FD6}" type="pres">
      <dgm:prSet presAssocID="{DDB26D5B-36E0-4286-80CA-23FD19300226}" presName="sp" presStyleCnt="0"/>
      <dgm:spPr/>
    </dgm:pt>
    <dgm:pt modelId="{B67DCA7C-7E9D-493B-B4E7-EE3B5663E723}" type="pres">
      <dgm:prSet presAssocID="{C68C22DA-2268-4836-B644-11BB86785B53}" presName="linNode" presStyleCnt="0"/>
      <dgm:spPr/>
    </dgm:pt>
    <dgm:pt modelId="{010F5C00-B419-41B1-9026-E3101D5FD6A3}" type="pres">
      <dgm:prSet presAssocID="{C68C22DA-2268-4836-B644-11BB86785B53}" presName="parentText" presStyleLbl="node1" presStyleIdx="8" presStyleCnt="14" custScaleX="45951" custLinFactNeighborX="-13877" custLinFactNeighborY="36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E99368-B8A9-496C-8B93-E4C2971D0CE5}" type="pres">
      <dgm:prSet presAssocID="{C68C22DA-2268-4836-B644-11BB86785B53}" presName="descendantText" presStyleLbl="alignAccFollowNode1" presStyleIdx="8" presStyleCnt="14" custScaleX="130402" custLinFactNeighborX="1" custLinFactNeighborY="12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98F62-A0F0-4201-93AD-8D658D887701}" type="pres">
      <dgm:prSet presAssocID="{E7EE814E-51AB-4966-ADD3-E0D13AE29DFC}" presName="sp" presStyleCnt="0"/>
      <dgm:spPr/>
    </dgm:pt>
    <dgm:pt modelId="{F5F02568-E77B-4697-9419-15F6398EFEFE}" type="pres">
      <dgm:prSet presAssocID="{8675FF21-00AC-4BEA-B463-F1E79596B406}" presName="linNode" presStyleCnt="0"/>
      <dgm:spPr/>
    </dgm:pt>
    <dgm:pt modelId="{79F04A86-5647-47F9-8A59-9CB80542FB0E}" type="pres">
      <dgm:prSet presAssocID="{8675FF21-00AC-4BEA-B463-F1E79596B406}" presName="parentText" presStyleLbl="node1" presStyleIdx="9" presStyleCnt="14" custScaleX="45951" custLinFactNeighborX="-13877" custLinFactNeighborY="36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74F3C-9947-45DE-8F37-1B78D709039E}" type="pres">
      <dgm:prSet presAssocID="{8675FF21-00AC-4BEA-B463-F1E79596B406}" presName="descendantText" presStyleLbl="alignAccFollowNode1" presStyleIdx="9" presStyleCnt="14" custScaleX="130402" custLinFactNeighborX="1" custLinFactNeighborY="12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8778C-A075-4EB9-9AD4-F97F6F238AA6}" type="pres">
      <dgm:prSet presAssocID="{2538ABC2-0B24-471A-95A2-74D7A26DB863}" presName="sp" presStyleCnt="0"/>
      <dgm:spPr/>
    </dgm:pt>
    <dgm:pt modelId="{F4031CC8-734C-4C29-B740-326B0DE2B252}" type="pres">
      <dgm:prSet presAssocID="{4C95A772-6746-48EF-B555-E85D50089788}" presName="linNode" presStyleCnt="0"/>
      <dgm:spPr/>
    </dgm:pt>
    <dgm:pt modelId="{F67A3FB9-4D91-4A63-8F90-11C2766B2A89}" type="pres">
      <dgm:prSet presAssocID="{4C95A772-6746-48EF-B555-E85D50089788}" presName="parentText" presStyleLbl="node1" presStyleIdx="10" presStyleCnt="14" custScaleX="45951" custLinFactNeighborX="-13877" custLinFactNeighborY="36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DA2E5-6182-4615-A2EE-A5FF0D75F25F}" type="pres">
      <dgm:prSet presAssocID="{4C95A772-6746-48EF-B555-E85D50089788}" presName="descendantText" presStyleLbl="alignAccFollowNode1" presStyleIdx="10" presStyleCnt="14" custScaleX="130402" custLinFactNeighborX="1" custLinFactNeighborY="12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C7899-C8F7-4144-A280-EE5E1231178E}" type="pres">
      <dgm:prSet presAssocID="{8A9D3C6A-610C-4C49-A273-E2834AE7D450}" presName="sp" presStyleCnt="0"/>
      <dgm:spPr/>
    </dgm:pt>
    <dgm:pt modelId="{20A3C611-A2C1-49A7-9C77-ADFE8363941D}" type="pres">
      <dgm:prSet presAssocID="{F571BE90-6EA3-47F6-970F-B322395388E1}" presName="linNode" presStyleCnt="0"/>
      <dgm:spPr/>
    </dgm:pt>
    <dgm:pt modelId="{AC3DA842-EA5C-4C88-AD02-E5FED6225008}" type="pres">
      <dgm:prSet presAssocID="{F571BE90-6EA3-47F6-970F-B322395388E1}" presName="parentText" presStyleLbl="node1" presStyleIdx="11" presStyleCnt="14" custScaleX="45951" custLinFactNeighborX="-13877" custLinFactNeighborY="36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1FAAE-AD76-4B4E-8B3C-ABD48930A01B}" type="pres">
      <dgm:prSet presAssocID="{F571BE90-6EA3-47F6-970F-B322395388E1}" presName="descendantText" presStyleLbl="alignAccFollowNode1" presStyleIdx="11" presStyleCnt="14" custScaleX="130402" custLinFactNeighborX="1" custLinFactNeighborY="12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9DAE4-9690-43E4-B8B9-52BBA0A2E836}" type="pres">
      <dgm:prSet presAssocID="{7CD6B261-C8CB-4092-AE1F-22134E37E228}" presName="sp" presStyleCnt="0"/>
      <dgm:spPr/>
    </dgm:pt>
    <dgm:pt modelId="{C722ED70-D936-47FF-B12A-4A996C0064D8}" type="pres">
      <dgm:prSet presAssocID="{1FA41B3C-45B9-4FAF-BD52-9718F476AD7C}" presName="linNode" presStyleCnt="0"/>
      <dgm:spPr/>
    </dgm:pt>
    <dgm:pt modelId="{6D7D5407-4DAF-4FE5-A909-0BD38C2DD535}" type="pres">
      <dgm:prSet presAssocID="{1FA41B3C-45B9-4FAF-BD52-9718F476AD7C}" presName="parentText" presStyleLbl="node1" presStyleIdx="12" presStyleCnt="14" custScaleX="45951" custLinFactNeighborX="-13877" custLinFactNeighborY="36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E7E48-9071-44FD-BD54-EA1E4ADA736B}" type="pres">
      <dgm:prSet presAssocID="{1FA41B3C-45B9-4FAF-BD52-9718F476AD7C}" presName="descendantText" presStyleLbl="alignAccFollowNode1" presStyleIdx="12" presStyleCnt="14" custScaleX="130402" custLinFactNeighborX="1" custLinFactNeighborY="12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DD0F2-BB08-40DB-A1AA-1E2E7AD45EFC}" type="pres">
      <dgm:prSet presAssocID="{852C457F-A999-4044-B503-E9DFB4B512D9}" presName="sp" presStyleCnt="0"/>
      <dgm:spPr/>
    </dgm:pt>
    <dgm:pt modelId="{1DC0A116-9E52-462B-AA74-0E6210CE534F}" type="pres">
      <dgm:prSet presAssocID="{E5E11F7D-CA06-4B9C-B59F-161CA8BC7C1A}" presName="linNode" presStyleCnt="0"/>
      <dgm:spPr/>
    </dgm:pt>
    <dgm:pt modelId="{6FC69E1B-4040-41D6-9232-AE653A81CAB9}" type="pres">
      <dgm:prSet presAssocID="{E5E11F7D-CA06-4B9C-B59F-161CA8BC7C1A}" presName="parentText" presStyleLbl="node1" presStyleIdx="13" presStyleCnt="14" custScaleX="45951" custLinFactNeighborX="-13877" custLinFactNeighborY="36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4FDCD-5D39-420A-AA39-C01F4D0BC4C5}" type="pres">
      <dgm:prSet presAssocID="{E5E11F7D-CA06-4B9C-B59F-161CA8BC7C1A}" presName="descendantText" presStyleLbl="alignAccFollowNode1" presStyleIdx="13" presStyleCnt="14" custScaleX="130402" custLinFactNeighborX="1" custLinFactNeighborY="12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07BEF5-1827-4FF5-901A-46EE92F1070E}" type="presOf" srcId="{8675FF21-00AC-4BEA-B463-F1E79596B406}" destId="{79F04A86-5647-47F9-8A59-9CB80542FB0E}" srcOrd="0" destOrd="0" presId="urn:microsoft.com/office/officeart/2005/8/layout/vList5"/>
    <dgm:cxn modelId="{57AD9E7C-E52B-4F88-A6D1-9294A25ADA0E}" type="presOf" srcId="{5C8E76E9-B5EF-4D38-9469-FACE90FFE9DF}" destId="{2674FDCD-5D39-420A-AA39-C01F4D0BC4C5}" srcOrd="0" destOrd="0" presId="urn:microsoft.com/office/officeart/2005/8/layout/vList5"/>
    <dgm:cxn modelId="{0131D6C3-7107-4923-848B-B1E88D1668AB}" type="presOf" srcId="{18512AA9-A370-4A55-B0B4-6E5B4C2D1A2F}" destId="{F55B6753-1506-4F42-ABF4-E0C2F1A31EAD}" srcOrd="0" destOrd="0" presId="urn:microsoft.com/office/officeart/2005/8/layout/vList5"/>
    <dgm:cxn modelId="{C065133C-9AB7-4BA8-A310-CF912D3FFD9E}" type="presOf" srcId="{3F0D3E31-2C49-4EC8-8087-1CC00F68E819}" destId="{46860E6C-E7C8-4917-9CBE-F70D200959A4}" srcOrd="0" destOrd="0" presId="urn:microsoft.com/office/officeart/2005/8/layout/vList5"/>
    <dgm:cxn modelId="{BDF7E3EC-3F87-4AC7-87F2-B6F05404A0D6}" srcId="{59433483-261B-48A8-BD66-5022834DBBFC}" destId="{6F119B9E-E08B-4433-A409-3B4B336204EF}" srcOrd="0" destOrd="0" parTransId="{A660D720-58F9-4AF6-8CFD-C24587856CBB}" sibTransId="{8B7DA6B6-C4B4-4B4C-8635-C5E06683DED9}"/>
    <dgm:cxn modelId="{B4401CD9-0B39-4BAC-A2AF-364446125C6E}" srcId="{C68C22DA-2268-4836-B644-11BB86785B53}" destId="{72332E19-1F57-4B08-A857-B54CDB0DF1BB}" srcOrd="0" destOrd="0" parTransId="{A776D134-8C8E-4F16-AFD0-C24433655B74}" sibTransId="{F967B66A-8435-4218-8BEC-E394BC7EE4ED}"/>
    <dgm:cxn modelId="{5AA83045-E7C9-4A97-A1A6-AE37B2E0169F}" srcId="{7BA12402-1D69-4F07-BF48-E2B992612D8B}" destId="{A6CA8165-D78F-4942-B88B-0AA7500B8B77}" srcOrd="0" destOrd="0" parTransId="{FE54163E-18C3-4CF2-A38A-D1BF233172A4}" sibTransId="{68FA6E8D-DA56-4E19-8472-EF0B873E9870}"/>
    <dgm:cxn modelId="{9684030F-F8EC-4C73-B182-ABDEEF2B4A2E}" type="presOf" srcId="{6F119B9E-E08B-4433-A409-3B4B336204EF}" destId="{4603FC75-FE97-45E2-80DC-D718E9D40495}" srcOrd="0" destOrd="0" presId="urn:microsoft.com/office/officeart/2005/8/layout/vList5"/>
    <dgm:cxn modelId="{336FE450-CADF-41EE-97E1-D1B29DADA190}" srcId="{E10DE4A5-E5E2-4E26-A668-DF64FBBAD0B4}" destId="{0A667FD2-550E-4E37-9DE7-4FC5FC536037}" srcOrd="0" destOrd="0" parTransId="{57BB18AC-D1BD-47E0-B954-D1A2F96E42D9}" sibTransId="{ACC659A0-BE8D-4F44-9328-05422AE91CEC}"/>
    <dgm:cxn modelId="{9F954CAC-058E-4C99-8F2C-D366483D9BF3}" srcId="{8F773B9A-D37F-40ED-9CDC-8C6E1C93CDAE}" destId="{B524726C-E5F7-486A-A456-26F72204A238}" srcOrd="0" destOrd="0" parTransId="{3B384132-66C2-4421-9E19-3058C2B9AEAE}" sibTransId="{7204DF35-1B7F-4124-B0FD-5C38ADA23A26}"/>
    <dgm:cxn modelId="{FBF96EC6-1BC5-4058-A437-D49644F5D56E}" type="presOf" srcId="{5D7FD9F1-7331-46A9-B7AB-EC87AA082AB3}" destId="{366B4CE9-54FE-4153-A1F0-6490CF9F68A4}" srcOrd="0" destOrd="0" presId="urn:microsoft.com/office/officeart/2005/8/layout/vList5"/>
    <dgm:cxn modelId="{C0DC18D3-EA62-4340-A981-7838EAFF7954}" srcId="{93A8D738-1ADD-466D-94CF-4B55DBC0C725}" destId="{7BA12402-1D69-4F07-BF48-E2B992612D8B}" srcOrd="5" destOrd="0" parTransId="{342AF253-9D2E-43B5-87BA-4533ED9DD9B7}" sibTransId="{5499664D-44C3-487A-B192-C2B3F6A1F418}"/>
    <dgm:cxn modelId="{DA578A15-93D6-41A2-8F91-822ED03D9D0D}" type="presOf" srcId="{0A667FD2-550E-4E37-9DE7-4FC5FC536037}" destId="{5D8B6DF9-A401-4685-9DD6-B1B641F65DD0}" srcOrd="0" destOrd="0" presId="urn:microsoft.com/office/officeart/2005/8/layout/vList5"/>
    <dgm:cxn modelId="{A33156B5-CE4E-4763-9C9C-E98B5DA30C83}" srcId="{93A8D738-1ADD-466D-94CF-4B55DBC0C725}" destId="{F571BE90-6EA3-47F6-970F-B322395388E1}" srcOrd="11" destOrd="0" parTransId="{E2F7F336-3755-4B17-8AA7-79CCCB41A681}" sibTransId="{7CD6B261-C8CB-4092-AE1F-22134E37E228}"/>
    <dgm:cxn modelId="{505EFD9D-C35C-4D40-AFA1-2A8ED35680EC}" type="presOf" srcId="{F571BE90-6EA3-47F6-970F-B322395388E1}" destId="{AC3DA842-EA5C-4C88-AD02-E5FED6225008}" srcOrd="0" destOrd="0" presId="urn:microsoft.com/office/officeart/2005/8/layout/vList5"/>
    <dgm:cxn modelId="{A2B4DB20-61E7-478C-8C4F-9D31C5575932}" srcId="{93A8D738-1ADD-466D-94CF-4B55DBC0C725}" destId="{1FA41B3C-45B9-4FAF-BD52-9718F476AD7C}" srcOrd="12" destOrd="0" parTransId="{467FB0DC-B652-4DE4-9C65-E725DC564415}" sibTransId="{852C457F-A999-4044-B503-E9DFB4B512D9}"/>
    <dgm:cxn modelId="{D7BE881D-32C7-4860-8650-BFACEF857D9E}" srcId="{93A8D738-1ADD-466D-94CF-4B55DBC0C725}" destId="{E10DE4A5-E5E2-4E26-A668-DF64FBBAD0B4}" srcOrd="3" destOrd="0" parTransId="{85EA0916-015B-408D-8705-8C45AF8BC500}" sibTransId="{5E9A8127-88FA-4C59-B5C0-0DA83156DD9C}"/>
    <dgm:cxn modelId="{E7191F0B-2F3F-4F21-9C25-D1A2B2FD265B}" srcId="{8675FF21-00AC-4BEA-B463-F1E79596B406}" destId="{267561F7-85F3-4FAB-8EE2-3541947D4FB0}" srcOrd="0" destOrd="0" parTransId="{4A6FDD82-3F73-4321-BA22-B3B1AE7985CD}" sibTransId="{A66EA0CF-F76E-4B1C-871C-734F0B5AC2CC}"/>
    <dgm:cxn modelId="{C5C4B436-D768-4678-9D13-CB4954A1E879}" srcId="{93A8D738-1ADD-466D-94CF-4B55DBC0C725}" destId="{3F0D3E31-2C49-4EC8-8087-1CC00F68E819}" srcOrd="6" destOrd="0" parTransId="{A29E5CED-9E3A-4904-96F4-F00D07B237AA}" sibTransId="{0827B28B-0411-46FC-9E64-A5105F004A79}"/>
    <dgm:cxn modelId="{A62028CD-849E-4FCE-88D5-BABA5DEFCC99}" type="presOf" srcId="{72332E19-1F57-4B08-A857-B54CDB0DF1BB}" destId="{B1E99368-B8A9-496C-8B93-E4C2971D0CE5}" srcOrd="0" destOrd="0" presId="urn:microsoft.com/office/officeart/2005/8/layout/vList5"/>
    <dgm:cxn modelId="{8493FEDA-243D-41A8-986B-59401C5A866D}" srcId="{18512AA9-A370-4A55-B0B4-6E5B4C2D1A2F}" destId="{8C4E1D4D-D88B-4814-914D-4DB3FB48E9F2}" srcOrd="0" destOrd="0" parTransId="{F567A929-4B96-4F60-AC5B-915973A28886}" sibTransId="{C583A021-EBB0-421A-924B-4C37427360C6}"/>
    <dgm:cxn modelId="{851FEB31-327C-4C7B-A278-1DDA42272C8B}" type="presOf" srcId="{7BA12402-1D69-4F07-BF48-E2B992612D8B}" destId="{AF28BFFB-78EC-46E9-8883-423DCDDDCE89}" srcOrd="0" destOrd="0" presId="urn:microsoft.com/office/officeart/2005/8/layout/vList5"/>
    <dgm:cxn modelId="{2820DCE8-150F-4FA2-94C1-CABBF578EF7C}" srcId="{93A8D738-1ADD-466D-94CF-4B55DBC0C725}" destId="{8675FF21-00AC-4BEA-B463-F1E79596B406}" srcOrd="9" destOrd="0" parTransId="{1F243C71-F4B3-4A71-82A7-ED0D9B892869}" sibTransId="{2538ABC2-0B24-471A-95A2-74D7A26DB863}"/>
    <dgm:cxn modelId="{79A3032A-9314-4B5E-A668-988FED08346F}" srcId="{1FA41B3C-45B9-4FAF-BD52-9718F476AD7C}" destId="{7106DB12-AFA4-4148-9534-D2E17687724A}" srcOrd="0" destOrd="0" parTransId="{CE949D16-0FED-4D23-8FEA-BCFB1D9E131B}" sibTransId="{AA4780A0-8858-4FA0-A518-2537FFCDB81A}"/>
    <dgm:cxn modelId="{8F279CA8-0386-4401-AB22-1F93E9403F4A}" srcId="{E5E11F7D-CA06-4B9C-B59F-161CA8BC7C1A}" destId="{5C8E76E9-B5EF-4D38-9469-FACE90FFE9DF}" srcOrd="0" destOrd="0" parTransId="{87FAF166-6663-43EA-BAFC-701EF2A2E356}" sibTransId="{0CC36781-37AE-4E52-BD80-C4D1F744912B}"/>
    <dgm:cxn modelId="{7D23DCC1-7C9D-4049-A79A-AE35D1F313C3}" type="presOf" srcId="{267561F7-85F3-4FAB-8EE2-3541947D4FB0}" destId="{E8F74F3C-9947-45DE-8F37-1B78D709039E}" srcOrd="0" destOrd="0" presId="urn:microsoft.com/office/officeart/2005/8/layout/vList5"/>
    <dgm:cxn modelId="{A4081718-5B03-4502-8D7A-EE2BDAB4FAFB}" srcId="{5D7FD9F1-7331-46A9-B7AB-EC87AA082AB3}" destId="{7712DA1B-3608-4B61-9601-F4D4023D1E71}" srcOrd="0" destOrd="0" parTransId="{89ED86A3-8252-4485-AE1A-03C92C4FFEF2}" sibTransId="{4D151397-AB2F-4121-A8A8-DD77C70519AD}"/>
    <dgm:cxn modelId="{599067AA-20B4-4D10-8717-BFA948BD9717}" srcId="{93A8D738-1ADD-466D-94CF-4B55DBC0C725}" destId="{E5E11F7D-CA06-4B9C-B59F-161CA8BC7C1A}" srcOrd="13" destOrd="0" parTransId="{50E10E20-8CBE-455B-931C-89CD91BF1137}" sibTransId="{3A59DD2E-E7AD-422A-8A95-760B37457E36}"/>
    <dgm:cxn modelId="{D5CC2DED-7EAB-4F58-BACA-7523B151F04C}" type="presOf" srcId="{A6CA8165-D78F-4942-B88B-0AA7500B8B77}" destId="{C46B09BF-23CE-4013-A771-AB8B6936CE66}" srcOrd="0" destOrd="0" presId="urn:microsoft.com/office/officeart/2005/8/layout/vList5"/>
    <dgm:cxn modelId="{BDCB3ECB-466B-43B8-AD22-9B9BC4537990}" type="presOf" srcId="{E5E11F7D-CA06-4B9C-B59F-161CA8BC7C1A}" destId="{6FC69E1B-4040-41D6-9232-AE653A81CAB9}" srcOrd="0" destOrd="0" presId="urn:microsoft.com/office/officeart/2005/8/layout/vList5"/>
    <dgm:cxn modelId="{45CE1272-9B7C-497E-A8F2-BD3010B888BB}" type="presOf" srcId="{93A8D738-1ADD-466D-94CF-4B55DBC0C725}" destId="{672E0091-471D-454F-AA37-AA1138B99ECB}" srcOrd="0" destOrd="0" presId="urn:microsoft.com/office/officeart/2005/8/layout/vList5"/>
    <dgm:cxn modelId="{FE6E33B7-776F-4E1B-9872-1908C19E4C97}" srcId="{93A8D738-1ADD-466D-94CF-4B55DBC0C725}" destId="{59433483-261B-48A8-BD66-5022834DBBFC}" srcOrd="2" destOrd="0" parTransId="{74655D78-F97A-4340-BCCA-005157C0D42A}" sibTransId="{205CA5A5-905B-45FD-AA4C-D945B080669C}"/>
    <dgm:cxn modelId="{9B235F43-9BA8-4287-A918-E014C654DFB7}" type="presOf" srcId="{8C4E1D4D-D88B-4814-914D-4DB3FB48E9F2}" destId="{A16D1710-2E26-40D8-BE8E-C8476D95A36A}" srcOrd="0" destOrd="0" presId="urn:microsoft.com/office/officeart/2005/8/layout/vList5"/>
    <dgm:cxn modelId="{FAB2AB86-BF45-431B-B9A1-4383632D7CF6}" srcId="{4C95A772-6746-48EF-B555-E85D50089788}" destId="{3DA19792-BA4E-40A5-8CD8-06C2EA5DDD57}" srcOrd="0" destOrd="0" parTransId="{E64EE58A-519E-44FA-A09A-F43652B07E40}" sibTransId="{74885294-5566-4C85-9FE1-C51F25D2EAD5}"/>
    <dgm:cxn modelId="{3BA14938-56AE-4947-BA03-B47B049464A2}" type="presOf" srcId="{6314D5D1-C348-4833-8363-387FCBDB006F}" destId="{AA81FAAE-AD76-4B4E-8B3C-ABD48930A01B}" srcOrd="0" destOrd="0" presId="urn:microsoft.com/office/officeart/2005/8/layout/vList5"/>
    <dgm:cxn modelId="{335162CD-71B0-48B6-8B4A-A778E2BD62D8}" type="presOf" srcId="{7106DB12-AFA4-4148-9534-D2E17687724A}" destId="{A5BE7E48-9071-44FD-BD54-EA1E4ADA736B}" srcOrd="0" destOrd="0" presId="urn:microsoft.com/office/officeart/2005/8/layout/vList5"/>
    <dgm:cxn modelId="{F2121730-4584-44B4-AD2F-24CA55DFBF3A}" type="presOf" srcId="{F2CD26BB-E320-405A-B4CB-3DF6A819561D}" destId="{8ABAF794-7BA6-4F69-AE88-A41AE3278A16}" srcOrd="0" destOrd="0" presId="urn:microsoft.com/office/officeart/2005/8/layout/vList5"/>
    <dgm:cxn modelId="{8C9E998E-6B2F-44D0-95CE-781E7BE3D2FC}" type="presOf" srcId="{B524726C-E5F7-486A-A456-26F72204A238}" destId="{54939438-AC78-4D08-822E-7F5746A7056B}" srcOrd="0" destOrd="0" presId="urn:microsoft.com/office/officeart/2005/8/layout/vList5"/>
    <dgm:cxn modelId="{F473F2A8-2E86-4AFC-9F45-396547B8C113}" srcId="{93A8D738-1ADD-466D-94CF-4B55DBC0C725}" destId="{4C95A772-6746-48EF-B555-E85D50089788}" srcOrd="10" destOrd="0" parTransId="{FEF6BE23-0D93-42E8-A50D-196938EB10E0}" sibTransId="{8A9D3C6A-610C-4C49-A273-E2834AE7D450}"/>
    <dgm:cxn modelId="{5C3E4B94-A4F4-42C8-B6C8-5269C42093A7}" type="presOf" srcId="{59433483-261B-48A8-BD66-5022834DBBFC}" destId="{F611987B-C19D-4F5E-A797-6A949AA1EC8E}" srcOrd="0" destOrd="0" presId="urn:microsoft.com/office/officeart/2005/8/layout/vList5"/>
    <dgm:cxn modelId="{972E2B9C-F767-4F37-BA9B-B32F738B92DB}" srcId="{93A8D738-1ADD-466D-94CF-4B55DBC0C725}" destId="{5D7FD9F1-7331-46A9-B7AB-EC87AA082AB3}" srcOrd="4" destOrd="0" parTransId="{7C7E2C3A-877A-4F4E-9CFB-6560BB747EBC}" sibTransId="{C4C4BB08-AF7B-403D-BFFB-56A585636CB2}"/>
    <dgm:cxn modelId="{B3A91558-83C4-4AD3-889D-918DD714A0D1}" srcId="{93A8D738-1ADD-466D-94CF-4B55DBC0C725}" destId="{C68C22DA-2268-4836-B644-11BB86785B53}" srcOrd="8" destOrd="0" parTransId="{E2D7C296-F5E8-4965-9219-65E78EC02261}" sibTransId="{E7EE814E-51AB-4966-ADD3-E0D13AE29DFC}"/>
    <dgm:cxn modelId="{6841FA8E-BC79-4B63-A47D-21345E2DDDD2}" srcId="{93A8D738-1ADD-466D-94CF-4B55DBC0C725}" destId="{18512AA9-A370-4A55-B0B4-6E5B4C2D1A2F}" srcOrd="7" destOrd="0" parTransId="{E25FBEAB-2732-469E-86AD-26D11CD06BFD}" sibTransId="{DDB26D5B-36E0-4286-80CA-23FD19300226}"/>
    <dgm:cxn modelId="{5B430130-B423-40FC-9611-10D06F56E935}" type="presOf" srcId="{CD38EBFB-7E91-447C-B1FF-D9422BE6B492}" destId="{7A1FA8CE-32E2-4188-A189-1E0C130F719A}" srcOrd="0" destOrd="0" presId="urn:microsoft.com/office/officeart/2005/8/layout/vList5"/>
    <dgm:cxn modelId="{FA4E5768-A115-4474-9479-B9C737B0B864}" type="presOf" srcId="{C68C22DA-2268-4836-B644-11BB86785B53}" destId="{010F5C00-B419-41B1-9026-E3101D5FD6A3}" srcOrd="0" destOrd="0" presId="urn:microsoft.com/office/officeart/2005/8/layout/vList5"/>
    <dgm:cxn modelId="{BE0AA7F9-2114-436A-BD88-E730A2BA0EFE}" srcId="{3F0D3E31-2C49-4EC8-8087-1CC00F68E819}" destId="{F2CD26BB-E320-405A-B4CB-3DF6A819561D}" srcOrd="0" destOrd="0" parTransId="{2CD1F4CF-80E5-46A0-A74F-4AA92920E871}" sibTransId="{7462A1DF-04FB-4FD8-8172-E41F37849576}"/>
    <dgm:cxn modelId="{4181D345-01BF-4B30-B6FC-0AA2049582AA}" srcId="{93A8D738-1ADD-466D-94CF-4B55DBC0C725}" destId="{8F773B9A-D37F-40ED-9CDC-8C6E1C93CDAE}" srcOrd="1" destOrd="0" parTransId="{2CAF4C85-4EE2-43C6-BC09-7C49FD0B8B49}" sibTransId="{C889E6FD-F0A3-4ED4-8347-9BF9A8E3DD96}"/>
    <dgm:cxn modelId="{902A86B3-1CF1-4741-A93F-279D913029D6}" type="presOf" srcId="{8F773B9A-D37F-40ED-9CDC-8C6E1C93CDAE}" destId="{65836E38-2831-426E-AB51-C1772A6601E8}" srcOrd="0" destOrd="0" presId="urn:microsoft.com/office/officeart/2005/8/layout/vList5"/>
    <dgm:cxn modelId="{8A05A63C-D4AF-4FFA-BC9D-BA617257D9D3}" srcId="{93A8D738-1ADD-466D-94CF-4B55DBC0C725}" destId="{CD38EBFB-7E91-447C-B1FF-D9422BE6B492}" srcOrd="0" destOrd="0" parTransId="{6F0B720D-B4A7-4E59-A12F-883A83C237D7}" sibTransId="{F35C69A2-32D6-4E51-BEFE-30CA850F73AC}"/>
    <dgm:cxn modelId="{5A5BF3F7-718A-4828-9D5E-2A4B3BDCF539}" type="presOf" srcId="{3DA19792-BA4E-40A5-8CD8-06C2EA5DDD57}" destId="{D5FDA2E5-6182-4615-A2EE-A5FF0D75F25F}" srcOrd="0" destOrd="0" presId="urn:microsoft.com/office/officeart/2005/8/layout/vList5"/>
    <dgm:cxn modelId="{E251D0D5-82C3-4D71-AFD8-8EFB8D1B0307}" type="presOf" srcId="{E10DE4A5-E5E2-4E26-A668-DF64FBBAD0B4}" destId="{005BB4DF-176A-4EA7-B26A-156318CBC0B1}" srcOrd="0" destOrd="0" presId="urn:microsoft.com/office/officeart/2005/8/layout/vList5"/>
    <dgm:cxn modelId="{396298EE-A344-408E-AECC-278F02864D0E}" type="presOf" srcId="{4C95A772-6746-48EF-B555-E85D50089788}" destId="{F67A3FB9-4D91-4A63-8F90-11C2766B2A89}" srcOrd="0" destOrd="0" presId="urn:microsoft.com/office/officeart/2005/8/layout/vList5"/>
    <dgm:cxn modelId="{6156DB8C-CBF3-4FB1-BE53-9A60B79B13B1}" type="presOf" srcId="{1FA41B3C-45B9-4FAF-BD52-9718F476AD7C}" destId="{6D7D5407-4DAF-4FE5-A909-0BD38C2DD535}" srcOrd="0" destOrd="0" presId="urn:microsoft.com/office/officeart/2005/8/layout/vList5"/>
    <dgm:cxn modelId="{4C101761-19E2-4D50-B63E-5F3CC9E63FB9}" srcId="{CD38EBFB-7E91-447C-B1FF-D9422BE6B492}" destId="{7811B81C-185D-4BD3-A53B-74B9D654AE87}" srcOrd="0" destOrd="0" parTransId="{9FE3725F-B02A-40CE-A9E4-383228BC699C}" sibTransId="{0E9721F4-977F-4069-91B3-913E21D30ED7}"/>
    <dgm:cxn modelId="{98BCC62A-62A6-48B4-95E6-75983A915DE4}" srcId="{F571BE90-6EA3-47F6-970F-B322395388E1}" destId="{6314D5D1-C348-4833-8363-387FCBDB006F}" srcOrd="0" destOrd="0" parTransId="{D9BD88BC-1443-45B8-9107-EFE54732BDA6}" sibTransId="{ABB1BEAB-E51D-4746-998C-5BDDAF73BE25}"/>
    <dgm:cxn modelId="{F90A174C-740F-4698-A641-7C4F79C868EC}" type="presOf" srcId="{7712DA1B-3608-4B61-9601-F4D4023D1E71}" destId="{99B2B2B2-CE6F-407E-B9E2-29E48B0B2068}" srcOrd="0" destOrd="0" presId="urn:microsoft.com/office/officeart/2005/8/layout/vList5"/>
    <dgm:cxn modelId="{A0C25E02-DE71-425C-98A2-05496C92616A}" type="presOf" srcId="{7811B81C-185D-4BD3-A53B-74B9D654AE87}" destId="{E85148B4-DC23-4A6D-BC9A-E84E4C17EF98}" srcOrd="0" destOrd="0" presId="urn:microsoft.com/office/officeart/2005/8/layout/vList5"/>
    <dgm:cxn modelId="{DA4685AD-E2D3-4AC0-BE97-0971EC3CC2D1}" type="presParOf" srcId="{672E0091-471D-454F-AA37-AA1138B99ECB}" destId="{A738B5C4-552C-426C-8407-410AEACBEA80}" srcOrd="0" destOrd="0" presId="urn:microsoft.com/office/officeart/2005/8/layout/vList5"/>
    <dgm:cxn modelId="{A9173383-A57A-48F2-9A46-C1A944867EEC}" type="presParOf" srcId="{A738B5C4-552C-426C-8407-410AEACBEA80}" destId="{7A1FA8CE-32E2-4188-A189-1E0C130F719A}" srcOrd="0" destOrd="0" presId="urn:microsoft.com/office/officeart/2005/8/layout/vList5"/>
    <dgm:cxn modelId="{B49162B3-5202-4735-8C3C-073E7C4D3548}" type="presParOf" srcId="{A738B5C4-552C-426C-8407-410AEACBEA80}" destId="{E85148B4-DC23-4A6D-BC9A-E84E4C17EF98}" srcOrd="1" destOrd="0" presId="urn:microsoft.com/office/officeart/2005/8/layout/vList5"/>
    <dgm:cxn modelId="{28929BDD-906B-4210-8041-A69F924848D1}" type="presParOf" srcId="{672E0091-471D-454F-AA37-AA1138B99ECB}" destId="{3EB0DF3E-D02F-43BC-9F42-9811842E55C0}" srcOrd="1" destOrd="0" presId="urn:microsoft.com/office/officeart/2005/8/layout/vList5"/>
    <dgm:cxn modelId="{EA02A325-FC45-413D-BF83-C25666FA6386}" type="presParOf" srcId="{672E0091-471D-454F-AA37-AA1138B99ECB}" destId="{ED55D4EC-1FFE-43AD-82E2-C3CA282B6E70}" srcOrd="2" destOrd="0" presId="urn:microsoft.com/office/officeart/2005/8/layout/vList5"/>
    <dgm:cxn modelId="{BF81A081-1231-4E74-A1AC-74C9D03B4DAA}" type="presParOf" srcId="{ED55D4EC-1FFE-43AD-82E2-C3CA282B6E70}" destId="{65836E38-2831-426E-AB51-C1772A6601E8}" srcOrd="0" destOrd="0" presId="urn:microsoft.com/office/officeart/2005/8/layout/vList5"/>
    <dgm:cxn modelId="{DA7E015A-2B89-4916-9280-2A0C61383F82}" type="presParOf" srcId="{ED55D4EC-1FFE-43AD-82E2-C3CA282B6E70}" destId="{54939438-AC78-4D08-822E-7F5746A7056B}" srcOrd="1" destOrd="0" presId="urn:microsoft.com/office/officeart/2005/8/layout/vList5"/>
    <dgm:cxn modelId="{4B4C9EA5-ED7D-41EF-B418-430CC435CF25}" type="presParOf" srcId="{672E0091-471D-454F-AA37-AA1138B99ECB}" destId="{DB48894D-B098-4996-99D2-2F2696A637BF}" srcOrd="3" destOrd="0" presId="urn:microsoft.com/office/officeart/2005/8/layout/vList5"/>
    <dgm:cxn modelId="{36893D07-3A5D-4939-B243-EBB66B65FB7A}" type="presParOf" srcId="{672E0091-471D-454F-AA37-AA1138B99ECB}" destId="{BAE629CF-0D94-406D-846D-B5F66D46A24E}" srcOrd="4" destOrd="0" presId="urn:microsoft.com/office/officeart/2005/8/layout/vList5"/>
    <dgm:cxn modelId="{34EA97C2-FC86-4AF4-83FB-A56F14565D38}" type="presParOf" srcId="{BAE629CF-0D94-406D-846D-B5F66D46A24E}" destId="{F611987B-C19D-4F5E-A797-6A949AA1EC8E}" srcOrd="0" destOrd="0" presId="urn:microsoft.com/office/officeart/2005/8/layout/vList5"/>
    <dgm:cxn modelId="{8A04F783-B161-48F9-A68C-57E2C545A3DE}" type="presParOf" srcId="{BAE629CF-0D94-406D-846D-B5F66D46A24E}" destId="{4603FC75-FE97-45E2-80DC-D718E9D40495}" srcOrd="1" destOrd="0" presId="urn:microsoft.com/office/officeart/2005/8/layout/vList5"/>
    <dgm:cxn modelId="{A4FBC27F-CCBA-4CBB-8CB4-8155ACB09571}" type="presParOf" srcId="{672E0091-471D-454F-AA37-AA1138B99ECB}" destId="{D8EC735E-1D12-4CE9-B799-065859439F56}" srcOrd="5" destOrd="0" presId="urn:microsoft.com/office/officeart/2005/8/layout/vList5"/>
    <dgm:cxn modelId="{A9A52365-B7A6-4D45-9FD0-3E60F477DB9D}" type="presParOf" srcId="{672E0091-471D-454F-AA37-AA1138B99ECB}" destId="{C869F32C-07AB-41C3-B5A0-2780D7C02A8F}" srcOrd="6" destOrd="0" presId="urn:microsoft.com/office/officeart/2005/8/layout/vList5"/>
    <dgm:cxn modelId="{14C72922-A514-4239-9D5E-14973EA19AD3}" type="presParOf" srcId="{C869F32C-07AB-41C3-B5A0-2780D7C02A8F}" destId="{005BB4DF-176A-4EA7-B26A-156318CBC0B1}" srcOrd="0" destOrd="0" presId="urn:microsoft.com/office/officeart/2005/8/layout/vList5"/>
    <dgm:cxn modelId="{EB75E029-10B6-4466-8FD4-E6A0F778D1EB}" type="presParOf" srcId="{C869F32C-07AB-41C3-B5A0-2780D7C02A8F}" destId="{5D8B6DF9-A401-4685-9DD6-B1B641F65DD0}" srcOrd="1" destOrd="0" presId="urn:microsoft.com/office/officeart/2005/8/layout/vList5"/>
    <dgm:cxn modelId="{94F41FFA-17C3-4F06-AAC6-6DB2AB47F8BE}" type="presParOf" srcId="{672E0091-471D-454F-AA37-AA1138B99ECB}" destId="{9BBE50FB-55C1-46D3-BA3D-909E4503D318}" srcOrd="7" destOrd="0" presId="urn:microsoft.com/office/officeart/2005/8/layout/vList5"/>
    <dgm:cxn modelId="{58A1E061-752E-4917-B4F4-C0F5C057CE09}" type="presParOf" srcId="{672E0091-471D-454F-AA37-AA1138B99ECB}" destId="{B3E83098-E7FB-48B4-9355-64AEF922253D}" srcOrd="8" destOrd="0" presId="urn:microsoft.com/office/officeart/2005/8/layout/vList5"/>
    <dgm:cxn modelId="{AC81B487-005F-4942-9702-C92ECCE1392B}" type="presParOf" srcId="{B3E83098-E7FB-48B4-9355-64AEF922253D}" destId="{366B4CE9-54FE-4153-A1F0-6490CF9F68A4}" srcOrd="0" destOrd="0" presId="urn:microsoft.com/office/officeart/2005/8/layout/vList5"/>
    <dgm:cxn modelId="{D00BF166-69BE-40A2-93F0-BD6BFE94BEBA}" type="presParOf" srcId="{B3E83098-E7FB-48B4-9355-64AEF922253D}" destId="{99B2B2B2-CE6F-407E-B9E2-29E48B0B2068}" srcOrd="1" destOrd="0" presId="urn:microsoft.com/office/officeart/2005/8/layout/vList5"/>
    <dgm:cxn modelId="{07C40669-C815-43DD-B3F4-4597C7BDA858}" type="presParOf" srcId="{672E0091-471D-454F-AA37-AA1138B99ECB}" destId="{F3E9A19D-C735-40FD-B730-A27B999892D6}" srcOrd="9" destOrd="0" presId="urn:microsoft.com/office/officeart/2005/8/layout/vList5"/>
    <dgm:cxn modelId="{78694BDB-449D-4C0F-9DB2-C231F09924D3}" type="presParOf" srcId="{672E0091-471D-454F-AA37-AA1138B99ECB}" destId="{44C20A15-DF53-47EA-951A-861BDF1AAFF2}" srcOrd="10" destOrd="0" presId="urn:microsoft.com/office/officeart/2005/8/layout/vList5"/>
    <dgm:cxn modelId="{2A58BC67-3B42-410E-888C-268253B16A2A}" type="presParOf" srcId="{44C20A15-DF53-47EA-951A-861BDF1AAFF2}" destId="{AF28BFFB-78EC-46E9-8883-423DCDDDCE89}" srcOrd="0" destOrd="0" presId="urn:microsoft.com/office/officeart/2005/8/layout/vList5"/>
    <dgm:cxn modelId="{78C3E9B4-0D9B-4B72-9A91-BC930355BBE8}" type="presParOf" srcId="{44C20A15-DF53-47EA-951A-861BDF1AAFF2}" destId="{C46B09BF-23CE-4013-A771-AB8B6936CE66}" srcOrd="1" destOrd="0" presId="urn:microsoft.com/office/officeart/2005/8/layout/vList5"/>
    <dgm:cxn modelId="{3A28228D-03E8-4DE5-9E4B-BA56B5B1D17C}" type="presParOf" srcId="{672E0091-471D-454F-AA37-AA1138B99ECB}" destId="{7C19A645-5C1D-41DD-987A-2DE8DC5D3B67}" srcOrd="11" destOrd="0" presId="urn:microsoft.com/office/officeart/2005/8/layout/vList5"/>
    <dgm:cxn modelId="{EAB3BECD-70CF-4D7B-A911-7BE012D21B59}" type="presParOf" srcId="{672E0091-471D-454F-AA37-AA1138B99ECB}" destId="{F220C3E4-DC1B-4560-84C4-13DB5ED38DDF}" srcOrd="12" destOrd="0" presId="urn:microsoft.com/office/officeart/2005/8/layout/vList5"/>
    <dgm:cxn modelId="{808CCF08-04B8-45AE-98FB-5A1DEA9DBBB1}" type="presParOf" srcId="{F220C3E4-DC1B-4560-84C4-13DB5ED38DDF}" destId="{46860E6C-E7C8-4917-9CBE-F70D200959A4}" srcOrd="0" destOrd="0" presId="urn:microsoft.com/office/officeart/2005/8/layout/vList5"/>
    <dgm:cxn modelId="{B4A973F4-C51A-4A34-BCC9-D397818274CC}" type="presParOf" srcId="{F220C3E4-DC1B-4560-84C4-13DB5ED38DDF}" destId="{8ABAF794-7BA6-4F69-AE88-A41AE3278A16}" srcOrd="1" destOrd="0" presId="urn:microsoft.com/office/officeart/2005/8/layout/vList5"/>
    <dgm:cxn modelId="{7B9FB2DD-F5AF-494D-98D9-583B8632E3D4}" type="presParOf" srcId="{672E0091-471D-454F-AA37-AA1138B99ECB}" destId="{89840EFB-01EA-48D4-994B-E1956297663B}" srcOrd="13" destOrd="0" presId="urn:microsoft.com/office/officeart/2005/8/layout/vList5"/>
    <dgm:cxn modelId="{5E1CC7E0-341F-4C0A-A8E1-6921E09C32A4}" type="presParOf" srcId="{672E0091-471D-454F-AA37-AA1138B99ECB}" destId="{BE4D927F-DD94-468D-953C-C818EBBCA048}" srcOrd="14" destOrd="0" presId="urn:microsoft.com/office/officeart/2005/8/layout/vList5"/>
    <dgm:cxn modelId="{9E6AA5FF-A9CD-4165-8D6A-33F9BA3382EF}" type="presParOf" srcId="{BE4D927F-DD94-468D-953C-C818EBBCA048}" destId="{F55B6753-1506-4F42-ABF4-E0C2F1A31EAD}" srcOrd="0" destOrd="0" presId="urn:microsoft.com/office/officeart/2005/8/layout/vList5"/>
    <dgm:cxn modelId="{726D7B0B-8EA6-4A2A-9CCF-3483785C2AA2}" type="presParOf" srcId="{BE4D927F-DD94-468D-953C-C818EBBCA048}" destId="{A16D1710-2E26-40D8-BE8E-C8476D95A36A}" srcOrd="1" destOrd="0" presId="urn:microsoft.com/office/officeart/2005/8/layout/vList5"/>
    <dgm:cxn modelId="{3EFF7DBF-EA7E-4817-8689-8999C866E2B9}" type="presParOf" srcId="{672E0091-471D-454F-AA37-AA1138B99ECB}" destId="{875D720B-FB13-4086-BE17-221AAB4D5FD6}" srcOrd="15" destOrd="0" presId="urn:microsoft.com/office/officeart/2005/8/layout/vList5"/>
    <dgm:cxn modelId="{227DFF12-02E6-4595-9F21-07E92BDDF19D}" type="presParOf" srcId="{672E0091-471D-454F-AA37-AA1138B99ECB}" destId="{B67DCA7C-7E9D-493B-B4E7-EE3B5663E723}" srcOrd="16" destOrd="0" presId="urn:microsoft.com/office/officeart/2005/8/layout/vList5"/>
    <dgm:cxn modelId="{99A67EED-8370-49DE-AE48-BE74637D0AFC}" type="presParOf" srcId="{B67DCA7C-7E9D-493B-B4E7-EE3B5663E723}" destId="{010F5C00-B419-41B1-9026-E3101D5FD6A3}" srcOrd="0" destOrd="0" presId="urn:microsoft.com/office/officeart/2005/8/layout/vList5"/>
    <dgm:cxn modelId="{FCCCA111-D0E6-415E-AD01-51477241CA45}" type="presParOf" srcId="{B67DCA7C-7E9D-493B-B4E7-EE3B5663E723}" destId="{B1E99368-B8A9-496C-8B93-E4C2971D0CE5}" srcOrd="1" destOrd="0" presId="urn:microsoft.com/office/officeart/2005/8/layout/vList5"/>
    <dgm:cxn modelId="{1F3FD55C-5661-470D-9EEF-BC859F0F46AF}" type="presParOf" srcId="{672E0091-471D-454F-AA37-AA1138B99ECB}" destId="{59298F62-A0F0-4201-93AD-8D658D887701}" srcOrd="17" destOrd="0" presId="urn:microsoft.com/office/officeart/2005/8/layout/vList5"/>
    <dgm:cxn modelId="{115EEB8F-E4F6-4F2D-A0B9-846151116E65}" type="presParOf" srcId="{672E0091-471D-454F-AA37-AA1138B99ECB}" destId="{F5F02568-E77B-4697-9419-15F6398EFEFE}" srcOrd="18" destOrd="0" presId="urn:microsoft.com/office/officeart/2005/8/layout/vList5"/>
    <dgm:cxn modelId="{03DD7A0C-EB2A-4ACA-BC6D-032F81842667}" type="presParOf" srcId="{F5F02568-E77B-4697-9419-15F6398EFEFE}" destId="{79F04A86-5647-47F9-8A59-9CB80542FB0E}" srcOrd="0" destOrd="0" presId="urn:microsoft.com/office/officeart/2005/8/layout/vList5"/>
    <dgm:cxn modelId="{36B00418-036B-4224-8778-9B99262F6EA3}" type="presParOf" srcId="{F5F02568-E77B-4697-9419-15F6398EFEFE}" destId="{E8F74F3C-9947-45DE-8F37-1B78D709039E}" srcOrd="1" destOrd="0" presId="urn:microsoft.com/office/officeart/2005/8/layout/vList5"/>
    <dgm:cxn modelId="{F0726ADF-719B-469A-8987-41031A9F30C7}" type="presParOf" srcId="{672E0091-471D-454F-AA37-AA1138B99ECB}" destId="{2378778C-A075-4EB9-9AD4-F97F6F238AA6}" srcOrd="19" destOrd="0" presId="urn:microsoft.com/office/officeart/2005/8/layout/vList5"/>
    <dgm:cxn modelId="{723A6CD5-856F-41FF-8719-3EFAEFE08F8E}" type="presParOf" srcId="{672E0091-471D-454F-AA37-AA1138B99ECB}" destId="{F4031CC8-734C-4C29-B740-326B0DE2B252}" srcOrd="20" destOrd="0" presId="urn:microsoft.com/office/officeart/2005/8/layout/vList5"/>
    <dgm:cxn modelId="{A1E8229D-0E55-47B6-BA3C-04EC67A775C1}" type="presParOf" srcId="{F4031CC8-734C-4C29-B740-326B0DE2B252}" destId="{F67A3FB9-4D91-4A63-8F90-11C2766B2A89}" srcOrd="0" destOrd="0" presId="urn:microsoft.com/office/officeart/2005/8/layout/vList5"/>
    <dgm:cxn modelId="{4AB2E35C-2065-451E-A480-DD3AE34078E2}" type="presParOf" srcId="{F4031CC8-734C-4C29-B740-326B0DE2B252}" destId="{D5FDA2E5-6182-4615-A2EE-A5FF0D75F25F}" srcOrd="1" destOrd="0" presId="urn:microsoft.com/office/officeart/2005/8/layout/vList5"/>
    <dgm:cxn modelId="{E265E75D-DDBF-422C-87F5-C42B2BDDE07D}" type="presParOf" srcId="{672E0091-471D-454F-AA37-AA1138B99ECB}" destId="{0F2C7899-C8F7-4144-A280-EE5E1231178E}" srcOrd="21" destOrd="0" presId="urn:microsoft.com/office/officeart/2005/8/layout/vList5"/>
    <dgm:cxn modelId="{E9E93643-9F4C-4E3D-B534-510DE79C10EF}" type="presParOf" srcId="{672E0091-471D-454F-AA37-AA1138B99ECB}" destId="{20A3C611-A2C1-49A7-9C77-ADFE8363941D}" srcOrd="22" destOrd="0" presId="urn:microsoft.com/office/officeart/2005/8/layout/vList5"/>
    <dgm:cxn modelId="{38D8AA74-7CC2-470B-8971-AC1ECCA42367}" type="presParOf" srcId="{20A3C611-A2C1-49A7-9C77-ADFE8363941D}" destId="{AC3DA842-EA5C-4C88-AD02-E5FED6225008}" srcOrd="0" destOrd="0" presId="urn:microsoft.com/office/officeart/2005/8/layout/vList5"/>
    <dgm:cxn modelId="{72BD3248-9BB9-4919-B3E8-B5398D354FB3}" type="presParOf" srcId="{20A3C611-A2C1-49A7-9C77-ADFE8363941D}" destId="{AA81FAAE-AD76-4B4E-8B3C-ABD48930A01B}" srcOrd="1" destOrd="0" presId="urn:microsoft.com/office/officeart/2005/8/layout/vList5"/>
    <dgm:cxn modelId="{106129F6-4CA3-416B-B763-723164CE1667}" type="presParOf" srcId="{672E0091-471D-454F-AA37-AA1138B99ECB}" destId="{9C39DAE4-9690-43E4-B8B9-52BBA0A2E836}" srcOrd="23" destOrd="0" presId="urn:microsoft.com/office/officeart/2005/8/layout/vList5"/>
    <dgm:cxn modelId="{2D0DCF0C-0B71-496C-8114-E3593AAEF159}" type="presParOf" srcId="{672E0091-471D-454F-AA37-AA1138B99ECB}" destId="{C722ED70-D936-47FF-B12A-4A996C0064D8}" srcOrd="24" destOrd="0" presId="urn:microsoft.com/office/officeart/2005/8/layout/vList5"/>
    <dgm:cxn modelId="{BED42122-094D-4789-96B4-8B19698590CB}" type="presParOf" srcId="{C722ED70-D936-47FF-B12A-4A996C0064D8}" destId="{6D7D5407-4DAF-4FE5-A909-0BD38C2DD535}" srcOrd="0" destOrd="0" presId="urn:microsoft.com/office/officeart/2005/8/layout/vList5"/>
    <dgm:cxn modelId="{510BA81E-801A-43D3-92EA-CEC5F95C6949}" type="presParOf" srcId="{C722ED70-D936-47FF-B12A-4A996C0064D8}" destId="{A5BE7E48-9071-44FD-BD54-EA1E4ADA736B}" srcOrd="1" destOrd="0" presId="urn:microsoft.com/office/officeart/2005/8/layout/vList5"/>
    <dgm:cxn modelId="{A3DE7A88-4643-4C53-83C0-13DA1DB4B6B0}" type="presParOf" srcId="{672E0091-471D-454F-AA37-AA1138B99ECB}" destId="{FADDD0F2-BB08-40DB-A1AA-1E2E7AD45EFC}" srcOrd="25" destOrd="0" presId="urn:microsoft.com/office/officeart/2005/8/layout/vList5"/>
    <dgm:cxn modelId="{8DC639E3-5534-4A5C-99CA-0A22E11CFB32}" type="presParOf" srcId="{672E0091-471D-454F-AA37-AA1138B99ECB}" destId="{1DC0A116-9E52-462B-AA74-0E6210CE534F}" srcOrd="26" destOrd="0" presId="urn:microsoft.com/office/officeart/2005/8/layout/vList5"/>
    <dgm:cxn modelId="{49757B00-8A62-4AB6-8AA9-71A806D5E0A2}" type="presParOf" srcId="{1DC0A116-9E52-462B-AA74-0E6210CE534F}" destId="{6FC69E1B-4040-41D6-9232-AE653A81CAB9}" srcOrd="0" destOrd="0" presId="urn:microsoft.com/office/officeart/2005/8/layout/vList5"/>
    <dgm:cxn modelId="{D4CFECE1-97E1-4C61-966A-ADC3B648E9BB}" type="presParOf" srcId="{1DC0A116-9E52-462B-AA74-0E6210CE534F}" destId="{2674FDCD-5D39-420A-AA39-C01F4D0BC4C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9B7A26-DF0D-47F8-94DC-7FA716197001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B7F98C-D772-4B78-9982-044E11B02100}">
      <dgm:prSet phldrT="[Текст]" custT="1"/>
      <dgm:spPr/>
      <dgm:t>
        <a:bodyPr/>
        <a:lstStyle/>
        <a:p>
          <a:pPr algn="ctr"/>
          <a:r>
            <a:rPr lang="ru-RU" sz="5400" dirty="0" smtClean="0"/>
            <a:t>2,2</a:t>
          </a:r>
          <a:r>
            <a:rPr lang="ru-RU" sz="3100" dirty="0" smtClean="0"/>
            <a:t> </a:t>
          </a:r>
          <a:r>
            <a:rPr lang="ru-RU" sz="2000" dirty="0" smtClean="0"/>
            <a:t>млн.руб</a:t>
          </a:r>
          <a:r>
            <a:rPr lang="ru-RU" sz="3100" dirty="0" smtClean="0"/>
            <a:t>.</a:t>
          </a:r>
          <a:endParaRPr lang="ru-RU" sz="3100" dirty="0"/>
        </a:p>
      </dgm:t>
    </dgm:pt>
    <dgm:pt modelId="{1FA48394-2B38-4984-87A8-D208D5B14F98}" type="parTrans" cxnId="{E1AD0FB2-0F29-47A3-A833-C48901CCC3E2}">
      <dgm:prSet/>
      <dgm:spPr/>
      <dgm:t>
        <a:bodyPr/>
        <a:lstStyle/>
        <a:p>
          <a:endParaRPr lang="ru-RU"/>
        </a:p>
      </dgm:t>
    </dgm:pt>
    <dgm:pt modelId="{44A460C1-3209-475F-8C2C-D6A2AB026511}" type="sibTrans" cxnId="{E1AD0FB2-0F29-47A3-A833-C48901CCC3E2}">
      <dgm:prSet/>
      <dgm:spPr/>
      <dgm:t>
        <a:bodyPr/>
        <a:lstStyle/>
        <a:p>
          <a:endParaRPr lang="ru-RU"/>
        </a:p>
      </dgm:t>
    </dgm:pt>
    <dgm:pt modelId="{CA1D8063-E538-4C04-B36B-4078A008D8CB}">
      <dgm:prSet phldrT="[Текст]" custT="1"/>
      <dgm:spPr/>
      <dgm:t>
        <a:bodyPr/>
        <a:lstStyle/>
        <a:p>
          <a:pPr algn="l"/>
          <a:r>
            <a:rPr lang="ru-RU" sz="1800" dirty="0" smtClean="0"/>
            <a:t>Муниципальная поддержка малого и среднего предпринимательства </a:t>
          </a:r>
          <a:endParaRPr lang="ru-RU" sz="1800" dirty="0"/>
        </a:p>
      </dgm:t>
    </dgm:pt>
    <dgm:pt modelId="{83ABDABD-2099-4F41-9ECF-C48182500037}" type="parTrans" cxnId="{D636CC00-080E-4D22-AA5D-C4833AAC035E}">
      <dgm:prSet/>
      <dgm:spPr/>
      <dgm:t>
        <a:bodyPr/>
        <a:lstStyle/>
        <a:p>
          <a:endParaRPr lang="ru-RU"/>
        </a:p>
      </dgm:t>
    </dgm:pt>
    <dgm:pt modelId="{573FDB78-6FBD-4E3F-B440-ADA59041EB99}" type="sibTrans" cxnId="{D636CC00-080E-4D22-AA5D-C4833AAC035E}">
      <dgm:prSet/>
      <dgm:spPr/>
      <dgm:t>
        <a:bodyPr/>
        <a:lstStyle/>
        <a:p>
          <a:endParaRPr lang="ru-RU"/>
        </a:p>
      </dgm:t>
    </dgm:pt>
    <dgm:pt modelId="{4C6691B4-33AD-4214-B186-8FB30DDA4053}">
      <dgm:prSet phldrT="[Текст]" custT="1"/>
      <dgm:spPr/>
      <dgm:t>
        <a:bodyPr/>
        <a:lstStyle/>
        <a:p>
          <a:r>
            <a:rPr lang="ru-RU" sz="1800" dirty="0" smtClean="0"/>
            <a:t>Муниципальная поддержка товаропроизводителей в </a:t>
          </a:r>
          <a:r>
            <a:rPr lang="ru-RU" sz="1800" smtClean="0"/>
            <a:t>сфере агропромышленного </a:t>
          </a:r>
          <a:r>
            <a:rPr lang="ru-RU" sz="1800" dirty="0" smtClean="0"/>
            <a:t>и </a:t>
          </a:r>
          <a:r>
            <a:rPr lang="ru-RU" sz="1800" dirty="0" err="1" smtClean="0"/>
            <a:t>рыбохозяйственного</a:t>
          </a:r>
          <a:r>
            <a:rPr lang="ru-RU" sz="1800" dirty="0" smtClean="0"/>
            <a:t> комплекса </a:t>
          </a:r>
          <a:endParaRPr lang="ru-RU" sz="1800" dirty="0"/>
        </a:p>
      </dgm:t>
    </dgm:pt>
    <dgm:pt modelId="{D46DF946-D953-4860-9068-C55B4F55E480}" type="parTrans" cxnId="{F73D3CE3-192B-4E80-9E60-16C5C8BF4356}">
      <dgm:prSet/>
      <dgm:spPr/>
      <dgm:t>
        <a:bodyPr/>
        <a:lstStyle/>
        <a:p>
          <a:endParaRPr lang="ru-RU"/>
        </a:p>
      </dgm:t>
    </dgm:pt>
    <dgm:pt modelId="{CD24DF91-D50A-428B-91C1-DA68F6E436DE}" type="sibTrans" cxnId="{F73D3CE3-192B-4E80-9E60-16C5C8BF4356}">
      <dgm:prSet/>
      <dgm:spPr/>
      <dgm:t>
        <a:bodyPr/>
        <a:lstStyle/>
        <a:p>
          <a:endParaRPr lang="ru-RU"/>
        </a:p>
      </dgm:t>
    </dgm:pt>
    <dgm:pt modelId="{3E5602FD-D867-48B0-A4F0-14B1B5BBC176}" type="pres">
      <dgm:prSet presAssocID="{7C9B7A26-DF0D-47F8-94DC-7FA716197001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CF9421B-324E-45F4-AD0F-CACD842FBFDF}" type="pres">
      <dgm:prSet presAssocID="{D8B7F98C-D772-4B78-9982-044E11B02100}" presName="posSpace" presStyleCnt="0"/>
      <dgm:spPr/>
    </dgm:pt>
    <dgm:pt modelId="{E3BB5611-0A10-41E5-93FF-F859A34FC194}" type="pres">
      <dgm:prSet presAssocID="{D8B7F98C-D772-4B78-9982-044E11B02100}" presName="vertFlow" presStyleCnt="0"/>
      <dgm:spPr/>
    </dgm:pt>
    <dgm:pt modelId="{4EE756BC-81B4-41AC-8E5C-9BB1FE4D7DF5}" type="pres">
      <dgm:prSet presAssocID="{D8B7F98C-D772-4B78-9982-044E11B02100}" presName="topSpace" presStyleCnt="0"/>
      <dgm:spPr/>
    </dgm:pt>
    <dgm:pt modelId="{E24AEFED-7EF0-4509-9277-3D5135BF8C17}" type="pres">
      <dgm:prSet presAssocID="{D8B7F98C-D772-4B78-9982-044E11B02100}" presName="firstComp" presStyleCnt="0"/>
      <dgm:spPr/>
    </dgm:pt>
    <dgm:pt modelId="{7B99A8D0-52FB-4837-9E36-89B4E82A8C71}" type="pres">
      <dgm:prSet presAssocID="{D8B7F98C-D772-4B78-9982-044E11B02100}" presName="firstChild" presStyleLbl="bgAccFollowNode1" presStyleIdx="0" presStyleCnt="2" custScaleX="122021" custScaleY="28651" custLinFactNeighborX="-32372" custLinFactNeighborY="-10215"/>
      <dgm:spPr/>
      <dgm:t>
        <a:bodyPr/>
        <a:lstStyle/>
        <a:p>
          <a:endParaRPr lang="ru-RU"/>
        </a:p>
      </dgm:t>
    </dgm:pt>
    <dgm:pt modelId="{7C0108FE-35CD-4CB7-914B-646796583930}" type="pres">
      <dgm:prSet presAssocID="{D8B7F98C-D772-4B78-9982-044E11B02100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1827E-DDA0-4330-8ADE-FB460F5D44E0}" type="pres">
      <dgm:prSet presAssocID="{4C6691B4-33AD-4214-B186-8FB30DDA4053}" presName="comp" presStyleCnt="0"/>
      <dgm:spPr/>
    </dgm:pt>
    <dgm:pt modelId="{93D428B6-0F22-4192-90CE-CCAA9BD0115B}" type="pres">
      <dgm:prSet presAssocID="{4C6691B4-33AD-4214-B186-8FB30DDA4053}" presName="child" presStyleLbl="bgAccFollowNode1" presStyleIdx="1" presStyleCnt="2" custScaleX="123007" custScaleY="29691" custLinFactNeighborX="-31879" custLinFactNeighborY="-5857"/>
      <dgm:spPr/>
      <dgm:t>
        <a:bodyPr/>
        <a:lstStyle/>
        <a:p>
          <a:endParaRPr lang="ru-RU"/>
        </a:p>
      </dgm:t>
    </dgm:pt>
    <dgm:pt modelId="{8F727F9D-BCB1-4398-B67F-684836CDC1CD}" type="pres">
      <dgm:prSet presAssocID="{4C6691B4-33AD-4214-B186-8FB30DDA4053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0BC3A-156B-4888-815C-2F8EA4C64B78}" type="pres">
      <dgm:prSet presAssocID="{D8B7F98C-D772-4B78-9982-044E11B02100}" presName="negSpace" presStyleCnt="0"/>
      <dgm:spPr/>
    </dgm:pt>
    <dgm:pt modelId="{F0DD3B70-D7BE-47D4-B131-D216976B4C2D}" type="pres">
      <dgm:prSet presAssocID="{D8B7F98C-D772-4B78-9982-044E11B02100}" presName="circle" presStyleLbl="node1" presStyleIdx="0" presStyleCnt="1" custScaleX="56754" custScaleY="53329" custLinFactNeighborX="-22653" custLinFactNeighborY="-22800"/>
      <dgm:spPr/>
      <dgm:t>
        <a:bodyPr/>
        <a:lstStyle/>
        <a:p>
          <a:endParaRPr lang="ru-RU"/>
        </a:p>
      </dgm:t>
    </dgm:pt>
  </dgm:ptLst>
  <dgm:cxnLst>
    <dgm:cxn modelId="{592EAB61-E44A-427F-9812-B6C2C50ABF11}" type="presOf" srcId="{CA1D8063-E538-4C04-B36B-4078A008D8CB}" destId="{7B99A8D0-52FB-4837-9E36-89B4E82A8C71}" srcOrd="0" destOrd="0" presId="urn:microsoft.com/office/officeart/2005/8/layout/hList9"/>
    <dgm:cxn modelId="{F388CEB0-0FFB-4F1E-9FB0-854381E20AC0}" type="presOf" srcId="{4C6691B4-33AD-4214-B186-8FB30DDA4053}" destId="{93D428B6-0F22-4192-90CE-CCAA9BD0115B}" srcOrd="0" destOrd="0" presId="urn:microsoft.com/office/officeart/2005/8/layout/hList9"/>
    <dgm:cxn modelId="{49AD7FAD-85DB-45DE-AA1D-96B4DAC564CF}" type="presOf" srcId="{D8B7F98C-D772-4B78-9982-044E11B02100}" destId="{F0DD3B70-D7BE-47D4-B131-D216976B4C2D}" srcOrd="0" destOrd="0" presId="urn:microsoft.com/office/officeart/2005/8/layout/hList9"/>
    <dgm:cxn modelId="{F73D3CE3-192B-4E80-9E60-16C5C8BF4356}" srcId="{D8B7F98C-D772-4B78-9982-044E11B02100}" destId="{4C6691B4-33AD-4214-B186-8FB30DDA4053}" srcOrd="1" destOrd="0" parTransId="{D46DF946-D953-4860-9068-C55B4F55E480}" sibTransId="{CD24DF91-D50A-428B-91C1-DA68F6E436DE}"/>
    <dgm:cxn modelId="{E1AD0FB2-0F29-47A3-A833-C48901CCC3E2}" srcId="{7C9B7A26-DF0D-47F8-94DC-7FA716197001}" destId="{D8B7F98C-D772-4B78-9982-044E11B02100}" srcOrd="0" destOrd="0" parTransId="{1FA48394-2B38-4984-87A8-D208D5B14F98}" sibTransId="{44A460C1-3209-475F-8C2C-D6A2AB026511}"/>
    <dgm:cxn modelId="{4E55A6E9-F50D-4271-8E83-F99126B361BB}" type="presOf" srcId="{CA1D8063-E538-4C04-B36B-4078A008D8CB}" destId="{7C0108FE-35CD-4CB7-914B-646796583930}" srcOrd="1" destOrd="0" presId="urn:microsoft.com/office/officeart/2005/8/layout/hList9"/>
    <dgm:cxn modelId="{24C0F7D2-7290-4701-A842-8248FC976E23}" type="presOf" srcId="{4C6691B4-33AD-4214-B186-8FB30DDA4053}" destId="{8F727F9D-BCB1-4398-B67F-684836CDC1CD}" srcOrd="1" destOrd="0" presId="urn:microsoft.com/office/officeart/2005/8/layout/hList9"/>
    <dgm:cxn modelId="{402400C4-10D7-400E-9E9F-D6C798720A46}" type="presOf" srcId="{7C9B7A26-DF0D-47F8-94DC-7FA716197001}" destId="{3E5602FD-D867-48B0-A4F0-14B1B5BBC176}" srcOrd="0" destOrd="0" presId="urn:microsoft.com/office/officeart/2005/8/layout/hList9"/>
    <dgm:cxn modelId="{D636CC00-080E-4D22-AA5D-C4833AAC035E}" srcId="{D8B7F98C-D772-4B78-9982-044E11B02100}" destId="{CA1D8063-E538-4C04-B36B-4078A008D8CB}" srcOrd="0" destOrd="0" parTransId="{83ABDABD-2099-4F41-9ECF-C48182500037}" sibTransId="{573FDB78-6FBD-4E3F-B440-ADA59041EB99}"/>
    <dgm:cxn modelId="{5E823EF3-E53D-43B5-9C72-F9BAA98A046D}" type="presParOf" srcId="{3E5602FD-D867-48B0-A4F0-14B1B5BBC176}" destId="{0CF9421B-324E-45F4-AD0F-CACD842FBFDF}" srcOrd="0" destOrd="0" presId="urn:microsoft.com/office/officeart/2005/8/layout/hList9"/>
    <dgm:cxn modelId="{42AC2B0B-A881-40A7-93F5-077DF8BD4F3A}" type="presParOf" srcId="{3E5602FD-D867-48B0-A4F0-14B1B5BBC176}" destId="{E3BB5611-0A10-41E5-93FF-F859A34FC194}" srcOrd="1" destOrd="0" presId="urn:microsoft.com/office/officeart/2005/8/layout/hList9"/>
    <dgm:cxn modelId="{BDA1DB3C-95E6-4389-8CD1-EDCCDA0809EB}" type="presParOf" srcId="{E3BB5611-0A10-41E5-93FF-F859A34FC194}" destId="{4EE756BC-81B4-41AC-8E5C-9BB1FE4D7DF5}" srcOrd="0" destOrd="0" presId="urn:microsoft.com/office/officeart/2005/8/layout/hList9"/>
    <dgm:cxn modelId="{BFBFCB3E-1D3A-430C-A00B-9AB12E3061B5}" type="presParOf" srcId="{E3BB5611-0A10-41E5-93FF-F859A34FC194}" destId="{E24AEFED-7EF0-4509-9277-3D5135BF8C17}" srcOrd="1" destOrd="0" presId="urn:microsoft.com/office/officeart/2005/8/layout/hList9"/>
    <dgm:cxn modelId="{3B008487-72A2-43A7-838F-E5637285A59A}" type="presParOf" srcId="{E24AEFED-7EF0-4509-9277-3D5135BF8C17}" destId="{7B99A8D0-52FB-4837-9E36-89B4E82A8C71}" srcOrd="0" destOrd="0" presId="urn:microsoft.com/office/officeart/2005/8/layout/hList9"/>
    <dgm:cxn modelId="{03EB6D51-B924-44E4-9DF6-37D23F478416}" type="presParOf" srcId="{E24AEFED-7EF0-4509-9277-3D5135BF8C17}" destId="{7C0108FE-35CD-4CB7-914B-646796583930}" srcOrd="1" destOrd="0" presId="urn:microsoft.com/office/officeart/2005/8/layout/hList9"/>
    <dgm:cxn modelId="{8D2B9C6D-AE3E-4B04-B401-33C759030AA0}" type="presParOf" srcId="{E3BB5611-0A10-41E5-93FF-F859A34FC194}" destId="{C9A1827E-DDA0-4330-8ADE-FB460F5D44E0}" srcOrd="2" destOrd="0" presId="urn:microsoft.com/office/officeart/2005/8/layout/hList9"/>
    <dgm:cxn modelId="{A9798552-2721-4A3B-8033-F9BD72D5BFCA}" type="presParOf" srcId="{C9A1827E-DDA0-4330-8ADE-FB460F5D44E0}" destId="{93D428B6-0F22-4192-90CE-CCAA9BD0115B}" srcOrd="0" destOrd="0" presId="urn:microsoft.com/office/officeart/2005/8/layout/hList9"/>
    <dgm:cxn modelId="{479DD7F4-7C64-479E-9A2F-C536D180FCE4}" type="presParOf" srcId="{C9A1827E-DDA0-4330-8ADE-FB460F5D44E0}" destId="{8F727F9D-BCB1-4398-B67F-684836CDC1CD}" srcOrd="1" destOrd="0" presId="urn:microsoft.com/office/officeart/2005/8/layout/hList9"/>
    <dgm:cxn modelId="{8B41AA55-329E-4718-9654-5C7C28925A0B}" type="presParOf" srcId="{3E5602FD-D867-48B0-A4F0-14B1B5BBC176}" destId="{5690BC3A-156B-4888-815C-2F8EA4C64B78}" srcOrd="2" destOrd="0" presId="urn:microsoft.com/office/officeart/2005/8/layout/hList9"/>
    <dgm:cxn modelId="{132B9EBD-0BE4-439B-B28D-77014BBE1022}" type="presParOf" srcId="{3E5602FD-D867-48B0-A4F0-14B1B5BBC176}" destId="{F0DD3B70-D7BE-47D4-B131-D216976B4C2D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9B7A26-DF0D-47F8-94DC-7FA71619700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B7F98C-D772-4B78-9982-044E11B02100}">
      <dgm:prSet phldrT="[Текст]" custT="1"/>
      <dgm:spPr/>
      <dgm:t>
        <a:bodyPr/>
        <a:lstStyle/>
        <a:p>
          <a:pPr algn="l"/>
          <a:r>
            <a:rPr lang="ru-RU" sz="1100" b="1" dirty="0" smtClean="0"/>
            <a:t>ВЦП «Строительство и реконструкция сетей уличного и внутриквартального освещения СГО </a:t>
          </a:r>
          <a:r>
            <a:rPr lang="ru-RU" sz="1100" dirty="0" smtClean="0"/>
            <a:t> </a:t>
          </a:r>
          <a:endParaRPr lang="ru-RU" sz="1100" dirty="0"/>
        </a:p>
      </dgm:t>
    </dgm:pt>
    <dgm:pt modelId="{1FA48394-2B38-4984-87A8-D208D5B14F98}" type="parTrans" cxnId="{E1AD0FB2-0F29-47A3-A833-C48901CCC3E2}">
      <dgm:prSet/>
      <dgm:spPr/>
      <dgm:t>
        <a:bodyPr/>
        <a:lstStyle/>
        <a:p>
          <a:endParaRPr lang="ru-RU" sz="1200"/>
        </a:p>
      </dgm:t>
    </dgm:pt>
    <dgm:pt modelId="{44A460C1-3209-475F-8C2C-D6A2AB026511}" type="sibTrans" cxnId="{E1AD0FB2-0F29-47A3-A833-C48901CCC3E2}">
      <dgm:prSet/>
      <dgm:spPr/>
      <dgm:t>
        <a:bodyPr/>
        <a:lstStyle/>
        <a:p>
          <a:endParaRPr lang="ru-RU" sz="1200"/>
        </a:p>
      </dgm:t>
    </dgm:pt>
    <dgm:pt modelId="{E34159F3-78CF-407C-B8DB-BC4888DC6A8E}">
      <dgm:prSet phldrT="[Текст]" custT="1"/>
      <dgm:spPr/>
      <dgm:t>
        <a:bodyPr/>
        <a:lstStyle/>
        <a:p>
          <a:pPr algn="l"/>
          <a:r>
            <a:rPr lang="ru-RU" sz="1100" b="1" dirty="0" smtClean="0"/>
            <a:t>Коммунальное хозяйство</a:t>
          </a:r>
          <a:endParaRPr lang="ru-RU" sz="1100" dirty="0"/>
        </a:p>
      </dgm:t>
    </dgm:pt>
    <dgm:pt modelId="{A92B47A5-9DA0-4F14-98C1-5366571B5D1E}" type="parTrans" cxnId="{E448C9A1-3C93-4453-8406-5C81E82580A0}">
      <dgm:prSet/>
      <dgm:spPr/>
      <dgm:t>
        <a:bodyPr/>
        <a:lstStyle/>
        <a:p>
          <a:endParaRPr lang="ru-RU" sz="1200"/>
        </a:p>
      </dgm:t>
    </dgm:pt>
    <dgm:pt modelId="{89F60876-2440-41C5-B8FE-EEDA2580D22E}" type="sibTrans" cxnId="{E448C9A1-3C93-4453-8406-5C81E82580A0}">
      <dgm:prSet/>
      <dgm:spPr/>
      <dgm:t>
        <a:bodyPr/>
        <a:lstStyle/>
        <a:p>
          <a:endParaRPr lang="ru-RU" sz="1200"/>
        </a:p>
      </dgm:t>
    </dgm:pt>
    <dgm:pt modelId="{56424C63-CE23-4863-849C-BC54F4987F80}">
      <dgm:prSet phldrT="[Текст]" custT="1"/>
      <dgm:spPr/>
      <dgm:t>
        <a:bodyPr/>
        <a:lstStyle/>
        <a:p>
          <a:pPr algn="l"/>
          <a:r>
            <a:rPr lang="ru-RU" sz="1100" b="1" dirty="0" smtClean="0"/>
            <a:t>Объекты благоустройства</a:t>
          </a:r>
          <a:endParaRPr lang="ru-RU" sz="1100" dirty="0"/>
        </a:p>
      </dgm:t>
    </dgm:pt>
    <dgm:pt modelId="{4D526B2E-1D57-47EB-A883-343C6575BC78}" type="parTrans" cxnId="{F791F742-AB23-4A6F-A813-FABCD75E7EEA}">
      <dgm:prSet/>
      <dgm:spPr/>
      <dgm:t>
        <a:bodyPr/>
        <a:lstStyle/>
        <a:p>
          <a:endParaRPr lang="ru-RU" sz="1200"/>
        </a:p>
      </dgm:t>
    </dgm:pt>
    <dgm:pt modelId="{3402E913-6861-4B25-906A-835DAF7AD419}" type="sibTrans" cxnId="{F791F742-AB23-4A6F-A813-FABCD75E7EEA}">
      <dgm:prSet/>
      <dgm:spPr/>
      <dgm:t>
        <a:bodyPr/>
        <a:lstStyle/>
        <a:p>
          <a:endParaRPr lang="ru-RU" sz="1200"/>
        </a:p>
      </dgm:t>
    </dgm:pt>
    <dgm:pt modelId="{9A52EF40-F05F-4219-BD35-04608F83B91C}">
      <dgm:prSet custT="1"/>
      <dgm:spPr/>
      <dgm:t>
        <a:bodyPr/>
        <a:lstStyle/>
        <a:p>
          <a:r>
            <a:rPr lang="ru-RU" sz="900" dirty="0" smtClean="0"/>
            <a:t>Строительство внутриквартальных проездов квартала ИЖС  в районе ГК "Искра» (7,2 млн.руб.)</a:t>
          </a:r>
          <a:endParaRPr lang="ru-RU" sz="900" dirty="0"/>
        </a:p>
      </dgm:t>
    </dgm:pt>
    <dgm:pt modelId="{FA9D786B-1263-43AC-A6DA-510D5198CC65}" type="parTrans" cxnId="{ACBD9569-7474-4CB5-B0B3-0AAE70870259}">
      <dgm:prSet/>
      <dgm:spPr/>
      <dgm:t>
        <a:bodyPr/>
        <a:lstStyle/>
        <a:p>
          <a:endParaRPr lang="ru-RU" sz="1200"/>
        </a:p>
      </dgm:t>
    </dgm:pt>
    <dgm:pt modelId="{CB51FBAE-5FAC-488A-98E7-1A0522A70211}" type="sibTrans" cxnId="{ACBD9569-7474-4CB5-B0B3-0AAE70870259}">
      <dgm:prSet/>
      <dgm:spPr/>
      <dgm:t>
        <a:bodyPr/>
        <a:lstStyle/>
        <a:p>
          <a:endParaRPr lang="ru-RU" sz="1200"/>
        </a:p>
      </dgm:t>
    </dgm:pt>
    <dgm:pt modelId="{F12D1AD0-5B08-4DAF-82EF-06C869EA35F6}">
      <dgm:prSet custT="1"/>
      <dgm:spPr/>
      <dgm:t>
        <a:bodyPr/>
        <a:lstStyle/>
        <a:p>
          <a:r>
            <a:rPr lang="ru-RU" sz="900" dirty="0" smtClean="0"/>
            <a:t>Строительство кладбища "Воронка-2« (9,0 млн.руб.)</a:t>
          </a:r>
          <a:endParaRPr lang="ru-RU" sz="900" dirty="0"/>
        </a:p>
      </dgm:t>
    </dgm:pt>
    <dgm:pt modelId="{2EC53045-C62F-4D1C-992B-936769B04386}" type="parTrans" cxnId="{D995FF68-ED94-428C-856E-E8A658C0BD74}">
      <dgm:prSet/>
      <dgm:spPr/>
      <dgm:t>
        <a:bodyPr/>
        <a:lstStyle/>
        <a:p>
          <a:endParaRPr lang="ru-RU" sz="1200"/>
        </a:p>
      </dgm:t>
    </dgm:pt>
    <dgm:pt modelId="{3C40B631-B25A-4EEF-BCE7-4945E9C7A1EA}" type="sibTrans" cxnId="{D995FF68-ED94-428C-856E-E8A658C0BD74}">
      <dgm:prSet/>
      <dgm:spPr/>
      <dgm:t>
        <a:bodyPr/>
        <a:lstStyle/>
        <a:p>
          <a:endParaRPr lang="ru-RU" sz="1200"/>
        </a:p>
      </dgm:t>
    </dgm:pt>
    <dgm:pt modelId="{C5E4F96C-4E5B-4F7A-9691-7A98927C8F21}">
      <dgm:prSet custT="1"/>
      <dgm:spPr/>
      <dgm:t>
        <a:bodyPr/>
        <a:lstStyle/>
        <a:p>
          <a:r>
            <a:rPr lang="ru-RU" sz="900" dirty="0" smtClean="0"/>
            <a:t>Комплексное благоустройство двора между домами 22,24,26,28 по ул.Молодежная (1,9 млн.руб.)</a:t>
          </a:r>
          <a:endParaRPr lang="ru-RU" sz="900" dirty="0"/>
        </a:p>
      </dgm:t>
    </dgm:pt>
    <dgm:pt modelId="{90EA9622-D7A8-4D4F-A750-9B537DDE002F}" type="parTrans" cxnId="{BB46398C-9B02-4592-965C-9CF57EB6AA34}">
      <dgm:prSet/>
      <dgm:spPr/>
      <dgm:t>
        <a:bodyPr/>
        <a:lstStyle/>
        <a:p>
          <a:endParaRPr lang="ru-RU" sz="1200"/>
        </a:p>
      </dgm:t>
    </dgm:pt>
    <dgm:pt modelId="{7F43229D-D863-42BB-AC43-B4697155AE05}" type="sibTrans" cxnId="{BB46398C-9B02-4592-965C-9CF57EB6AA34}">
      <dgm:prSet/>
      <dgm:spPr/>
      <dgm:t>
        <a:bodyPr/>
        <a:lstStyle/>
        <a:p>
          <a:endParaRPr lang="ru-RU" sz="1200"/>
        </a:p>
      </dgm:t>
    </dgm:pt>
    <dgm:pt modelId="{439E49C9-BA52-4AC6-8D15-9E92F0B98469}">
      <dgm:prSet custT="1"/>
      <dgm:spPr/>
      <dgm:t>
        <a:bodyPr/>
        <a:lstStyle/>
        <a:p>
          <a:r>
            <a:rPr lang="ru-RU" sz="900" dirty="0" smtClean="0"/>
            <a:t>Строительство детской игровой площадки: между домами 35,37 по ул.Солнечная (1,0 млн.руб.)</a:t>
          </a:r>
          <a:endParaRPr lang="ru-RU" sz="900" dirty="0"/>
        </a:p>
      </dgm:t>
    </dgm:pt>
    <dgm:pt modelId="{398660C3-AD36-417C-8C5D-8BC3392F2578}" type="parTrans" cxnId="{D424E5D3-DE33-423D-BC27-2DCE4D0FB6B0}">
      <dgm:prSet/>
      <dgm:spPr/>
      <dgm:t>
        <a:bodyPr/>
        <a:lstStyle/>
        <a:p>
          <a:endParaRPr lang="ru-RU" sz="1200"/>
        </a:p>
      </dgm:t>
    </dgm:pt>
    <dgm:pt modelId="{655AEC45-F801-4CA9-81B6-D8065D188CDA}" type="sibTrans" cxnId="{D424E5D3-DE33-423D-BC27-2DCE4D0FB6B0}">
      <dgm:prSet/>
      <dgm:spPr/>
      <dgm:t>
        <a:bodyPr/>
        <a:lstStyle/>
        <a:p>
          <a:endParaRPr lang="ru-RU" sz="1200"/>
        </a:p>
      </dgm:t>
    </dgm:pt>
    <dgm:pt modelId="{CBA4644A-7463-4420-ADE1-D245397B1D7D}">
      <dgm:prSet custT="1"/>
      <dgm:spPr/>
      <dgm:t>
        <a:bodyPr/>
        <a:lstStyle/>
        <a:p>
          <a:r>
            <a:rPr lang="ru-RU" sz="900" dirty="0" smtClean="0"/>
            <a:t>Разработка проектной документации на строительство детских игровых площадок: - во дворе д.№23,25 по ул.Комсомольской, м/у домами 16,18 по ул. Космонавтов, во дворе д.24 по ул.Космонавтов, во дворе д.26 по ул. Ленинградской, во дворе д.16,18,12 по ул. Молодежная (0,7 млн.руб.)</a:t>
          </a:r>
          <a:endParaRPr lang="ru-RU" sz="900" dirty="0"/>
        </a:p>
      </dgm:t>
    </dgm:pt>
    <dgm:pt modelId="{B5AB4458-D4E2-405C-ACAF-7EF83869911E}" type="parTrans" cxnId="{925168F9-BE53-4090-92AC-38798541EDCB}">
      <dgm:prSet/>
      <dgm:spPr/>
      <dgm:t>
        <a:bodyPr/>
        <a:lstStyle/>
        <a:p>
          <a:endParaRPr lang="ru-RU" sz="1200"/>
        </a:p>
      </dgm:t>
    </dgm:pt>
    <dgm:pt modelId="{300EAB14-07BD-4FE1-AED2-A283443592A3}" type="sibTrans" cxnId="{925168F9-BE53-4090-92AC-38798541EDCB}">
      <dgm:prSet/>
      <dgm:spPr/>
      <dgm:t>
        <a:bodyPr/>
        <a:lstStyle/>
        <a:p>
          <a:endParaRPr lang="ru-RU" sz="1200"/>
        </a:p>
      </dgm:t>
    </dgm:pt>
    <dgm:pt modelId="{28CA97EF-B802-4D3E-A8CB-6F81EFC3512F}">
      <dgm:prSet custT="1"/>
      <dgm:spPr/>
      <dgm:t>
        <a:bodyPr/>
        <a:lstStyle/>
        <a:p>
          <a:r>
            <a:rPr lang="ru-RU" sz="1100" b="1" dirty="0" smtClean="0"/>
            <a:t>Объекты культуры</a:t>
          </a:r>
          <a:endParaRPr lang="ru-RU" sz="1100" dirty="0"/>
        </a:p>
      </dgm:t>
    </dgm:pt>
    <dgm:pt modelId="{ABE59624-CC8B-447A-A13F-E969D4413181}" type="parTrans" cxnId="{E940950A-F6E3-42E7-BF9A-2D2AF2751656}">
      <dgm:prSet/>
      <dgm:spPr/>
      <dgm:t>
        <a:bodyPr/>
        <a:lstStyle/>
        <a:p>
          <a:endParaRPr lang="ru-RU" sz="1200"/>
        </a:p>
      </dgm:t>
    </dgm:pt>
    <dgm:pt modelId="{8FB51942-2426-4672-B998-372C1199FA54}" type="sibTrans" cxnId="{E940950A-F6E3-42E7-BF9A-2D2AF2751656}">
      <dgm:prSet/>
      <dgm:spPr/>
      <dgm:t>
        <a:bodyPr/>
        <a:lstStyle/>
        <a:p>
          <a:endParaRPr lang="ru-RU" sz="1200"/>
        </a:p>
      </dgm:t>
    </dgm:pt>
    <dgm:pt modelId="{735D1048-2489-4DD2-B66B-566247E4BA7D}">
      <dgm:prSet custT="1"/>
      <dgm:spPr/>
      <dgm:t>
        <a:bodyPr/>
        <a:lstStyle/>
        <a:p>
          <a:r>
            <a:rPr lang="ru-RU" sz="1100" b="1" dirty="0" smtClean="0"/>
            <a:t>Оплата прочих услуг (работ)</a:t>
          </a:r>
          <a:endParaRPr lang="ru-RU" sz="1100" dirty="0"/>
        </a:p>
      </dgm:t>
    </dgm:pt>
    <dgm:pt modelId="{131B6579-550A-40D6-A63E-21EB2C74F107}" type="parTrans" cxnId="{D2623574-8AA0-4204-A1C3-5C24D11CE03B}">
      <dgm:prSet/>
      <dgm:spPr/>
      <dgm:t>
        <a:bodyPr/>
        <a:lstStyle/>
        <a:p>
          <a:endParaRPr lang="ru-RU"/>
        </a:p>
      </dgm:t>
    </dgm:pt>
    <dgm:pt modelId="{0655B8CE-665A-4985-A981-C22E9DEBF71C}" type="sibTrans" cxnId="{D2623574-8AA0-4204-A1C3-5C24D11CE03B}">
      <dgm:prSet/>
      <dgm:spPr/>
      <dgm:t>
        <a:bodyPr/>
        <a:lstStyle/>
        <a:p>
          <a:endParaRPr lang="ru-RU"/>
        </a:p>
      </dgm:t>
    </dgm:pt>
    <dgm:pt modelId="{7A8F3B7B-4036-4F68-91A5-ABECF678912E}">
      <dgm:prSet custT="1"/>
      <dgm:spPr/>
      <dgm:t>
        <a:bodyPr/>
        <a:lstStyle/>
        <a:p>
          <a:r>
            <a:rPr lang="ru-RU" sz="900" dirty="0" smtClean="0"/>
            <a:t>Строительство объекта "Репетиционный зал" МБОУ ДОД "Сосновоборская детская школа искусств «Балтика» (19,4 млн.руб.)</a:t>
          </a:r>
          <a:endParaRPr lang="ru-RU" sz="900" dirty="0"/>
        </a:p>
      </dgm:t>
    </dgm:pt>
    <dgm:pt modelId="{A599EAA0-70F6-4174-96D9-FCABD08A8161}" type="parTrans" cxnId="{93459FFB-3753-4EB6-9789-B191F5D774B9}">
      <dgm:prSet/>
      <dgm:spPr/>
      <dgm:t>
        <a:bodyPr/>
        <a:lstStyle/>
        <a:p>
          <a:endParaRPr lang="ru-RU"/>
        </a:p>
      </dgm:t>
    </dgm:pt>
    <dgm:pt modelId="{9317CED8-0BF3-411C-874E-00750F032534}" type="sibTrans" cxnId="{93459FFB-3753-4EB6-9789-B191F5D774B9}">
      <dgm:prSet/>
      <dgm:spPr/>
      <dgm:t>
        <a:bodyPr/>
        <a:lstStyle/>
        <a:p>
          <a:endParaRPr lang="ru-RU"/>
        </a:p>
      </dgm:t>
    </dgm:pt>
    <dgm:pt modelId="{BCC87566-0A35-4245-AF5C-EDFE45A20F18}">
      <dgm:prSet custT="1"/>
      <dgm:spPr/>
      <dgm:t>
        <a:bodyPr/>
        <a:lstStyle/>
        <a:p>
          <a:r>
            <a:rPr lang="ru-RU" sz="900" dirty="0" smtClean="0"/>
            <a:t>Оформление документации при вводе объектов в эксплуатацию (0,7 млн.руб.)</a:t>
          </a:r>
          <a:endParaRPr lang="ru-RU" sz="900" dirty="0"/>
        </a:p>
      </dgm:t>
    </dgm:pt>
    <dgm:pt modelId="{9FC44C42-8915-4140-93E8-E6BB57AAFDC6}" type="parTrans" cxnId="{22F56276-02CF-4C80-9B39-C3A5B56556F1}">
      <dgm:prSet/>
      <dgm:spPr/>
      <dgm:t>
        <a:bodyPr/>
        <a:lstStyle/>
        <a:p>
          <a:endParaRPr lang="ru-RU"/>
        </a:p>
      </dgm:t>
    </dgm:pt>
    <dgm:pt modelId="{BBA9DE28-E8E2-49DA-9370-CE8306559E19}" type="sibTrans" cxnId="{22F56276-02CF-4C80-9B39-C3A5B56556F1}">
      <dgm:prSet/>
      <dgm:spPr/>
      <dgm:t>
        <a:bodyPr/>
        <a:lstStyle/>
        <a:p>
          <a:endParaRPr lang="ru-RU"/>
        </a:p>
      </dgm:t>
    </dgm:pt>
    <dgm:pt modelId="{CEBE812F-8493-4843-9A77-B496A1236F3B}">
      <dgm:prSet custT="1"/>
      <dgm:spPr/>
      <dgm:t>
        <a:bodyPr/>
        <a:lstStyle/>
        <a:p>
          <a:r>
            <a:rPr lang="ru-RU" sz="900" dirty="0" smtClean="0"/>
            <a:t>Резерв (0,5 млн.руб.)</a:t>
          </a:r>
          <a:endParaRPr lang="ru-RU" sz="900" dirty="0"/>
        </a:p>
      </dgm:t>
    </dgm:pt>
    <dgm:pt modelId="{F46D9F35-C5DE-448E-8A53-A5A26244156C}" type="parTrans" cxnId="{C138C1E2-4146-44E5-9C6B-D6BB035E6C20}">
      <dgm:prSet/>
      <dgm:spPr/>
    </dgm:pt>
    <dgm:pt modelId="{10525195-80AC-4BC8-8DBB-4C69F598F609}" type="sibTrans" cxnId="{C138C1E2-4146-44E5-9C6B-D6BB035E6C20}">
      <dgm:prSet/>
      <dgm:spPr/>
    </dgm:pt>
    <dgm:pt modelId="{2EAA1263-E167-45A6-BD61-BF061BB7DFB4}">
      <dgm:prSet phldrT="[Текст]" custT="1"/>
      <dgm:spPr/>
      <dgm:t>
        <a:bodyPr/>
        <a:lstStyle/>
        <a:p>
          <a:pPr algn="l"/>
          <a:r>
            <a:rPr lang="ru-RU" sz="900" dirty="0" smtClean="0"/>
            <a:t>9 </a:t>
          </a:r>
          <a:r>
            <a:rPr lang="ru-RU" sz="900" dirty="0" err="1" smtClean="0"/>
            <a:t>мкр.проезд</a:t>
          </a:r>
          <a:r>
            <a:rPr lang="ru-RU" sz="900" dirty="0" smtClean="0"/>
            <a:t> от </a:t>
          </a:r>
          <a:r>
            <a:rPr lang="ru-RU" sz="900" dirty="0" err="1" smtClean="0"/>
            <a:t>шк</a:t>
          </a:r>
          <a:r>
            <a:rPr lang="ru-RU" sz="900" dirty="0" smtClean="0"/>
            <a:t>. № 3 до ул. </a:t>
          </a:r>
          <a:r>
            <a:rPr lang="ru-RU" sz="900" dirty="0" err="1" smtClean="0"/>
            <a:t>Кр</a:t>
          </a:r>
          <a:r>
            <a:rPr lang="ru-RU" sz="900" dirty="0" smtClean="0"/>
            <a:t>. Фортов мимо дома 9 по ул. </a:t>
          </a:r>
          <a:r>
            <a:rPr lang="ru-RU" sz="900" dirty="0" err="1" smtClean="0"/>
            <a:t>Кр.Фортов</a:t>
          </a:r>
          <a:r>
            <a:rPr lang="ru-RU" sz="900" dirty="0" smtClean="0"/>
            <a:t> дома № 7 по ул.                                                                                              Малая земля и домов №22-26 по ул. Солнечная (7,0 млн.руб.)</a:t>
          </a:r>
          <a:endParaRPr lang="ru-RU" sz="900" dirty="0"/>
        </a:p>
      </dgm:t>
    </dgm:pt>
    <dgm:pt modelId="{DCD21DC6-E40C-4C07-B45E-546CC2F43D89}" type="sibTrans" cxnId="{60970C4D-512B-466E-B73C-7224A4134CC6}">
      <dgm:prSet/>
      <dgm:spPr/>
      <dgm:t>
        <a:bodyPr/>
        <a:lstStyle/>
        <a:p>
          <a:endParaRPr lang="ru-RU" sz="1200"/>
        </a:p>
      </dgm:t>
    </dgm:pt>
    <dgm:pt modelId="{EAB39341-1DC8-4B6F-B242-C246D799CAB6}" type="parTrans" cxnId="{60970C4D-512B-466E-B73C-7224A4134CC6}">
      <dgm:prSet/>
      <dgm:spPr/>
      <dgm:t>
        <a:bodyPr/>
        <a:lstStyle/>
        <a:p>
          <a:endParaRPr lang="ru-RU" sz="1200"/>
        </a:p>
      </dgm:t>
    </dgm:pt>
    <dgm:pt modelId="{D0D3DD50-6C2E-4C55-AB14-82A523703BBD}">
      <dgm:prSet phldrT="[Текст]" custT="1"/>
      <dgm:spPr/>
      <dgm:t>
        <a:bodyPr/>
        <a:lstStyle/>
        <a:p>
          <a:pPr algn="l"/>
          <a:r>
            <a:rPr lang="ru-RU" sz="900" dirty="0" smtClean="0"/>
            <a:t>Освещение сквера ул.Солнечная 22-26 (3,1 млн.руб.)</a:t>
          </a:r>
          <a:endParaRPr lang="ru-RU" sz="900" dirty="0"/>
        </a:p>
      </dgm:t>
    </dgm:pt>
    <dgm:pt modelId="{8E7D8D55-F98B-44FE-85C1-81723ACBA30A}" type="parTrans" cxnId="{960FF7E0-E536-4A14-B167-41EF2AC01D55}">
      <dgm:prSet/>
      <dgm:spPr/>
    </dgm:pt>
    <dgm:pt modelId="{C6A67E53-F95B-4F67-8BE0-5D347210DC76}" type="sibTrans" cxnId="{960FF7E0-E536-4A14-B167-41EF2AC01D55}">
      <dgm:prSet/>
      <dgm:spPr/>
    </dgm:pt>
    <dgm:pt modelId="{7F41CB3F-16CD-40DC-8C34-4B6DB4C3CCF0}">
      <dgm:prSet phldrT="[Текст]" custT="1"/>
      <dgm:spPr/>
      <dgm:t>
        <a:bodyPr/>
        <a:lstStyle/>
        <a:p>
          <a:pPr algn="l"/>
          <a:r>
            <a:rPr lang="ru-RU" sz="900" dirty="0" smtClean="0"/>
            <a:t>От перекрестка ул. Молодежная и пр. Героев до дома 41 ул. Молодежная (0,3 млн.руб.)</a:t>
          </a:r>
          <a:endParaRPr lang="ru-RU" sz="900" dirty="0"/>
        </a:p>
      </dgm:t>
    </dgm:pt>
    <dgm:pt modelId="{492D524F-E12F-4B82-89E2-BF67E9AA1248}" type="parTrans" cxnId="{619B9BE7-BA72-4760-972F-B30DBD163CC9}">
      <dgm:prSet/>
      <dgm:spPr/>
    </dgm:pt>
    <dgm:pt modelId="{B158C702-992A-4C01-A8E0-E3B7F4FB649F}" type="sibTrans" cxnId="{619B9BE7-BA72-4760-972F-B30DBD163CC9}">
      <dgm:prSet/>
      <dgm:spPr/>
    </dgm:pt>
    <dgm:pt modelId="{59BFD596-B693-4239-960B-C3A21B8ACB1F}">
      <dgm:prSet custT="1"/>
      <dgm:spPr/>
      <dgm:t>
        <a:bodyPr/>
        <a:lstStyle/>
        <a:p>
          <a:r>
            <a:rPr lang="ru-RU" sz="1100" b="1" dirty="0" smtClean="0"/>
            <a:t>Объекты</a:t>
          </a:r>
          <a:r>
            <a:rPr lang="ru-RU" sz="1050" b="1" dirty="0" smtClean="0"/>
            <a:t> дорожного хозяйства</a:t>
          </a:r>
          <a:endParaRPr lang="ru-RU" sz="1050" dirty="0"/>
        </a:p>
      </dgm:t>
    </dgm:pt>
    <dgm:pt modelId="{C44157CB-2CC2-4214-9F01-C74372DCD9CE}" type="parTrans" cxnId="{11040C1E-380D-4B32-A600-5FCF172EECD3}">
      <dgm:prSet/>
      <dgm:spPr/>
    </dgm:pt>
    <dgm:pt modelId="{4FEF83F5-97C6-469D-ABE7-AFD75A993A15}" type="sibTrans" cxnId="{11040C1E-380D-4B32-A600-5FCF172EECD3}">
      <dgm:prSet/>
      <dgm:spPr/>
    </dgm:pt>
    <dgm:pt modelId="{67728985-1BC0-46E6-8A0E-F372C828C14F}">
      <dgm:prSet custT="1"/>
      <dgm:spPr/>
      <dgm:t>
        <a:bodyPr/>
        <a:lstStyle/>
        <a:p>
          <a:r>
            <a:rPr lang="ru-RU" sz="900" dirty="0" smtClean="0"/>
            <a:t>Строительство светофорного поста: ул.Ал. Невского-  ул.П.Великого (5,0 млн.руб.)</a:t>
          </a:r>
          <a:endParaRPr lang="ru-RU" sz="900" dirty="0"/>
        </a:p>
      </dgm:t>
    </dgm:pt>
    <dgm:pt modelId="{2CD9FCDD-232C-4B46-84DB-7AED4AF3AD9F}" type="parTrans" cxnId="{24C5C28E-FD03-4F04-BD76-17F0152C7D20}">
      <dgm:prSet/>
      <dgm:spPr/>
    </dgm:pt>
    <dgm:pt modelId="{CDF08022-26E3-40ED-BB0C-16769D022130}" type="sibTrans" cxnId="{24C5C28E-FD03-4F04-BD76-17F0152C7D20}">
      <dgm:prSet/>
      <dgm:spPr/>
    </dgm:pt>
    <dgm:pt modelId="{EC438B52-A5E9-4A6A-9A0B-4102E41CD7B5}">
      <dgm:prSet custT="1"/>
      <dgm:spPr/>
      <dgm:t>
        <a:bodyPr/>
        <a:lstStyle/>
        <a:p>
          <a:r>
            <a:rPr lang="ru-RU" sz="900" dirty="0" smtClean="0"/>
            <a:t>Строительство светофорного поста: пр.Героев с ул. Ленинградская (2,6 млн.руб.)</a:t>
          </a:r>
          <a:endParaRPr lang="ru-RU" sz="900" dirty="0"/>
        </a:p>
      </dgm:t>
    </dgm:pt>
    <dgm:pt modelId="{DABCCDDC-A828-4022-AEEF-1313EBB35923}" type="parTrans" cxnId="{C80C75D1-7115-43E4-9621-4AD5D0C7462D}">
      <dgm:prSet/>
      <dgm:spPr/>
    </dgm:pt>
    <dgm:pt modelId="{ABFD3BCE-FA1C-427B-9FF5-30479260A3B0}" type="sibTrans" cxnId="{C80C75D1-7115-43E4-9621-4AD5D0C7462D}">
      <dgm:prSet/>
      <dgm:spPr/>
    </dgm:pt>
    <dgm:pt modelId="{EB5EA53B-5297-478E-9039-2BE370F9CB91}">
      <dgm:prSet custT="1"/>
      <dgm:spPr/>
      <dgm:t>
        <a:bodyPr/>
        <a:lstStyle/>
        <a:p>
          <a:r>
            <a:rPr lang="ru-RU" sz="900" dirty="0" smtClean="0"/>
            <a:t>Строительство дороги продолжение ул. Парковая до ул. </a:t>
          </a:r>
          <a:r>
            <a:rPr lang="ru-RU" sz="900" dirty="0" err="1" smtClean="0"/>
            <a:t>Кр</a:t>
          </a:r>
          <a:r>
            <a:rPr lang="ru-RU" sz="900" dirty="0" smtClean="0"/>
            <a:t>. Фортов в г. Сосновый Бор (2,1 млн.руб.)</a:t>
          </a:r>
          <a:endParaRPr lang="ru-RU" sz="900" dirty="0"/>
        </a:p>
      </dgm:t>
    </dgm:pt>
    <dgm:pt modelId="{3D70855F-86CE-4A19-8549-CD3631159970}" type="parTrans" cxnId="{A3CC8341-1845-4005-82A9-57CDF26ADF4B}">
      <dgm:prSet/>
      <dgm:spPr/>
    </dgm:pt>
    <dgm:pt modelId="{AEE1C418-AB4C-4CBE-85D0-29784DECB411}" type="sibTrans" cxnId="{A3CC8341-1845-4005-82A9-57CDF26ADF4B}">
      <dgm:prSet/>
      <dgm:spPr/>
    </dgm:pt>
    <dgm:pt modelId="{377EE71B-8B1E-4A53-A600-33A59414C0F3}">
      <dgm:prSet phldrT="[Текст]" custT="1"/>
      <dgm:spPr/>
      <dgm:t>
        <a:bodyPr/>
        <a:lstStyle/>
        <a:p>
          <a:pPr algn="l"/>
          <a:r>
            <a:rPr lang="ru-RU" sz="900" dirty="0" smtClean="0"/>
            <a:t>ул. Солнечная от ул. Молодежная до пр. Александра Невского (0,05 млн.руб.)</a:t>
          </a:r>
          <a:endParaRPr lang="ru-RU" sz="900" dirty="0"/>
        </a:p>
      </dgm:t>
    </dgm:pt>
    <dgm:pt modelId="{0BE97E3E-A328-434A-A05E-94FC0AE0B61A}" type="parTrans" cxnId="{EB327A6F-771F-4EB2-8EBD-38DB1C2D55FE}">
      <dgm:prSet/>
      <dgm:spPr/>
    </dgm:pt>
    <dgm:pt modelId="{60EE4BB4-0CF8-4B74-A825-18501A9E32E0}" type="sibTrans" cxnId="{EB327A6F-771F-4EB2-8EBD-38DB1C2D55FE}">
      <dgm:prSet/>
      <dgm:spPr/>
    </dgm:pt>
    <dgm:pt modelId="{3EBDB191-12A3-4EF1-A520-CDC409DDCD54}">
      <dgm:prSet custT="1"/>
      <dgm:spPr/>
      <dgm:t>
        <a:bodyPr/>
        <a:lstStyle/>
        <a:p>
          <a:r>
            <a:rPr lang="ru-RU" sz="900" dirty="0" smtClean="0"/>
            <a:t>Выполнение проектно- изыскательских работ по  объектам «Распределительные газопроводы» (0,2 млн.руб.)</a:t>
          </a:r>
          <a:endParaRPr lang="ru-RU" sz="900" dirty="0"/>
        </a:p>
      </dgm:t>
    </dgm:pt>
    <dgm:pt modelId="{7356A4B3-1018-4E4A-BD8A-A1C0FA38A588}" type="parTrans" cxnId="{E5A76051-5BF1-4FDB-9AAF-F77DD7F14875}">
      <dgm:prSet/>
      <dgm:spPr/>
    </dgm:pt>
    <dgm:pt modelId="{27533324-1964-4A4D-978F-6A62457B46C4}" type="sibTrans" cxnId="{E5A76051-5BF1-4FDB-9AAF-F77DD7F14875}">
      <dgm:prSet/>
      <dgm:spPr/>
    </dgm:pt>
    <dgm:pt modelId="{382700D3-EF59-4968-BCB5-F977D3151368}">
      <dgm:prSet custT="1"/>
      <dgm:spPr/>
      <dgm:t>
        <a:bodyPr/>
        <a:lstStyle/>
        <a:p>
          <a:r>
            <a:rPr lang="ru-RU" sz="900" dirty="0" smtClean="0"/>
            <a:t>Разработка проектной документации на строительство городского музея в г. Сосновый Бор, </a:t>
          </a:r>
          <a:r>
            <a:rPr lang="ru-RU" sz="900" dirty="0" err="1" smtClean="0"/>
            <a:t>ул.Лениградская</a:t>
          </a:r>
          <a:r>
            <a:rPr lang="ru-RU" sz="900" dirty="0" smtClean="0"/>
            <a:t> в районе д.56-б (3,7 млн.руб.)</a:t>
          </a:r>
          <a:endParaRPr lang="ru-RU" sz="900" dirty="0"/>
        </a:p>
      </dgm:t>
    </dgm:pt>
    <dgm:pt modelId="{5C55098C-8A6F-48E1-813F-8F5254451BE2}" type="parTrans" cxnId="{339951A0-4034-4EBA-9C02-CB284469DEF6}">
      <dgm:prSet/>
      <dgm:spPr/>
    </dgm:pt>
    <dgm:pt modelId="{61F6DD48-67F9-4990-B0A6-319A26FEC41A}" type="sibTrans" cxnId="{339951A0-4034-4EBA-9C02-CB284469DEF6}">
      <dgm:prSet/>
      <dgm:spPr/>
    </dgm:pt>
    <dgm:pt modelId="{5F3A96B4-4C3D-4C6B-9B50-55C50171D09C}" type="pres">
      <dgm:prSet presAssocID="{7C9B7A26-DF0D-47F8-94DC-7FA71619700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075E81-6CE2-460A-9D61-B32B18B1A428}" type="pres">
      <dgm:prSet presAssocID="{D8B7F98C-D772-4B78-9982-044E11B02100}" presName="parentLin" presStyleCnt="0"/>
      <dgm:spPr/>
    </dgm:pt>
    <dgm:pt modelId="{0689528A-A1CD-40B9-A135-09DBD78AC834}" type="pres">
      <dgm:prSet presAssocID="{D8B7F98C-D772-4B78-9982-044E11B02100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4C94E7B8-1E55-49C9-9612-5C121CCA8962}" type="pres">
      <dgm:prSet presAssocID="{D8B7F98C-D772-4B78-9982-044E11B02100}" presName="parentText" presStyleLbl="node1" presStyleIdx="0" presStyleCnt="6" custScaleY="304040" custLinFactNeighborY="-243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392C8-C8D8-4BC7-AEFE-27C9D622B88C}" type="pres">
      <dgm:prSet presAssocID="{D8B7F98C-D772-4B78-9982-044E11B02100}" presName="negativeSpace" presStyleCnt="0"/>
      <dgm:spPr/>
    </dgm:pt>
    <dgm:pt modelId="{E54001FD-2707-452D-B293-EF44E03A1F36}" type="pres">
      <dgm:prSet presAssocID="{D8B7F98C-D772-4B78-9982-044E11B02100}" presName="childText" presStyleLbl="conFgAcc1" presStyleIdx="0" presStyleCnt="6" custScaleY="99311" custLinFactY="-48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6756F-2A05-4739-80B1-A672338F9E44}" type="pres">
      <dgm:prSet presAssocID="{44A460C1-3209-475F-8C2C-D6A2AB026511}" presName="spaceBetweenRectangles" presStyleCnt="0"/>
      <dgm:spPr/>
    </dgm:pt>
    <dgm:pt modelId="{E65EDDA8-A2B2-49CB-85F3-48B5AB18C08A}" type="pres">
      <dgm:prSet presAssocID="{E34159F3-78CF-407C-B8DB-BC4888DC6A8E}" presName="parentLin" presStyleCnt="0"/>
      <dgm:spPr/>
    </dgm:pt>
    <dgm:pt modelId="{36339FAB-F2CA-4C78-80DA-FA47EEBD9A16}" type="pres">
      <dgm:prSet presAssocID="{E34159F3-78CF-407C-B8DB-BC4888DC6A8E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8403F6F-0182-432F-BABC-B9EF2EA2E8B1}" type="pres">
      <dgm:prSet presAssocID="{E34159F3-78CF-407C-B8DB-BC4888DC6A8E}" presName="parentText" presStyleLbl="node1" presStyleIdx="1" presStyleCnt="6" custScaleY="2175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07DA7-1FB6-4656-B8F4-510C75995B0E}" type="pres">
      <dgm:prSet presAssocID="{E34159F3-78CF-407C-B8DB-BC4888DC6A8E}" presName="negativeSpace" presStyleCnt="0"/>
      <dgm:spPr/>
    </dgm:pt>
    <dgm:pt modelId="{B12E9D20-4471-4B35-B911-0A2D7A8C459C}" type="pres">
      <dgm:prSet presAssocID="{E34159F3-78CF-407C-B8DB-BC4888DC6A8E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4A83B-C58A-4560-82D5-3CECBFCA42FB}" type="pres">
      <dgm:prSet presAssocID="{89F60876-2440-41C5-B8FE-EEDA2580D22E}" presName="spaceBetweenRectangles" presStyleCnt="0"/>
      <dgm:spPr/>
    </dgm:pt>
    <dgm:pt modelId="{2C1E7790-3A77-4B72-8A48-942839E25C92}" type="pres">
      <dgm:prSet presAssocID="{59BFD596-B693-4239-960B-C3A21B8ACB1F}" presName="parentLin" presStyleCnt="0"/>
      <dgm:spPr/>
    </dgm:pt>
    <dgm:pt modelId="{DA3F21CA-FC71-4A22-88E7-17D6B8DBD68E}" type="pres">
      <dgm:prSet presAssocID="{59BFD596-B693-4239-960B-C3A21B8ACB1F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863DD822-0AEF-4092-B82C-F7BBD9F55E78}" type="pres">
      <dgm:prSet presAssocID="{59BFD596-B693-4239-960B-C3A21B8ACB1F}" presName="parentText" presStyleLbl="node1" presStyleIdx="2" presStyleCnt="6" custScaleY="1488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2F435B-99EE-4CBC-8F9D-5F887392C6BB}" type="pres">
      <dgm:prSet presAssocID="{59BFD596-B693-4239-960B-C3A21B8ACB1F}" presName="negativeSpace" presStyleCnt="0"/>
      <dgm:spPr/>
    </dgm:pt>
    <dgm:pt modelId="{6F6C7B1D-9937-4460-AFC4-329AF2167409}" type="pres">
      <dgm:prSet presAssocID="{59BFD596-B693-4239-960B-C3A21B8ACB1F}" presName="childText" presStyleLbl="conFgAcc1" presStyleIdx="2" presStyleCnt="6" custLinFactNeighborY="-53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4D63E-518B-4C7E-B4A7-9ED46DDF576C}" type="pres">
      <dgm:prSet presAssocID="{4FEF83F5-97C6-469D-ABE7-AFD75A993A15}" presName="spaceBetweenRectangles" presStyleCnt="0"/>
      <dgm:spPr/>
    </dgm:pt>
    <dgm:pt modelId="{37BEA191-6363-4BC6-8D37-195E04B93D49}" type="pres">
      <dgm:prSet presAssocID="{56424C63-CE23-4863-849C-BC54F4987F80}" presName="parentLin" presStyleCnt="0"/>
      <dgm:spPr/>
    </dgm:pt>
    <dgm:pt modelId="{81ABC5FF-AF82-4CF3-93C7-FD4FF2C2B009}" type="pres">
      <dgm:prSet presAssocID="{56424C63-CE23-4863-849C-BC54F4987F80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0E8BD12D-F6D0-438B-A302-E350948F3E86}" type="pres">
      <dgm:prSet presAssocID="{56424C63-CE23-4863-849C-BC54F4987F80}" presName="parentText" presStyleLbl="node1" presStyleIdx="3" presStyleCnt="6" custScaleY="2288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3486B-B993-448C-9D7E-B750580545B6}" type="pres">
      <dgm:prSet presAssocID="{56424C63-CE23-4863-849C-BC54F4987F80}" presName="negativeSpace" presStyleCnt="0"/>
      <dgm:spPr/>
    </dgm:pt>
    <dgm:pt modelId="{D9F94182-B13B-4651-B229-D5F6CB02994E}" type="pres">
      <dgm:prSet presAssocID="{56424C63-CE23-4863-849C-BC54F4987F80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76538-42F5-4F6B-9C3A-4A32B6145AE4}" type="pres">
      <dgm:prSet presAssocID="{3402E913-6861-4B25-906A-835DAF7AD419}" presName="spaceBetweenRectangles" presStyleCnt="0"/>
      <dgm:spPr/>
    </dgm:pt>
    <dgm:pt modelId="{13E7AB12-042C-4EC8-8BFC-8548AC5D4CD0}" type="pres">
      <dgm:prSet presAssocID="{28CA97EF-B802-4D3E-A8CB-6F81EFC3512F}" presName="parentLin" presStyleCnt="0"/>
      <dgm:spPr/>
    </dgm:pt>
    <dgm:pt modelId="{2B11F9D2-21EB-4896-9315-029A073215BA}" type="pres">
      <dgm:prSet presAssocID="{28CA97EF-B802-4D3E-A8CB-6F81EFC3512F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CC4C6F8B-FEFE-46F4-ADEC-E3C81B3E5E12}" type="pres">
      <dgm:prSet presAssocID="{28CA97EF-B802-4D3E-A8CB-6F81EFC3512F}" presName="parentText" presStyleLbl="node1" presStyleIdx="4" presStyleCnt="6" custScaleY="2044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A7FB7-702E-4471-B2BE-AA1BF8126E16}" type="pres">
      <dgm:prSet presAssocID="{28CA97EF-B802-4D3E-A8CB-6F81EFC3512F}" presName="negativeSpace" presStyleCnt="0"/>
      <dgm:spPr/>
    </dgm:pt>
    <dgm:pt modelId="{9647D168-B511-479E-9DC9-F8456ACCA713}" type="pres">
      <dgm:prSet presAssocID="{28CA97EF-B802-4D3E-A8CB-6F81EFC3512F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8BD1C-F447-4229-8640-E4E689D556FA}" type="pres">
      <dgm:prSet presAssocID="{8FB51942-2426-4672-B998-372C1199FA54}" presName="spaceBetweenRectangles" presStyleCnt="0"/>
      <dgm:spPr/>
    </dgm:pt>
    <dgm:pt modelId="{418EBB14-76E0-46D5-B87C-0DE1BE76C699}" type="pres">
      <dgm:prSet presAssocID="{735D1048-2489-4DD2-B66B-566247E4BA7D}" presName="parentLin" presStyleCnt="0"/>
      <dgm:spPr/>
    </dgm:pt>
    <dgm:pt modelId="{10869947-849A-4C8D-8069-86FD942AE984}" type="pres">
      <dgm:prSet presAssocID="{735D1048-2489-4DD2-B66B-566247E4BA7D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85B5A1F0-109E-4B96-8540-3B2AE5942604}" type="pres">
      <dgm:prSet presAssocID="{735D1048-2489-4DD2-B66B-566247E4BA7D}" presName="parentText" presStyleLbl="node1" presStyleIdx="5" presStyleCnt="6" custScaleY="1386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AA80A-0303-4A3C-9FC1-DF0EC3D40A0C}" type="pres">
      <dgm:prSet presAssocID="{735D1048-2489-4DD2-B66B-566247E4BA7D}" presName="negativeSpace" presStyleCnt="0"/>
      <dgm:spPr/>
    </dgm:pt>
    <dgm:pt modelId="{45F049CF-E585-48DB-A75C-41402D2BDC55}" type="pres">
      <dgm:prSet presAssocID="{735D1048-2489-4DD2-B66B-566247E4BA7D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D42C5E-2139-4B4E-99EF-FB029881B16A}" type="presOf" srcId="{7A8F3B7B-4036-4F68-91A5-ABECF678912E}" destId="{9647D168-B511-479E-9DC9-F8456ACCA713}" srcOrd="0" destOrd="0" presId="urn:microsoft.com/office/officeart/2005/8/layout/list1"/>
    <dgm:cxn modelId="{C9075EF0-A4BD-4A9A-8792-498CFCE4FFC7}" type="presOf" srcId="{28CA97EF-B802-4D3E-A8CB-6F81EFC3512F}" destId="{CC4C6F8B-FEFE-46F4-ADEC-E3C81B3E5E12}" srcOrd="1" destOrd="0" presId="urn:microsoft.com/office/officeart/2005/8/layout/list1"/>
    <dgm:cxn modelId="{F5D0583E-6C7B-41AA-B073-5B09FC4D6113}" type="presOf" srcId="{56424C63-CE23-4863-849C-BC54F4987F80}" destId="{81ABC5FF-AF82-4CF3-93C7-FD4FF2C2B009}" srcOrd="0" destOrd="0" presId="urn:microsoft.com/office/officeart/2005/8/layout/list1"/>
    <dgm:cxn modelId="{FB415063-5BE9-4830-8A32-5CA16D33996D}" type="presOf" srcId="{D8B7F98C-D772-4B78-9982-044E11B02100}" destId="{4C94E7B8-1E55-49C9-9612-5C121CCA8962}" srcOrd="1" destOrd="0" presId="urn:microsoft.com/office/officeart/2005/8/layout/list1"/>
    <dgm:cxn modelId="{D995FF68-ED94-428C-856E-E8A658C0BD74}" srcId="{56424C63-CE23-4863-849C-BC54F4987F80}" destId="{F12D1AD0-5B08-4DAF-82EF-06C869EA35F6}" srcOrd="0" destOrd="0" parTransId="{2EC53045-C62F-4D1C-992B-936769B04386}" sibTransId="{3C40B631-B25A-4EEF-BCE7-4945E9C7A1EA}"/>
    <dgm:cxn modelId="{F791F742-AB23-4A6F-A813-FABCD75E7EEA}" srcId="{7C9B7A26-DF0D-47F8-94DC-7FA716197001}" destId="{56424C63-CE23-4863-849C-BC54F4987F80}" srcOrd="3" destOrd="0" parTransId="{4D526B2E-1D57-47EB-A883-343C6575BC78}" sibTransId="{3402E913-6861-4B25-906A-835DAF7AD419}"/>
    <dgm:cxn modelId="{FC31DC97-D092-472F-8777-CFDD6EF63FC6}" type="presOf" srcId="{67728985-1BC0-46E6-8A0E-F372C828C14F}" destId="{6F6C7B1D-9937-4460-AFC4-329AF2167409}" srcOrd="0" destOrd="0" presId="urn:microsoft.com/office/officeart/2005/8/layout/list1"/>
    <dgm:cxn modelId="{7C29D122-0A08-414C-9054-85D6041B5364}" type="presOf" srcId="{59BFD596-B693-4239-960B-C3A21B8ACB1F}" destId="{DA3F21CA-FC71-4A22-88E7-17D6B8DBD68E}" srcOrd="0" destOrd="0" presId="urn:microsoft.com/office/officeart/2005/8/layout/list1"/>
    <dgm:cxn modelId="{07C7FE47-E206-4A90-8A93-52EDBCAADDAD}" type="presOf" srcId="{7F41CB3F-16CD-40DC-8C34-4B6DB4C3CCF0}" destId="{E54001FD-2707-452D-B293-EF44E03A1F36}" srcOrd="0" destOrd="2" presId="urn:microsoft.com/office/officeart/2005/8/layout/list1"/>
    <dgm:cxn modelId="{835BA279-44BF-4CAC-AE8D-091FDAC7A291}" type="presOf" srcId="{BCC87566-0A35-4245-AF5C-EDFE45A20F18}" destId="{45F049CF-E585-48DB-A75C-41402D2BDC55}" srcOrd="0" destOrd="0" presId="urn:microsoft.com/office/officeart/2005/8/layout/list1"/>
    <dgm:cxn modelId="{E940950A-F6E3-42E7-BF9A-2D2AF2751656}" srcId="{7C9B7A26-DF0D-47F8-94DC-7FA716197001}" destId="{28CA97EF-B802-4D3E-A8CB-6F81EFC3512F}" srcOrd="4" destOrd="0" parTransId="{ABE59624-CC8B-447A-A13F-E969D4413181}" sibTransId="{8FB51942-2426-4672-B998-372C1199FA54}"/>
    <dgm:cxn modelId="{C80C75D1-7115-43E4-9621-4AD5D0C7462D}" srcId="{59BFD596-B693-4239-960B-C3A21B8ACB1F}" destId="{EC438B52-A5E9-4A6A-9A0B-4102E41CD7B5}" srcOrd="1" destOrd="0" parTransId="{DABCCDDC-A828-4022-AEEF-1313EBB35923}" sibTransId="{ABFD3BCE-FA1C-427B-9FF5-30479260A3B0}"/>
    <dgm:cxn modelId="{A8F8F804-9182-4E57-BB4E-5281C33AB8B8}" type="presOf" srcId="{EC438B52-A5E9-4A6A-9A0B-4102E41CD7B5}" destId="{6F6C7B1D-9937-4460-AFC4-329AF2167409}" srcOrd="0" destOrd="1" presId="urn:microsoft.com/office/officeart/2005/8/layout/list1"/>
    <dgm:cxn modelId="{960FF7E0-E536-4A14-B167-41EF2AC01D55}" srcId="{D8B7F98C-D772-4B78-9982-044E11B02100}" destId="{D0D3DD50-6C2E-4C55-AB14-82A523703BBD}" srcOrd="1" destOrd="0" parTransId="{8E7D8D55-F98B-44FE-85C1-81723ACBA30A}" sibTransId="{C6A67E53-F95B-4F67-8BE0-5D347210DC76}"/>
    <dgm:cxn modelId="{E89A2A27-3338-4F33-876F-A0514A4E6EF5}" type="presOf" srcId="{2EAA1263-E167-45A6-BD61-BF061BB7DFB4}" destId="{E54001FD-2707-452D-B293-EF44E03A1F36}" srcOrd="0" destOrd="0" presId="urn:microsoft.com/office/officeart/2005/8/layout/list1"/>
    <dgm:cxn modelId="{BB46398C-9B02-4592-965C-9CF57EB6AA34}" srcId="{56424C63-CE23-4863-849C-BC54F4987F80}" destId="{C5E4F96C-4E5B-4F7A-9691-7A98927C8F21}" srcOrd="1" destOrd="0" parTransId="{90EA9622-D7A8-4D4F-A750-9B537DDE002F}" sibTransId="{7F43229D-D863-42BB-AC43-B4697155AE05}"/>
    <dgm:cxn modelId="{1B0D44B1-8ACC-4C2C-ADD6-5C99BA4D1520}" type="presOf" srcId="{377EE71B-8B1E-4A53-A600-33A59414C0F3}" destId="{E54001FD-2707-452D-B293-EF44E03A1F36}" srcOrd="0" destOrd="3" presId="urn:microsoft.com/office/officeart/2005/8/layout/list1"/>
    <dgm:cxn modelId="{3720A506-5715-489F-92DD-145C368D98D0}" type="presOf" srcId="{735D1048-2489-4DD2-B66B-566247E4BA7D}" destId="{10869947-849A-4C8D-8069-86FD942AE984}" srcOrd="0" destOrd="0" presId="urn:microsoft.com/office/officeart/2005/8/layout/list1"/>
    <dgm:cxn modelId="{24C5C28E-FD03-4F04-BD76-17F0152C7D20}" srcId="{59BFD596-B693-4239-960B-C3A21B8ACB1F}" destId="{67728985-1BC0-46E6-8A0E-F372C828C14F}" srcOrd="0" destOrd="0" parTransId="{2CD9FCDD-232C-4B46-84DB-7AED4AF3AD9F}" sibTransId="{CDF08022-26E3-40ED-BB0C-16769D022130}"/>
    <dgm:cxn modelId="{619B9BE7-BA72-4760-972F-B30DBD163CC9}" srcId="{D8B7F98C-D772-4B78-9982-044E11B02100}" destId="{7F41CB3F-16CD-40DC-8C34-4B6DB4C3CCF0}" srcOrd="2" destOrd="0" parTransId="{492D524F-E12F-4B82-89E2-BF67E9AA1248}" sibTransId="{B158C702-992A-4C01-A8E0-E3B7F4FB649F}"/>
    <dgm:cxn modelId="{06E7D3A1-5358-492F-96F9-A16E4991BAB3}" type="presOf" srcId="{F12D1AD0-5B08-4DAF-82EF-06C869EA35F6}" destId="{D9F94182-B13B-4651-B229-D5F6CB02994E}" srcOrd="0" destOrd="0" presId="urn:microsoft.com/office/officeart/2005/8/layout/list1"/>
    <dgm:cxn modelId="{C02D0125-A5C7-4829-B680-B137031C317F}" type="presOf" srcId="{E34159F3-78CF-407C-B8DB-BC4888DC6A8E}" destId="{18403F6F-0182-432F-BABC-B9EF2EA2E8B1}" srcOrd="1" destOrd="0" presId="urn:microsoft.com/office/officeart/2005/8/layout/list1"/>
    <dgm:cxn modelId="{1AD144C8-64A1-44C4-9F91-B65EFB9054F4}" type="presOf" srcId="{59BFD596-B693-4239-960B-C3A21B8ACB1F}" destId="{863DD822-0AEF-4092-B82C-F7BBD9F55E78}" srcOrd="1" destOrd="0" presId="urn:microsoft.com/office/officeart/2005/8/layout/list1"/>
    <dgm:cxn modelId="{ACBD9569-7474-4CB5-B0B3-0AAE70870259}" srcId="{E34159F3-78CF-407C-B8DB-BC4888DC6A8E}" destId="{9A52EF40-F05F-4219-BD35-04608F83B91C}" srcOrd="0" destOrd="0" parTransId="{FA9D786B-1263-43AC-A6DA-510D5198CC65}" sibTransId="{CB51FBAE-5FAC-488A-98E7-1A0522A70211}"/>
    <dgm:cxn modelId="{6AED1381-312B-458B-A8AE-3D35C2A43165}" type="presOf" srcId="{E34159F3-78CF-407C-B8DB-BC4888DC6A8E}" destId="{36339FAB-F2CA-4C78-80DA-FA47EEBD9A16}" srcOrd="0" destOrd="0" presId="urn:microsoft.com/office/officeart/2005/8/layout/list1"/>
    <dgm:cxn modelId="{925168F9-BE53-4090-92AC-38798541EDCB}" srcId="{56424C63-CE23-4863-849C-BC54F4987F80}" destId="{CBA4644A-7463-4420-ADE1-D245397B1D7D}" srcOrd="3" destOrd="0" parTransId="{B5AB4458-D4E2-405C-ACAF-7EF83869911E}" sibTransId="{300EAB14-07BD-4FE1-AED2-A283443592A3}"/>
    <dgm:cxn modelId="{21116AA7-5EC5-4B7B-A356-4D8F7D7F44AB}" type="presOf" srcId="{56424C63-CE23-4863-849C-BC54F4987F80}" destId="{0E8BD12D-F6D0-438B-A302-E350948F3E86}" srcOrd="1" destOrd="0" presId="urn:microsoft.com/office/officeart/2005/8/layout/list1"/>
    <dgm:cxn modelId="{56A31541-E8D3-43F8-A37F-8CEC1ECF6927}" type="presOf" srcId="{C5E4F96C-4E5B-4F7A-9691-7A98927C8F21}" destId="{D9F94182-B13B-4651-B229-D5F6CB02994E}" srcOrd="0" destOrd="1" presId="urn:microsoft.com/office/officeart/2005/8/layout/list1"/>
    <dgm:cxn modelId="{542BA335-8240-463B-8EA5-9860E7F28786}" type="presOf" srcId="{7C9B7A26-DF0D-47F8-94DC-7FA716197001}" destId="{5F3A96B4-4C3D-4C6B-9B50-55C50171D09C}" srcOrd="0" destOrd="0" presId="urn:microsoft.com/office/officeart/2005/8/layout/list1"/>
    <dgm:cxn modelId="{B2546144-CECF-4E57-A8D9-650E71F847EA}" type="presOf" srcId="{382700D3-EF59-4968-BCB5-F977D3151368}" destId="{9647D168-B511-479E-9DC9-F8456ACCA713}" srcOrd="0" destOrd="1" presId="urn:microsoft.com/office/officeart/2005/8/layout/list1"/>
    <dgm:cxn modelId="{8370306E-E477-41DB-900F-A7DCA0A7C3EF}" type="presOf" srcId="{3EBDB191-12A3-4EF1-A520-CDC409DDCD54}" destId="{B12E9D20-4471-4B35-B911-0A2D7A8C459C}" srcOrd="0" destOrd="1" presId="urn:microsoft.com/office/officeart/2005/8/layout/list1"/>
    <dgm:cxn modelId="{11040C1E-380D-4B32-A600-5FCF172EECD3}" srcId="{7C9B7A26-DF0D-47F8-94DC-7FA716197001}" destId="{59BFD596-B693-4239-960B-C3A21B8ACB1F}" srcOrd="2" destOrd="0" parTransId="{C44157CB-2CC2-4214-9F01-C74372DCD9CE}" sibTransId="{4FEF83F5-97C6-469D-ABE7-AFD75A993A15}"/>
    <dgm:cxn modelId="{E1AD0FB2-0F29-47A3-A833-C48901CCC3E2}" srcId="{7C9B7A26-DF0D-47F8-94DC-7FA716197001}" destId="{D8B7F98C-D772-4B78-9982-044E11B02100}" srcOrd="0" destOrd="0" parTransId="{1FA48394-2B38-4984-87A8-D208D5B14F98}" sibTransId="{44A460C1-3209-475F-8C2C-D6A2AB026511}"/>
    <dgm:cxn modelId="{4155CD6C-247F-4103-A5BB-BE43A9D3A58D}" type="presOf" srcId="{28CA97EF-B802-4D3E-A8CB-6F81EFC3512F}" destId="{2B11F9D2-21EB-4896-9315-029A073215BA}" srcOrd="0" destOrd="0" presId="urn:microsoft.com/office/officeart/2005/8/layout/list1"/>
    <dgm:cxn modelId="{EB327A6F-771F-4EB2-8EBD-38DB1C2D55FE}" srcId="{D8B7F98C-D772-4B78-9982-044E11B02100}" destId="{377EE71B-8B1E-4A53-A600-33A59414C0F3}" srcOrd="3" destOrd="0" parTransId="{0BE97E3E-A328-434A-A05E-94FC0AE0B61A}" sibTransId="{60EE4BB4-0CF8-4B74-A825-18501A9E32E0}"/>
    <dgm:cxn modelId="{22F56276-02CF-4C80-9B39-C3A5B56556F1}" srcId="{735D1048-2489-4DD2-B66B-566247E4BA7D}" destId="{BCC87566-0A35-4245-AF5C-EDFE45A20F18}" srcOrd="0" destOrd="0" parTransId="{9FC44C42-8915-4140-93E8-E6BB57AAFDC6}" sibTransId="{BBA9DE28-E8E2-49DA-9370-CE8306559E19}"/>
    <dgm:cxn modelId="{339951A0-4034-4EBA-9C02-CB284469DEF6}" srcId="{28CA97EF-B802-4D3E-A8CB-6F81EFC3512F}" destId="{382700D3-EF59-4968-BCB5-F977D3151368}" srcOrd="1" destOrd="0" parTransId="{5C55098C-8A6F-48E1-813F-8F5254451BE2}" sibTransId="{61F6DD48-67F9-4990-B0A6-319A26FEC41A}"/>
    <dgm:cxn modelId="{A3CC8341-1845-4005-82A9-57CDF26ADF4B}" srcId="{59BFD596-B693-4239-960B-C3A21B8ACB1F}" destId="{EB5EA53B-5297-478E-9039-2BE370F9CB91}" srcOrd="2" destOrd="0" parTransId="{3D70855F-86CE-4A19-8549-CD3631159970}" sibTransId="{AEE1C418-AB4C-4CBE-85D0-29784DECB411}"/>
    <dgm:cxn modelId="{092BE75E-93CB-44E5-AC18-054A8D90D0F2}" type="presOf" srcId="{735D1048-2489-4DD2-B66B-566247E4BA7D}" destId="{85B5A1F0-109E-4B96-8540-3B2AE5942604}" srcOrd="1" destOrd="0" presId="urn:microsoft.com/office/officeart/2005/8/layout/list1"/>
    <dgm:cxn modelId="{E5A76051-5BF1-4FDB-9AAF-F77DD7F14875}" srcId="{E34159F3-78CF-407C-B8DB-BC4888DC6A8E}" destId="{3EBDB191-12A3-4EF1-A520-CDC409DDCD54}" srcOrd="1" destOrd="0" parTransId="{7356A4B3-1018-4E4A-BD8A-A1C0FA38A588}" sibTransId="{27533324-1964-4A4D-978F-6A62457B46C4}"/>
    <dgm:cxn modelId="{93459FFB-3753-4EB6-9789-B191F5D774B9}" srcId="{28CA97EF-B802-4D3E-A8CB-6F81EFC3512F}" destId="{7A8F3B7B-4036-4F68-91A5-ABECF678912E}" srcOrd="0" destOrd="0" parTransId="{A599EAA0-70F6-4174-96D9-FCABD08A8161}" sibTransId="{9317CED8-0BF3-411C-874E-00750F032534}"/>
    <dgm:cxn modelId="{C964BF1F-FC7F-44D1-B9B1-0914946BB56E}" type="presOf" srcId="{CBA4644A-7463-4420-ADE1-D245397B1D7D}" destId="{D9F94182-B13B-4651-B229-D5F6CB02994E}" srcOrd="0" destOrd="3" presId="urn:microsoft.com/office/officeart/2005/8/layout/list1"/>
    <dgm:cxn modelId="{D424E5D3-DE33-423D-BC27-2DCE4D0FB6B0}" srcId="{56424C63-CE23-4863-849C-BC54F4987F80}" destId="{439E49C9-BA52-4AC6-8D15-9E92F0B98469}" srcOrd="2" destOrd="0" parTransId="{398660C3-AD36-417C-8C5D-8BC3392F2578}" sibTransId="{655AEC45-F801-4CA9-81B6-D8065D188CDA}"/>
    <dgm:cxn modelId="{4677CDA2-8FCC-4536-8FD5-ECA7DD9BEA44}" type="presOf" srcId="{439E49C9-BA52-4AC6-8D15-9E92F0B98469}" destId="{D9F94182-B13B-4651-B229-D5F6CB02994E}" srcOrd="0" destOrd="2" presId="urn:microsoft.com/office/officeart/2005/8/layout/list1"/>
    <dgm:cxn modelId="{2F8CB592-6D25-434C-99E5-B24D393422DE}" type="presOf" srcId="{9A52EF40-F05F-4219-BD35-04608F83B91C}" destId="{B12E9D20-4471-4B35-B911-0A2D7A8C459C}" srcOrd="0" destOrd="0" presId="urn:microsoft.com/office/officeart/2005/8/layout/list1"/>
    <dgm:cxn modelId="{D2623574-8AA0-4204-A1C3-5C24D11CE03B}" srcId="{7C9B7A26-DF0D-47F8-94DC-7FA716197001}" destId="{735D1048-2489-4DD2-B66B-566247E4BA7D}" srcOrd="5" destOrd="0" parTransId="{131B6579-550A-40D6-A63E-21EB2C74F107}" sibTransId="{0655B8CE-665A-4985-A981-C22E9DEBF71C}"/>
    <dgm:cxn modelId="{60970C4D-512B-466E-B73C-7224A4134CC6}" srcId="{D8B7F98C-D772-4B78-9982-044E11B02100}" destId="{2EAA1263-E167-45A6-BD61-BF061BB7DFB4}" srcOrd="0" destOrd="0" parTransId="{EAB39341-1DC8-4B6F-B242-C246D799CAB6}" sibTransId="{DCD21DC6-E40C-4C07-B45E-546CC2F43D89}"/>
    <dgm:cxn modelId="{9DBAD97D-099F-4B44-A43D-88CCB529411F}" type="presOf" srcId="{D0D3DD50-6C2E-4C55-AB14-82A523703BBD}" destId="{E54001FD-2707-452D-B293-EF44E03A1F36}" srcOrd="0" destOrd="1" presId="urn:microsoft.com/office/officeart/2005/8/layout/list1"/>
    <dgm:cxn modelId="{B48D76A8-C8FC-476D-8C48-5D7BDE698010}" type="presOf" srcId="{D8B7F98C-D772-4B78-9982-044E11B02100}" destId="{0689528A-A1CD-40B9-A135-09DBD78AC834}" srcOrd="0" destOrd="0" presId="urn:microsoft.com/office/officeart/2005/8/layout/list1"/>
    <dgm:cxn modelId="{6DF1E234-D476-45D6-B5D1-4F653E41FD0E}" type="presOf" srcId="{CEBE812F-8493-4843-9A77-B496A1236F3B}" destId="{45F049CF-E585-48DB-A75C-41402D2BDC55}" srcOrd="0" destOrd="1" presId="urn:microsoft.com/office/officeart/2005/8/layout/list1"/>
    <dgm:cxn modelId="{91E65CC8-5974-490F-9F38-9F2660B26002}" type="presOf" srcId="{EB5EA53B-5297-478E-9039-2BE370F9CB91}" destId="{6F6C7B1D-9937-4460-AFC4-329AF2167409}" srcOrd="0" destOrd="2" presId="urn:microsoft.com/office/officeart/2005/8/layout/list1"/>
    <dgm:cxn modelId="{C138C1E2-4146-44E5-9C6B-D6BB035E6C20}" srcId="{735D1048-2489-4DD2-B66B-566247E4BA7D}" destId="{CEBE812F-8493-4843-9A77-B496A1236F3B}" srcOrd="1" destOrd="0" parTransId="{F46D9F35-C5DE-448E-8A53-A5A26244156C}" sibTransId="{10525195-80AC-4BC8-8DBB-4C69F598F609}"/>
    <dgm:cxn modelId="{E448C9A1-3C93-4453-8406-5C81E82580A0}" srcId="{7C9B7A26-DF0D-47F8-94DC-7FA716197001}" destId="{E34159F3-78CF-407C-B8DB-BC4888DC6A8E}" srcOrd="1" destOrd="0" parTransId="{A92B47A5-9DA0-4F14-98C1-5366571B5D1E}" sibTransId="{89F60876-2440-41C5-B8FE-EEDA2580D22E}"/>
    <dgm:cxn modelId="{55B6308F-9646-48A6-99FE-330634969C75}" type="presParOf" srcId="{5F3A96B4-4C3D-4C6B-9B50-55C50171D09C}" destId="{23075E81-6CE2-460A-9D61-B32B18B1A428}" srcOrd="0" destOrd="0" presId="urn:microsoft.com/office/officeart/2005/8/layout/list1"/>
    <dgm:cxn modelId="{084BF96A-1685-4796-A24A-2D314EFFFAD8}" type="presParOf" srcId="{23075E81-6CE2-460A-9D61-B32B18B1A428}" destId="{0689528A-A1CD-40B9-A135-09DBD78AC834}" srcOrd="0" destOrd="0" presId="urn:microsoft.com/office/officeart/2005/8/layout/list1"/>
    <dgm:cxn modelId="{6D3693AF-9ECB-4A7A-B062-6351E52A9E38}" type="presParOf" srcId="{23075E81-6CE2-460A-9D61-B32B18B1A428}" destId="{4C94E7B8-1E55-49C9-9612-5C121CCA8962}" srcOrd="1" destOrd="0" presId="urn:microsoft.com/office/officeart/2005/8/layout/list1"/>
    <dgm:cxn modelId="{7E797C9C-AB32-41C4-B5A6-C5E321939018}" type="presParOf" srcId="{5F3A96B4-4C3D-4C6B-9B50-55C50171D09C}" destId="{CF5392C8-C8D8-4BC7-AEFE-27C9D622B88C}" srcOrd="1" destOrd="0" presId="urn:microsoft.com/office/officeart/2005/8/layout/list1"/>
    <dgm:cxn modelId="{93452FDF-7D60-4263-B274-DA8DB302854C}" type="presParOf" srcId="{5F3A96B4-4C3D-4C6B-9B50-55C50171D09C}" destId="{E54001FD-2707-452D-B293-EF44E03A1F36}" srcOrd="2" destOrd="0" presId="urn:microsoft.com/office/officeart/2005/8/layout/list1"/>
    <dgm:cxn modelId="{5BA05BC8-EE32-4819-887B-CCC155512C55}" type="presParOf" srcId="{5F3A96B4-4C3D-4C6B-9B50-55C50171D09C}" destId="{C9A6756F-2A05-4739-80B1-A672338F9E44}" srcOrd="3" destOrd="0" presId="urn:microsoft.com/office/officeart/2005/8/layout/list1"/>
    <dgm:cxn modelId="{23AF626D-8DCD-43AB-A173-2F7447F0B9CA}" type="presParOf" srcId="{5F3A96B4-4C3D-4C6B-9B50-55C50171D09C}" destId="{E65EDDA8-A2B2-49CB-85F3-48B5AB18C08A}" srcOrd="4" destOrd="0" presId="urn:microsoft.com/office/officeart/2005/8/layout/list1"/>
    <dgm:cxn modelId="{BFF2D113-3BAD-421F-ABCD-8582A2A1ACAC}" type="presParOf" srcId="{E65EDDA8-A2B2-49CB-85F3-48B5AB18C08A}" destId="{36339FAB-F2CA-4C78-80DA-FA47EEBD9A16}" srcOrd="0" destOrd="0" presId="urn:microsoft.com/office/officeart/2005/8/layout/list1"/>
    <dgm:cxn modelId="{2F21CC18-B920-4B43-B639-55FB99AD4AB1}" type="presParOf" srcId="{E65EDDA8-A2B2-49CB-85F3-48B5AB18C08A}" destId="{18403F6F-0182-432F-BABC-B9EF2EA2E8B1}" srcOrd="1" destOrd="0" presId="urn:microsoft.com/office/officeart/2005/8/layout/list1"/>
    <dgm:cxn modelId="{6E6CE27F-7B76-425C-91A1-ABF7E4A01A27}" type="presParOf" srcId="{5F3A96B4-4C3D-4C6B-9B50-55C50171D09C}" destId="{0BC07DA7-1FB6-4656-B8F4-510C75995B0E}" srcOrd="5" destOrd="0" presId="urn:microsoft.com/office/officeart/2005/8/layout/list1"/>
    <dgm:cxn modelId="{D87BD0F2-F66C-4DA5-A0A5-5270737D8667}" type="presParOf" srcId="{5F3A96B4-4C3D-4C6B-9B50-55C50171D09C}" destId="{B12E9D20-4471-4B35-B911-0A2D7A8C459C}" srcOrd="6" destOrd="0" presId="urn:microsoft.com/office/officeart/2005/8/layout/list1"/>
    <dgm:cxn modelId="{77E3D901-BF8A-41F3-B616-19A0C5E36AD4}" type="presParOf" srcId="{5F3A96B4-4C3D-4C6B-9B50-55C50171D09C}" destId="{5714A83B-C58A-4560-82D5-3CECBFCA42FB}" srcOrd="7" destOrd="0" presId="urn:microsoft.com/office/officeart/2005/8/layout/list1"/>
    <dgm:cxn modelId="{BC7B76D2-A8CE-40DF-A629-491F433045A2}" type="presParOf" srcId="{5F3A96B4-4C3D-4C6B-9B50-55C50171D09C}" destId="{2C1E7790-3A77-4B72-8A48-942839E25C92}" srcOrd="8" destOrd="0" presId="urn:microsoft.com/office/officeart/2005/8/layout/list1"/>
    <dgm:cxn modelId="{6C08BDF4-3AF9-44FC-96CB-4643BB5DCEF5}" type="presParOf" srcId="{2C1E7790-3A77-4B72-8A48-942839E25C92}" destId="{DA3F21CA-FC71-4A22-88E7-17D6B8DBD68E}" srcOrd="0" destOrd="0" presId="urn:microsoft.com/office/officeart/2005/8/layout/list1"/>
    <dgm:cxn modelId="{802728B8-459F-4EC5-A4E1-89F5866F8C20}" type="presParOf" srcId="{2C1E7790-3A77-4B72-8A48-942839E25C92}" destId="{863DD822-0AEF-4092-B82C-F7BBD9F55E78}" srcOrd="1" destOrd="0" presId="urn:microsoft.com/office/officeart/2005/8/layout/list1"/>
    <dgm:cxn modelId="{4D046189-1262-4145-96DB-D8680DD6E64E}" type="presParOf" srcId="{5F3A96B4-4C3D-4C6B-9B50-55C50171D09C}" destId="{CF2F435B-99EE-4CBC-8F9D-5F887392C6BB}" srcOrd="9" destOrd="0" presId="urn:microsoft.com/office/officeart/2005/8/layout/list1"/>
    <dgm:cxn modelId="{ACB08EAA-2FCC-4725-813B-FD6500BBF35E}" type="presParOf" srcId="{5F3A96B4-4C3D-4C6B-9B50-55C50171D09C}" destId="{6F6C7B1D-9937-4460-AFC4-329AF2167409}" srcOrd="10" destOrd="0" presId="urn:microsoft.com/office/officeart/2005/8/layout/list1"/>
    <dgm:cxn modelId="{702F39EB-CC7D-4CEB-9897-F624E3233359}" type="presParOf" srcId="{5F3A96B4-4C3D-4C6B-9B50-55C50171D09C}" destId="{F274D63E-518B-4C7E-B4A7-9ED46DDF576C}" srcOrd="11" destOrd="0" presId="urn:microsoft.com/office/officeart/2005/8/layout/list1"/>
    <dgm:cxn modelId="{DA22B933-0A6C-4825-8F9B-1AA72156C41A}" type="presParOf" srcId="{5F3A96B4-4C3D-4C6B-9B50-55C50171D09C}" destId="{37BEA191-6363-4BC6-8D37-195E04B93D49}" srcOrd="12" destOrd="0" presId="urn:microsoft.com/office/officeart/2005/8/layout/list1"/>
    <dgm:cxn modelId="{81AADA12-FC84-46F4-ADB2-AFFD3378CF2B}" type="presParOf" srcId="{37BEA191-6363-4BC6-8D37-195E04B93D49}" destId="{81ABC5FF-AF82-4CF3-93C7-FD4FF2C2B009}" srcOrd="0" destOrd="0" presId="urn:microsoft.com/office/officeart/2005/8/layout/list1"/>
    <dgm:cxn modelId="{8138B677-7473-4C4B-9AEF-BD70A414ABAB}" type="presParOf" srcId="{37BEA191-6363-4BC6-8D37-195E04B93D49}" destId="{0E8BD12D-F6D0-438B-A302-E350948F3E86}" srcOrd="1" destOrd="0" presId="urn:microsoft.com/office/officeart/2005/8/layout/list1"/>
    <dgm:cxn modelId="{FF520844-0FFF-4519-A362-53AE00EA8B03}" type="presParOf" srcId="{5F3A96B4-4C3D-4C6B-9B50-55C50171D09C}" destId="{E5E3486B-B993-448C-9D7E-B750580545B6}" srcOrd="13" destOrd="0" presId="urn:microsoft.com/office/officeart/2005/8/layout/list1"/>
    <dgm:cxn modelId="{1B9B198B-1A0B-4165-9892-E405499A916F}" type="presParOf" srcId="{5F3A96B4-4C3D-4C6B-9B50-55C50171D09C}" destId="{D9F94182-B13B-4651-B229-D5F6CB02994E}" srcOrd="14" destOrd="0" presId="urn:microsoft.com/office/officeart/2005/8/layout/list1"/>
    <dgm:cxn modelId="{ED1B38E5-6984-4CED-AA85-440275F7ACBF}" type="presParOf" srcId="{5F3A96B4-4C3D-4C6B-9B50-55C50171D09C}" destId="{63B76538-42F5-4F6B-9C3A-4A32B6145AE4}" srcOrd="15" destOrd="0" presId="urn:microsoft.com/office/officeart/2005/8/layout/list1"/>
    <dgm:cxn modelId="{B9D6AAAE-6667-4F73-A415-E556A2A92077}" type="presParOf" srcId="{5F3A96B4-4C3D-4C6B-9B50-55C50171D09C}" destId="{13E7AB12-042C-4EC8-8BFC-8548AC5D4CD0}" srcOrd="16" destOrd="0" presId="urn:microsoft.com/office/officeart/2005/8/layout/list1"/>
    <dgm:cxn modelId="{7DBC563A-95F5-429A-977B-C97108BA6B25}" type="presParOf" srcId="{13E7AB12-042C-4EC8-8BFC-8548AC5D4CD0}" destId="{2B11F9D2-21EB-4896-9315-029A073215BA}" srcOrd="0" destOrd="0" presId="urn:microsoft.com/office/officeart/2005/8/layout/list1"/>
    <dgm:cxn modelId="{D682890A-F9D0-4C6F-A034-0A686F04BD30}" type="presParOf" srcId="{13E7AB12-042C-4EC8-8BFC-8548AC5D4CD0}" destId="{CC4C6F8B-FEFE-46F4-ADEC-E3C81B3E5E12}" srcOrd="1" destOrd="0" presId="urn:microsoft.com/office/officeart/2005/8/layout/list1"/>
    <dgm:cxn modelId="{ED828C25-770E-4DE6-B8DC-CAAA092DE9D9}" type="presParOf" srcId="{5F3A96B4-4C3D-4C6B-9B50-55C50171D09C}" destId="{FC9A7FB7-702E-4471-B2BE-AA1BF8126E16}" srcOrd="17" destOrd="0" presId="urn:microsoft.com/office/officeart/2005/8/layout/list1"/>
    <dgm:cxn modelId="{4DF63F16-E66A-459F-B663-0FB1686EF1EF}" type="presParOf" srcId="{5F3A96B4-4C3D-4C6B-9B50-55C50171D09C}" destId="{9647D168-B511-479E-9DC9-F8456ACCA713}" srcOrd="18" destOrd="0" presId="urn:microsoft.com/office/officeart/2005/8/layout/list1"/>
    <dgm:cxn modelId="{A9F51488-753B-4362-8C4A-B30277D31599}" type="presParOf" srcId="{5F3A96B4-4C3D-4C6B-9B50-55C50171D09C}" destId="{97D8BD1C-F447-4229-8640-E4E689D556FA}" srcOrd="19" destOrd="0" presId="urn:microsoft.com/office/officeart/2005/8/layout/list1"/>
    <dgm:cxn modelId="{0F6E31F1-2E91-4A01-96F6-E45361A264E9}" type="presParOf" srcId="{5F3A96B4-4C3D-4C6B-9B50-55C50171D09C}" destId="{418EBB14-76E0-46D5-B87C-0DE1BE76C699}" srcOrd="20" destOrd="0" presId="urn:microsoft.com/office/officeart/2005/8/layout/list1"/>
    <dgm:cxn modelId="{BFA1EC4E-D7B8-4C17-837C-1F314E5EC88D}" type="presParOf" srcId="{418EBB14-76E0-46D5-B87C-0DE1BE76C699}" destId="{10869947-849A-4C8D-8069-86FD942AE984}" srcOrd="0" destOrd="0" presId="urn:microsoft.com/office/officeart/2005/8/layout/list1"/>
    <dgm:cxn modelId="{4EE7EE20-99A5-439E-B3D4-7758DEDAD9EE}" type="presParOf" srcId="{418EBB14-76E0-46D5-B87C-0DE1BE76C699}" destId="{85B5A1F0-109E-4B96-8540-3B2AE5942604}" srcOrd="1" destOrd="0" presId="urn:microsoft.com/office/officeart/2005/8/layout/list1"/>
    <dgm:cxn modelId="{1C41CB28-CC83-45D4-939D-7019B328A1DA}" type="presParOf" srcId="{5F3A96B4-4C3D-4C6B-9B50-55C50171D09C}" destId="{064AA80A-0303-4A3C-9FC1-DF0EC3D40A0C}" srcOrd="21" destOrd="0" presId="urn:microsoft.com/office/officeart/2005/8/layout/list1"/>
    <dgm:cxn modelId="{B289319B-91DB-47FE-9E4A-6205937BAB53}" type="presParOf" srcId="{5F3A96B4-4C3D-4C6B-9B50-55C50171D09C}" destId="{45F049CF-E585-48DB-A75C-41402D2BDC55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3DB1E4-E2AF-4E18-B718-8C2169AD2763}">
      <dsp:nvSpPr>
        <dsp:cNvPr id="0" name=""/>
        <dsp:cNvSpPr/>
      </dsp:nvSpPr>
      <dsp:spPr>
        <a:xfrm>
          <a:off x="0" y="0"/>
          <a:ext cx="7992887" cy="9533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Сбалансированность бюджета</a:t>
          </a:r>
          <a:endParaRPr lang="ru-RU" sz="2800" kern="1200" dirty="0"/>
        </a:p>
      </dsp:txBody>
      <dsp:txXfrm>
        <a:off x="0" y="0"/>
        <a:ext cx="7992887" cy="953349"/>
      </dsp:txXfrm>
    </dsp:sp>
    <dsp:sp modelId="{D9FF60EE-3DAB-475D-8668-4159A1FA5616}">
      <dsp:nvSpPr>
        <dsp:cNvPr id="0" name=""/>
        <dsp:cNvSpPr/>
      </dsp:nvSpPr>
      <dsp:spPr>
        <a:xfrm>
          <a:off x="0" y="967858"/>
          <a:ext cx="7992887" cy="953349"/>
        </a:xfrm>
        <a:prstGeom prst="round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Полное финансовое обеспечение всех принятых расходных обязательств</a:t>
          </a:r>
          <a:endParaRPr lang="ru-RU" sz="2400" kern="1200" dirty="0"/>
        </a:p>
      </dsp:txBody>
      <dsp:txXfrm>
        <a:off x="0" y="967858"/>
        <a:ext cx="7992887" cy="953349"/>
      </dsp:txXfrm>
    </dsp:sp>
    <dsp:sp modelId="{A14B1F3E-F1B8-4613-B1AC-FA791D722518}">
      <dsp:nvSpPr>
        <dsp:cNvPr id="0" name=""/>
        <dsp:cNvSpPr/>
      </dsp:nvSpPr>
      <dsp:spPr>
        <a:xfrm>
          <a:off x="0" y="1935593"/>
          <a:ext cx="7992887" cy="953349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Исполнение «майских» Указов Президента РФ</a:t>
          </a:r>
          <a:endParaRPr lang="ru-RU" sz="2400" kern="1200" dirty="0"/>
        </a:p>
      </dsp:txBody>
      <dsp:txXfrm>
        <a:off x="0" y="1935593"/>
        <a:ext cx="7992887" cy="953349"/>
      </dsp:txXfrm>
    </dsp:sp>
    <dsp:sp modelId="{83BBCC3B-6355-4652-B3E6-6EA37471C5CD}">
      <dsp:nvSpPr>
        <dsp:cNvPr id="0" name=""/>
        <dsp:cNvSpPr/>
      </dsp:nvSpPr>
      <dsp:spPr>
        <a:xfrm>
          <a:off x="0" y="2903328"/>
          <a:ext cx="7992887" cy="953349"/>
        </a:xfrm>
        <a:prstGeom prst="round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Формирование бюджета на основе муниципальных программ</a:t>
          </a:r>
          <a:endParaRPr lang="ru-RU" sz="2400" kern="1200" dirty="0"/>
        </a:p>
      </dsp:txBody>
      <dsp:txXfrm>
        <a:off x="0" y="2903328"/>
        <a:ext cx="7992887" cy="953349"/>
      </dsp:txXfrm>
    </dsp:sp>
    <dsp:sp modelId="{DE6E0DBD-3995-43EF-8736-F2E380A07609}">
      <dsp:nvSpPr>
        <dsp:cNvPr id="0" name=""/>
        <dsp:cNvSpPr/>
      </dsp:nvSpPr>
      <dsp:spPr>
        <a:xfrm>
          <a:off x="0" y="3871063"/>
          <a:ext cx="7992887" cy="953349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Прозрачность и понятность для граждан</a:t>
          </a:r>
          <a:endParaRPr lang="ru-RU" sz="2400" kern="1200" dirty="0"/>
        </a:p>
      </dsp:txBody>
      <dsp:txXfrm>
        <a:off x="0" y="3871063"/>
        <a:ext cx="7992887" cy="95334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D96185-73AD-4E71-B79C-A6642B63B0CA}">
      <dsp:nvSpPr>
        <dsp:cNvPr id="0" name=""/>
        <dsp:cNvSpPr/>
      </dsp:nvSpPr>
      <dsp:spPr>
        <a:xfrm rot="10800000">
          <a:off x="216033" y="0"/>
          <a:ext cx="7632822" cy="5256583"/>
        </a:xfrm>
        <a:prstGeom prst="triangle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F95D569A-E188-4B7A-972B-29D576981027}">
      <dsp:nvSpPr>
        <dsp:cNvPr id="0" name=""/>
        <dsp:cNvSpPr/>
      </dsp:nvSpPr>
      <dsp:spPr>
        <a:xfrm>
          <a:off x="4248482" y="4680520"/>
          <a:ext cx="3416779" cy="4037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bg2">
                  <a:lumMod val="10000"/>
                </a:schemeClr>
              </a:solidFill>
            </a:rPr>
            <a:t>Стимулирование экономической активности 2 млн.руб. </a:t>
          </a:r>
          <a:endParaRPr lang="ru-RU" sz="1400" b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248482" y="4680520"/>
        <a:ext cx="3416779" cy="403743"/>
      </dsp:txXfrm>
    </dsp:sp>
    <dsp:sp modelId="{1B2DB41F-7AE2-4463-9463-0CC28B3C9CC8}">
      <dsp:nvSpPr>
        <dsp:cNvPr id="0" name=""/>
        <dsp:cNvSpPr/>
      </dsp:nvSpPr>
      <dsp:spPr>
        <a:xfrm>
          <a:off x="4248482" y="4248472"/>
          <a:ext cx="3416779" cy="3177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bg2">
                  <a:lumMod val="10000"/>
                </a:schemeClr>
              </a:solidFill>
            </a:rPr>
            <a:t>Безопасность 6 млн.руб. </a:t>
          </a:r>
          <a:endParaRPr lang="ru-RU" sz="1400" b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248482" y="4248472"/>
        <a:ext cx="3416779" cy="317778"/>
      </dsp:txXfrm>
    </dsp:sp>
    <dsp:sp modelId="{21268E4A-E95B-43C2-BBCA-6D9C2D6930A9}">
      <dsp:nvSpPr>
        <dsp:cNvPr id="0" name=""/>
        <dsp:cNvSpPr/>
      </dsp:nvSpPr>
      <dsp:spPr>
        <a:xfrm>
          <a:off x="4248482" y="3888431"/>
          <a:ext cx="3416779" cy="2866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bg2">
                  <a:lumMod val="10000"/>
                </a:schemeClr>
              </a:solidFill>
            </a:rPr>
            <a:t>Жилище 9 млн.руб. </a:t>
          </a:r>
          <a:endParaRPr lang="ru-RU" sz="1400" b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248482" y="3888431"/>
        <a:ext cx="3416779" cy="286645"/>
      </dsp:txXfrm>
    </dsp:sp>
    <dsp:sp modelId="{F25B0751-7033-4482-A43F-81D078A5678F}">
      <dsp:nvSpPr>
        <dsp:cNvPr id="0" name=""/>
        <dsp:cNvSpPr/>
      </dsp:nvSpPr>
      <dsp:spPr>
        <a:xfrm>
          <a:off x="4248482" y="3240360"/>
          <a:ext cx="3416779" cy="5057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bg2">
                  <a:lumMod val="10000"/>
                </a:schemeClr>
              </a:solidFill>
            </a:rPr>
            <a:t>Информационное общество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bg2">
                  <a:lumMod val="10000"/>
                </a:schemeClr>
              </a:solidFill>
            </a:rPr>
            <a:t>14 млн.руб. </a:t>
          </a:r>
          <a:endParaRPr lang="ru-RU" sz="1400" b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248482" y="3240360"/>
        <a:ext cx="3416779" cy="505743"/>
      </dsp:txXfrm>
    </dsp:sp>
    <dsp:sp modelId="{F1FD8CE6-5E4F-4289-8F9A-DA21BC99BDE9}">
      <dsp:nvSpPr>
        <dsp:cNvPr id="0" name=""/>
        <dsp:cNvSpPr/>
      </dsp:nvSpPr>
      <dsp:spPr>
        <a:xfrm>
          <a:off x="4248482" y="2736304"/>
          <a:ext cx="3416779" cy="3802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bg2">
                  <a:lumMod val="10000"/>
                </a:schemeClr>
              </a:solidFill>
            </a:rPr>
            <a:t>Управление муниципальным имуществом 20 млн.руб. </a:t>
          </a:r>
          <a:endParaRPr lang="ru-RU" sz="1400" b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248482" y="2736304"/>
        <a:ext cx="3416779" cy="380278"/>
      </dsp:txXfrm>
    </dsp:sp>
    <dsp:sp modelId="{DB39E25D-BDC4-4DD7-93F8-5AEB4F04B761}">
      <dsp:nvSpPr>
        <dsp:cNvPr id="0" name=""/>
        <dsp:cNvSpPr/>
      </dsp:nvSpPr>
      <dsp:spPr>
        <a:xfrm>
          <a:off x="4248482" y="2232248"/>
          <a:ext cx="3416779" cy="4153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bg2">
                  <a:lumMod val="10000"/>
                </a:schemeClr>
              </a:solidFill>
            </a:rPr>
            <a:t>Физкультура, спорт и молодежь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bg2">
                  <a:lumMod val="10000"/>
                </a:schemeClr>
              </a:solidFill>
            </a:rPr>
            <a:t> 47 млн.руб. </a:t>
          </a:r>
          <a:endParaRPr lang="ru-RU" sz="1400" b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248482" y="2232248"/>
        <a:ext cx="3416779" cy="415323"/>
      </dsp:txXfrm>
    </dsp:sp>
    <dsp:sp modelId="{2586F451-B6C4-4DCE-AA2B-E9142E1C75C8}">
      <dsp:nvSpPr>
        <dsp:cNvPr id="0" name=""/>
        <dsp:cNvSpPr/>
      </dsp:nvSpPr>
      <dsp:spPr>
        <a:xfrm>
          <a:off x="4248482" y="1771466"/>
          <a:ext cx="3416779" cy="3541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bg2">
                  <a:lumMod val="10000"/>
                </a:schemeClr>
              </a:solidFill>
            </a:rPr>
            <a:t>Культура 172 млн.руб. </a:t>
          </a:r>
          <a:endParaRPr lang="ru-RU" sz="1400" b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248482" y="1771466"/>
        <a:ext cx="3416779" cy="354171"/>
      </dsp:txXfrm>
    </dsp:sp>
    <dsp:sp modelId="{587BE4CD-32A6-4693-AEF5-076865C4FBFE}">
      <dsp:nvSpPr>
        <dsp:cNvPr id="0" name=""/>
        <dsp:cNvSpPr/>
      </dsp:nvSpPr>
      <dsp:spPr>
        <a:xfrm>
          <a:off x="4248482" y="1296144"/>
          <a:ext cx="3416779" cy="3821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bg2">
                  <a:lumMod val="10000"/>
                </a:schemeClr>
              </a:solidFill>
            </a:rPr>
            <a:t>Городское хозяйство 313 млн.руб. </a:t>
          </a:r>
          <a:endParaRPr lang="ru-RU" sz="1400" b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248482" y="1296144"/>
        <a:ext cx="3416779" cy="382165"/>
      </dsp:txXfrm>
    </dsp:sp>
    <dsp:sp modelId="{ACAE87E0-A8F9-438E-BC28-A78569454F13}">
      <dsp:nvSpPr>
        <dsp:cNvPr id="0" name=""/>
        <dsp:cNvSpPr/>
      </dsp:nvSpPr>
      <dsp:spPr>
        <a:xfrm>
          <a:off x="4248482" y="704588"/>
          <a:ext cx="3416779" cy="5154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bg2">
                  <a:lumMod val="10000"/>
                </a:schemeClr>
              </a:solidFill>
            </a:rPr>
            <a:t>Медико-социальная поддержка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bg2">
                  <a:lumMod val="10000"/>
                </a:schemeClr>
              </a:solidFill>
            </a:rPr>
            <a:t> 334 млн.руб. </a:t>
          </a:r>
          <a:endParaRPr lang="ru-RU" sz="1400" b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248482" y="704588"/>
        <a:ext cx="3416779" cy="515425"/>
      </dsp:txXfrm>
    </dsp:sp>
    <dsp:sp modelId="{0DEB36F7-FBF3-44D4-B790-19753C2A59B2}">
      <dsp:nvSpPr>
        <dsp:cNvPr id="0" name=""/>
        <dsp:cNvSpPr/>
      </dsp:nvSpPr>
      <dsp:spPr>
        <a:xfrm>
          <a:off x="4248482" y="82906"/>
          <a:ext cx="3416779" cy="4931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bg2">
                  <a:lumMod val="10000"/>
                </a:schemeClr>
              </a:solidFill>
            </a:rPr>
            <a:t>Современное образование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bg2">
                  <a:lumMod val="10000"/>
                </a:schemeClr>
              </a:solidFill>
            </a:rPr>
            <a:t> 952 млн.руб. </a:t>
          </a:r>
          <a:endParaRPr lang="ru-RU" sz="1400" b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248482" y="82906"/>
        <a:ext cx="3416779" cy="49315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8C4640-57C3-4D61-85B3-B727B4C048DF}">
      <dsp:nvSpPr>
        <dsp:cNvPr id="0" name=""/>
        <dsp:cNvSpPr/>
      </dsp:nvSpPr>
      <dsp:spPr>
        <a:xfrm>
          <a:off x="1507701" y="1455"/>
          <a:ext cx="6412298" cy="11548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Ремонт пищеблоков в 3-х учреждениях</a:t>
          </a:r>
          <a:endParaRPr lang="ru-RU" sz="1800" kern="1200" dirty="0"/>
        </a:p>
      </dsp:txBody>
      <dsp:txXfrm>
        <a:off x="1507701" y="1455"/>
        <a:ext cx="6412298" cy="1154800"/>
      </dsp:txXfrm>
    </dsp:sp>
    <dsp:sp modelId="{B4F2ADF6-487F-40A4-A204-3E60DA181D21}">
      <dsp:nvSpPr>
        <dsp:cNvPr id="0" name=""/>
        <dsp:cNvSpPr/>
      </dsp:nvSpPr>
      <dsp:spPr>
        <a:xfrm>
          <a:off x="0" y="1455"/>
          <a:ext cx="1500978" cy="1154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16,0  </a:t>
          </a:r>
          <a:r>
            <a:rPr lang="ru-RU" sz="1600" b="1" kern="1200" dirty="0" smtClean="0">
              <a:solidFill>
                <a:schemeClr val="bg1"/>
              </a:solidFill>
            </a:rPr>
            <a:t>  млн.руб.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0" y="1455"/>
        <a:ext cx="1500978" cy="1154800"/>
      </dsp:txXfrm>
    </dsp:sp>
    <dsp:sp modelId="{328482D2-389C-429E-9F2D-1928C90EDAFA}">
      <dsp:nvSpPr>
        <dsp:cNvPr id="0" name=""/>
        <dsp:cNvSpPr/>
      </dsp:nvSpPr>
      <dsp:spPr>
        <a:xfrm>
          <a:off x="1507701" y="1178912"/>
          <a:ext cx="6412298" cy="11548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Прочие ремонтные работы в целях устранения предписаний надзорных органов в 28 учреждениях </a:t>
          </a:r>
          <a:endParaRPr lang="ru-RU" sz="1800" kern="1200" dirty="0"/>
        </a:p>
      </dsp:txBody>
      <dsp:txXfrm>
        <a:off x="1507701" y="1178912"/>
        <a:ext cx="6412298" cy="1154800"/>
      </dsp:txXfrm>
    </dsp:sp>
    <dsp:sp modelId="{2FF4E900-16C6-45F4-97A9-46009DEC6EB3}">
      <dsp:nvSpPr>
        <dsp:cNvPr id="0" name=""/>
        <dsp:cNvSpPr/>
      </dsp:nvSpPr>
      <dsp:spPr>
        <a:xfrm>
          <a:off x="0" y="1271735"/>
          <a:ext cx="1500978" cy="1154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 12,4    </a:t>
          </a:r>
          <a:r>
            <a:rPr lang="ru-RU" sz="1600" b="1" kern="1200" dirty="0" smtClean="0">
              <a:solidFill>
                <a:schemeClr val="bg1"/>
              </a:solidFill>
            </a:rPr>
            <a:t>млн.руб.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0" y="1271735"/>
        <a:ext cx="1500978" cy="1154800"/>
      </dsp:txXfrm>
    </dsp:sp>
    <dsp:sp modelId="{0B886E85-3246-4B30-AC70-26BF2CF3A4F8}">
      <dsp:nvSpPr>
        <dsp:cNvPr id="0" name=""/>
        <dsp:cNvSpPr/>
      </dsp:nvSpPr>
      <dsp:spPr>
        <a:xfrm>
          <a:off x="1507701" y="2542016"/>
          <a:ext cx="6412298" cy="11548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  Ремонт системы АПС в 4-х учреждениях</a:t>
          </a:r>
          <a:endParaRPr lang="ru-RU" sz="1800" kern="1200" dirty="0"/>
        </a:p>
      </dsp:txBody>
      <dsp:txXfrm>
        <a:off x="1507701" y="2542016"/>
        <a:ext cx="6412298" cy="1154800"/>
      </dsp:txXfrm>
    </dsp:sp>
    <dsp:sp modelId="{EF5F2DC7-7D99-4270-8F43-92FC72DE0B03}">
      <dsp:nvSpPr>
        <dsp:cNvPr id="0" name=""/>
        <dsp:cNvSpPr/>
      </dsp:nvSpPr>
      <dsp:spPr>
        <a:xfrm>
          <a:off x="0" y="2542016"/>
          <a:ext cx="1500978" cy="1154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7,0</a:t>
          </a:r>
          <a:r>
            <a:rPr lang="ru-RU" sz="1600" b="1" kern="1200" dirty="0" smtClean="0">
              <a:solidFill>
                <a:schemeClr val="bg1"/>
              </a:solidFill>
            </a:rPr>
            <a:t>   млн.руб.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0" y="2542016"/>
        <a:ext cx="1500978" cy="1154800"/>
      </dsp:txXfrm>
    </dsp:sp>
    <dsp:sp modelId="{3F472B63-AD4A-4B9B-894A-AF249E76CBAF}">
      <dsp:nvSpPr>
        <dsp:cNvPr id="0" name=""/>
        <dsp:cNvSpPr/>
      </dsp:nvSpPr>
      <dsp:spPr>
        <a:xfrm>
          <a:off x="1507701" y="3745375"/>
          <a:ext cx="6412298" cy="11548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marR="0" lvl="1" indent="-171450" algn="l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Ремонт помещений для проведения летней оздоровительной компании в 1-м учреждении</a:t>
          </a:r>
          <a:endParaRPr lang="ru-RU" sz="1800" kern="1200" dirty="0"/>
        </a:p>
      </dsp:txBody>
      <dsp:txXfrm>
        <a:off x="1507701" y="3745375"/>
        <a:ext cx="6412298" cy="1154800"/>
      </dsp:txXfrm>
    </dsp:sp>
    <dsp:sp modelId="{4D8AA1C3-004C-452A-BB8A-3C5BD13BC724}">
      <dsp:nvSpPr>
        <dsp:cNvPr id="0" name=""/>
        <dsp:cNvSpPr/>
      </dsp:nvSpPr>
      <dsp:spPr>
        <a:xfrm>
          <a:off x="0" y="3812296"/>
          <a:ext cx="1500978" cy="1154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0,5</a:t>
          </a:r>
          <a:r>
            <a:rPr lang="ru-RU" sz="1600" b="1" kern="1200" dirty="0" smtClean="0">
              <a:solidFill>
                <a:schemeClr val="bg1"/>
              </a:solidFill>
            </a:rPr>
            <a:t>    млн.руб.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0" y="3812296"/>
        <a:ext cx="1500978" cy="11548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BF5CFD-6013-4027-8CBA-A060603A0AB8}">
      <dsp:nvSpPr>
        <dsp:cNvPr id="0" name=""/>
        <dsp:cNvSpPr/>
      </dsp:nvSpPr>
      <dsp:spPr>
        <a:xfrm>
          <a:off x="0" y="1576"/>
          <a:ext cx="7663052" cy="8585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Разработка проектной документации и проведение работ по замене ограждений,  уличных навесов и восстановлению уличного освещения 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0" y="1576"/>
        <a:ext cx="7663052" cy="858518"/>
      </dsp:txXfrm>
    </dsp:sp>
    <dsp:sp modelId="{A139DCB5-4520-4C2B-8C69-00A78EFA4544}">
      <dsp:nvSpPr>
        <dsp:cNvPr id="0" name=""/>
        <dsp:cNvSpPr/>
      </dsp:nvSpPr>
      <dsp:spPr>
        <a:xfrm>
          <a:off x="766305" y="860095"/>
          <a:ext cx="894779" cy="286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413"/>
              </a:lnTo>
              <a:lnTo>
                <a:pt x="894779" y="286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D1445-8FDF-43EC-A38B-A68CECDB87DD}">
      <dsp:nvSpPr>
        <dsp:cNvPr id="0" name=""/>
        <dsp:cNvSpPr/>
      </dsp:nvSpPr>
      <dsp:spPr>
        <a:xfrm>
          <a:off x="1661084" y="955566"/>
          <a:ext cx="4101943" cy="38188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МБОУ СОШ № 3</a:t>
          </a:r>
          <a:endParaRPr lang="ru-RU" sz="1600" kern="1200" dirty="0"/>
        </a:p>
      </dsp:txBody>
      <dsp:txXfrm>
        <a:off x="1661084" y="955566"/>
        <a:ext cx="4101943" cy="381884"/>
      </dsp:txXfrm>
    </dsp:sp>
    <dsp:sp modelId="{7FF45281-73CE-4A7B-BE27-6F8DA98F5CB1}">
      <dsp:nvSpPr>
        <dsp:cNvPr id="0" name=""/>
        <dsp:cNvSpPr/>
      </dsp:nvSpPr>
      <dsp:spPr>
        <a:xfrm>
          <a:off x="766305" y="860095"/>
          <a:ext cx="894779" cy="763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3769"/>
              </a:lnTo>
              <a:lnTo>
                <a:pt x="894779" y="763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492AD-888B-4D85-810D-E4C7637E331B}">
      <dsp:nvSpPr>
        <dsp:cNvPr id="0" name=""/>
        <dsp:cNvSpPr/>
      </dsp:nvSpPr>
      <dsp:spPr>
        <a:xfrm>
          <a:off x="1661084" y="1432922"/>
          <a:ext cx="4101943" cy="38188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МБОУ Гимназия № 5</a:t>
          </a:r>
          <a:endParaRPr lang="ru-RU" sz="1600" kern="1200" dirty="0"/>
        </a:p>
      </dsp:txBody>
      <dsp:txXfrm>
        <a:off x="1661084" y="1432922"/>
        <a:ext cx="4101943" cy="381884"/>
      </dsp:txXfrm>
    </dsp:sp>
    <dsp:sp modelId="{BDBB00F2-4F6C-4F10-A291-CF21F95C8F91}">
      <dsp:nvSpPr>
        <dsp:cNvPr id="0" name=""/>
        <dsp:cNvSpPr/>
      </dsp:nvSpPr>
      <dsp:spPr>
        <a:xfrm>
          <a:off x="766305" y="860095"/>
          <a:ext cx="894779" cy="1241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1125"/>
              </a:lnTo>
              <a:lnTo>
                <a:pt x="894779" y="12411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888CA2-0047-4187-96D4-3E1DDAF7702D}">
      <dsp:nvSpPr>
        <dsp:cNvPr id="0" name=""/>
        <dsp:cNvSpPr/>
      </dsp:nvSpPr>
      <dsp:spPr>
        <a:xfrm>
          <a:off x="1661084" y="1910278"/>
          <a:ext cx="4101943" cy="38188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МБОУ СОШ № 6</a:t>
          </a:r>
        </a:p>
      </dsp:txBody>
      <dsp:txXfrm>
        <a:off x="1661084" y="1910278"/>
        <a:ext cx="4101943" cy="381884"/>
      </dsp:txXfrm>
    </dsp:sp>
    <dsp:sp modelId="{6450391E-2075-40E5-9873-3E8593BF4F49}">
      <dsp:nvSpPr>
        <dsp:cNvPr id="0" name=""/>
        <dsp:cNvSpPr/>
      </dsp:nvSpPr>
      <dsp:spPr>
        <a:xfrm>
          <a:off x="766305" y="860095"/>
          <a:ext cx="894779" cy="1718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481"/>
              </a:lnTo>
              <a:lnTo>
                <a:pt x="894779" y="17184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494BB-729B-4273-8F11-B2F90176E606}">
      <dsp:nvSpPr>
        <dsp:cNvPr id="0" name=""/>
        <dsp:cNvSpPr/>
      </dsp:nvSpPr>
      <dsp:spPr>
        <a:xfrm>
          <a:off x="1661084" y="2387634"/>
          <a:ext cx="4101943" cy="38188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МБОУ Лицей № 8</a:t>
          </a:r>
        </a:p>
      </dsp:txBody>
      <dsp:txXfrm>
        <a:off x="1661084" y="2387634"/>
        <a:ext cx="4101943" cy="381884"/>
      </dsp:txXfrm>
    </dsp:sp>
    <dsp:sp modelId="{2C87C5FD-FF1B-43E1-8DF5-8AD7FC83D123}">
      <dsp:nvSpPr>
        <dsp:cNvPr id="0" name=""/>
        <dsp:cNvSpPr/>
      </dsp:nvSpPr>
      <dsp:spPr>
        <a:xfrm>
          <a:off x="766305" y="860095"/>
          <a:ext cx="894779" cy="2195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5837"/>
              </a:lnTo>
              <a:lnTo>
                <a:pt x="894779" y="21958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D3AE21-F1B2-48AC-92EF-54E104AEC2E5}">
      <dsp:nvSpPr>
        <dsp:cNvPr id="0" name=""/>
        <dsp:cNvSpPr/>
      </dsp:nvSpPr>
      <dsp:spPr>
        <a:xfrm>
          <a:off x="1661084" y="2864990"/>
          <a:ext cx="4101943" cy="38188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МБДОУ Детский сад № 4</a:t>
          </a:r>
        </a:p>
      </dsp:txBody>
      <dsp:txXfrm>
        <a:off x="1661084" y="2864990"/>
        <a:ext cx="4101943" cy="381884"/>
      </dsp:txXfrm>
    </dsp:sp>
    <dsp:sp modelId="{49E5669D-EA45-4D2E-A0D4-7E625B2F8392}">
      <dsp:nvSpPr>
        <dsp:cNvPr id="0" name=""/>
        <dsp:cNvSpPr/>
      </dsp:nvSpPr>
      <dsp:spPr>
        <a:xfrm>
          <a:off x="766305" y="860095"/>
          <a:ext cx="894779" cy="2673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3193"/>
              </a:lnTo>
              <a:lnTo>
                <a:pt x="894779" y="26731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F6827-8793-4D4B-B225-AD27F788ACD8}">
      <dsp:nvSpPr>
        <dsp:cNvPr id="0" name=""/>
        <dsp:cNvSpPr/>
      </dsp:nvSpPr>
      <dsp:spPr>
        <a:xfrm>
          <a:off x="1661084" y="3342346"/>
          <a:ext cx="4101943" cy="38188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МБДОУ Детский сад №6</a:t>
          </a:r>
        </a:p>
      </dsp:txBody>
      <dsp:txXfrm>
        <a:off x="1661084" y="3342346"/>
        <a:ext cx="4101943" cy="381884"/>
      </dsp:txXfrm>
    </dsp:sp>
    <dsp:sp modelId="{2E39EA0A-B40D-4CA4-95F1-3B9C47BA9C24}">
      <dsp:nvSpPr>
        <dsp:cNvPr id="0" name=""/>
        <dsp:cNvSpPr/>
      </dsp:nvSpPr>
      <dsp:spPr>
        <a:xfrm>
          <a:off x="766305" y="860095"/>
          <a:ext cx="894779" cy="3150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0549"/>
              </a:lnTo>
              <a:lnTo>
                <a:pt x="894779" y="31505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B74FE7-83C6-4608-A030-76154267DC8D}">
      <dsp:nvSpPr>
        <dsp:cNvPr id="0" name=""/>
        <dsp:cNvSpPr/>
      </dsp:nvSpPr>
      <dsp:spPr>
        <a:xfrm>
          <a:off x="1661084" y="3819702"/>
          <a:ext cx="4101943" cy="38188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МБДОУ Детский сад № 9</a:t>
          </a:r>
        </a:p>
      </dsp:txBody>
      <dsp:txXfrm>
        <a:off x="1661084" y="3819702"/>
        <a:ext cx="4101943" cy="381884"/>
      </dsp:txXfrm>
    </dsp:sp>
    <dsp:sp modelId="{47FDDC87-E406-4588-8EBE-C6206458C54F}">
      <dsp:nvSpPr>
        <dsp:cNvPr id="0" name=""/>
        <dsp:cNvSpPr/>
      </dsp:nvSpPr>
      <dsp:spPr>
        <a:xfrm>
          <a:off x="766305" y="860095"/>
          <a:ext cx="894779" cy="3627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7905"/>
              </a:lnTo>
              <a:lnTo>
                <a:pt x="894779" y="3627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6A9DA1-B612-4EC1-AF2E-32F0F4BF7077}">
      <dsp:nvSpPr>
        <dsp:cNvPr id="0" name=""/>
        <dsp:cNvSpPr/>
      </dsp:nvSpPr>
      <dsp:spPr>
        <a:xfrm>
          <a:off x="1661084" y="4297058"/>
          <a:ext cx="4101943" cy="38188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МБДОУ Детский сад № 5</a:t>
          </a:r>
        </a:p>
      </dsp:txBody>
      <dsp:txXfrm>
        <a:off x="1661084" y="4297058"/>
        <a:ext cx="4101943" cy="38188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99A8D0-52FB-4837-9E36-89B4E82A8C71}">
      <dsp:nvSpPr>
        <dsp:cNvPr id="0" name=""/>
        <dsp:cNvSpPr/>
      </dsp:nvSpPr>
      <dsp:spPr>
        <a:xfrm>
          <a:off x="0" y="1954633"/>
          <a:ext cx="6872701" cy="7310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Фонд оплаты труда работников сферы культуры</a:t>
          </a:r>
          <a:endParaRPr lang="ru-RU" sz="1800" kern="1200" dirty="0"/>
        </a:p>
      </dsp:txBody>
      <dsp:txXfrm>
        <a:off x="1099632" y="1954633"/>
        <a:ext cx="5773069" cy="731038"/>
      </dsp:txXfrm>
    </dsp:sp>
    <dsp:sp modelId="{93D428B6-0F22-4192-90CE-CCAA9BD0115B}">
      <dsp:nvSpPr>
        <dsp:cNvPr id="0" name=""/>
        <dsp:cNvSpPr/>
      </dsp:nvSpPr>
      <dsp:spPr>
        <a:xfrm>
          <a:off x="0" y="2800355"/>
          <a:ext cx="6928237" cy="6773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Прочие расходы в рамках муниципальных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заданий </a:t>
          </a:r>
          <a:endParaRPr lang="ru-RU" sz="1800" kern="1200" dirty="0"/>
        </a:p>
      </dsp:txBody>
      <dsp:txXfrm>
        <a:off x="1108517" y="2800355"/>
        <a:ext cx="5819719" cy="677377"/>
      </dsp:txXfrm>
    </dsp:sp>
    <dsp:sp modelId="{3F3DC8F6-405B-438C-A601-DC4E7D3F21AD}">
      <dsp:nvSpPr>
        <dsp:cNvPr id="0" name=""/>
        <dsp:cNvSpPr/>
      </dsp:nvSpPr>
      <dsp:spPr>
        <a:xfrm>
          <a:off x="0" y="3621766"/>
          <a:ext cx="6928237" cy="6187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Текущий и капитальный ремонт учреждений </a:t>
          </a:r>
          <a:endParaRPr lang="ru-RU" sz="1800" kern="1200" dirty="0"/>
        </a:p>
      </dsp:txBody>
      <dsp:txXfrm>
        <a:off x="1108517" y="3621766"/>
        <a:ext cx="5819719" cy="618768"/>
      </dsp:txXfrm>
    </dsp:sp>
    <dsp:sp modelId="{F0DD3B70-D7BE-47D4-B131-D216976B4C2D}">
      <dsp:nvSpPr>
        <dsp:cNvPr id="0" name=""/>
        <dsp:cNvSpPr/>
      </dsp:nvSpPr>
      <dsp:spPr>
        <a:xfrm>
          <a:off x="112282" y="280069"/>
          <a:ext cx="1732480" cy="16279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171,9 </a:t>
          </a:r>
          <a:r>
            <a:rPr lang="ru-RU" sz="2000" kern="1200" dirty="0" smtClean="0"/>
            <a:t>млн.руб</a:t>
          </a:r>
          <a:r>
            <a:rPr lang="ru-RU" sz="3100" kern="1200" dirty="0" smtClean="0"/>
            <a:t>.</a:t>
          </a:r>
          <a:endParaRPr lang="ru-RU" sz="3100" kern="1200" dirty="0"/>
        </a:p>
      </dsp:txBody>
      <dsp:txXfrm>
        <a:off x="112282" y="280069"/>
        <a:ext cx="1732480" cy="162792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5148B4-DC23-4A6D-BC9A-E84E4C17EF98}">
      <dsp:nvSpPr>
        <dsp:cNvPr id="0" name=""/>
        <dsp:cNvSpPr/>
      </dsp:nvSpPr>
      <dsp:spPr>
        <a:xfrm rot="5400000">
          <a:off x="4807376" y="-3322150"/>
          <a:ext cx="287817" cy="70913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Содержание территорий общего пользования </a:t>
          </a:r>
          <a:endParaRPr lang="ru-RU" sz="1400" kern="1200" dirty="0"/>
        </a:p>
      </dsp:txBody>
      <dsp:txXfrm rot="5400000">
        <a:off x="4807376" y="-3322150"/>
        <a:ext cx="287817" cy="7091318"/>
      </dsp:txXfrm>
    </dsp:sp>
    <dsp:sp modelId="{7A1FA8CE-32E2-4188-A189-1E0C130F719A}">
      <dsp:nvSpPr>
        <dsp:cNvPr id="0" name=""/>
        <dsp:cNvSpPr/>
      </dsp:nvSpPr>
      <dsp:spPr>
        <a:xfrm>
          <a:off x="0" y="14067"/>
          <a:ext cx="1405595" cy="3597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74,1</a:t>
          </a:r>
          <a:endParaRPr lang="ru-RU" sz="2800" kern="1200" dirty="0"/>
        </a:p>
      </dsp:txBody>
      <dsp:txXfrm>
        <a:off x="0" y="14067"/>
        <a:ext cx="1405595" cy="359771"/>
      </dsp:txXfrm>
    </dsp:sp>
    <dsp:sp modelId="{54939438-AC78-4D08-822E-7F5746A7056B}">
      <dsp:nvSpPr>
        <dsp:cNvPr id="0" name=""/>
        <dsp:cNvSpPr/>
      </dsp:nvSpPr>
      <dsp:spPr>
        <a:xfrm rot="5400000">
          <a:off x="4807376" y="-2949749"/>
          <a:ext cx="287817" cy="70913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Ремонт улично-дорожной сети </a:t>
          </a:r>
          <a:endParaRPr lang="ru-RU" sz="1400" kern="1200" dirty="0"/>
        </a:p>
      </dsp:txBody>
      <dsp:txXfrm rot="5400000">
        <a:off x="4807376" y="-2949749"/>
        <a:ext cx="287817" cy="7091318"/>
      </dsp:txXfrm>
    </dsp:sp>
    <dsp:sp modelId="{65836E38-2831-426E-AB51-C1772A6601E8}">
      <dsp:nvSpPr>
        <dsp:cNvPr id="0" name=""/>
        <dsp:cNvSpPr/>
      </dsp:nvSpPr>
      <dsp:spPr>
        <a:xfrm>
          <a:off x="0" y="391827"/>
          <a:ext cx="1405595" cy="3597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56,7</a:t>
          </a:r>
          <a:endParaRPr lang="ru-RU" sz="2800" kern="1200" dirty="0"/>
        </a:p>
      </dsp:txBody>
      <dsp:txXfrm>
        <a:off x="0" y="391827"/>
        <a:ext cx="1405595" cy="359771"/>
      </dsp:txXfrm>
    </dsp:sp>
    <dsp:sp modelId="{4603FC75-FE97-45E2-80DC-D718E9D40495}">
      <dsp:nvSpPr>
        <dsp:cNvPr id="0" name=""/>
        <dsp:cNvSpPr/>
      </dsp:nvSpPr>
      <dsp:spPr>
        <a:xfrm rot="5400000">
          <a:off x="4807376" y="-2571989"/>
          <a:ext cx="287817" cy="70913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Содержание и ремонт объектов благоустройства </a:t>
          </a:r>
          <a:endParaRPr lang="ru-RU" sz="1400" kern="1200" dirty="0"/>
        </a:p>
      </dsp:txBody>
      <dsp:txXfrm rot="5400000">
        <a:off x="4807376" y="-2571989"/>
        <a:ext cx="287817" cy="7091318"/>
      </dsp:txXfrm>
    </dsp:sp>
    <dsp:sp modelId="{F611987B-C19D-4F5E-A797-6A949AA1EC8E}">
      <dsp:nvSpPr>
        <dsp:cNvPr id="0" name=""/>
        <dsp:cNvSpPr/>
      </dsp:nvSpPr>
      <dsp:spPr>
        <a:xfrm>
          <a:off x="0" y="769587"/>
          <a:ext cx="1405595" cy="3597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37,4</a:t>
          </a:r>
          <a:endParaRPr lang="ru-RU" sz="2800" kern="1200" dirty="0"/>
        </a:p>
      </dsp:txBody>
      <dsp:txXfrm>
        <a:off x="0" y="769587"/>
        <a:ext cx="1405595" cy="359771"/>
      </dsp:txXfrm>
    </dsp:sp>
    <dsp:sp modelId="{5D8B6DF9-A401-4685-9DD6-B1B641F65DD0}">
      <dsp:nvSpPr>
        <dsp:cNvPr id="0" name=""/>
        <dsp:cNvSpPr/>
      </dsp:nvSpPr>
      <dsp:spPr>
        <a:xfrm rot="5400000">
          <a:off x="4807376" y="-2194229"/>
          <a:ext cx="287817" cy="70913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Обеспечение безопасности дорожного движения  </a:t>
          </a:r>
          <a:endParaRPr lang="ru-RU" sz="1400" kern="1200" dirty="0"/>
        </a:p>
      </dsp:txBody>
      <dsp:txXfrm rot="5400000">
        <a:off x="4807376" y="-2194229"/>
        <a:ext cx="287817" cy="7091318"/>
      </dsp:txXfrm>
    </dsp:sp>
    <dsp:sp modelId="{005BB4DF-176A-4EA7-B26A-156318CBC0B1}">
      <dsp:nvSpPr>
        <dsp:cNvPr id="0" name=""/>
        <dsp:cNvSpPr/>
      </dsp:nvSpPr>
      <dsp:spPr>
        <a:xfrm>
          <a:off x="0" y="1147347"/>
          <a:ext cx="1405595" cy="3597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35,8</a:t>
          </a:r>
          <a:endParaRPr lang="ru-RU" sz="2800" kern="1200" dirty="0"/>
        </a:p>
      </dsp:txBody>
      <dsp:txXfrm>
        <a:off x="0" y="1147347"/>
        <a:ext cx="1405595" cy="359771"/>
      </dsp:txXfrm>
    </dsp:sp>
    <dsp:sp modelId="{99B2B2B2-CE6F-407E-B9E2-29E48B0B2068}">
      <dsp:nvSpPr>
        <dsp:cNvPr id="0" name=""/>
        <dsp:cNvSpPr/>
      </dsp:nvSpPr>
      <dsp:spPr>
        <a:xfrm rot="5400000">
          <a:off x="4807376" y="-1816469"/>
          <a:ext cx="287817" cy="70913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Развитие градостроительной деятельности </a:t>
          </a:r>
          <a:endParaRPr lang="ru-RU" sz="1400" kern="1200" dirty="0"/>
        </a:p>
      </dsp:txBody>
      <dsp:txXfrm rot="5400000">
        <a:off x="4807376" y="-1816469"/>
        <a:ext cx="287817" cy="7091318"/>
      </dsp:txXfrm>
    </dsp:sp>
    <dsp:sp modelId="{366B4CE9-54FE-4153-A1F0-6490CF9F68A4}">
      <dsp:nvSpPr>
        <dsp:cNvPr id="0" name=""/>
        <dsp:cNvSpPr/>
      </dsp:nvSpPr>
      <dsp:spPr>
        <a:xfrm>
          <a:off x="0" y="1525108"/>
          <a:ext cx="1405595" cy="3597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22,3</a:t>
          </a:r>
          <a:endParaRPr lang="ru-RU" sz="2800" kern="1200" dirty="0"/>
        </a:p>
      </dsp:txBody>
      <dsp:txXfrm>
        <a:off x="0" y="1525108"/>
        <a:ext cx="1405595" cy="359771"/>
      </dsp:txXfrm>
    </dsp:sp>
    <dsp:sp modelId="{C46B09BF-23CE-4013-A771-AB8B6936CE66}">
      <dsp:nvSpPr>
        <dsp:cNvPr id="0" name=""/>
        <dsp:cNvSpPr/>
      </dsp:nvSpPr>
      <dsp:spPr>
        <a:xfrm rot="5400000">
          <a:off x="4807376" y="-1438709"/>
          <a:ext cx="287817" cy="70913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Энергосбережение и повышение энергетической эффективности</a:t>
          </a:r>
          <a:endParaRPr lang="ru-RU" sz="1400" kern="1200" dirty="0"/>
        </a:p>
      </dsp:txBody>
      <dsp:txXfrm rot="5400000">
        <a:off x="4807376" y="-1438709"/>
        <a:ext cx="287817" cy="7091318"/>
      </dsp:txXfrm>
    </dsp:sp>
    <dsp:sp modelId="{AF28BFFB-78EC-46E9-8883-423DCDDDCE89}">
      <dsp:nvSpPr>
        <dsp:cNvPr id="0" name=""/>
        <dsp:cNvSpPr/>
      </dsp:nvSpPr>
      <dsp:spPr>
        <a:xfrm>
          <a:off x="0" y="1902868"/>
          <a:ext cx="1405595" cy="3597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19,8</a:t>
          </a:r>
          <a:endParaRPr lang="ru-RU" sz="2800" kern="1200" dirty="0"/>
        </a:p>
      </dsp:txBody>
      <dsp:txXfrm>
        <a:off x="0" y="1902868"/>
        <a:ext cx="1405595" cy="359771"/>
      </dsp:txXfrm>
    </dsp:sp>
    <dsp:sp modelId="{8ABAF794-7BA6-4F69-AE88-A41AE3278A16}">
      <dsp:nvSpPr>
        <dsp:cNvPr id="0" name=""/>
        <dsp:cNvSpPr/>
      </dsp:nvSpPr>
      <dsp:spPr>
        <a:xfrm rot="5400000">
          <a:off x="4807376" y="-1060948"/>
          <a:ext cx="287817" cy="70913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Содержание и уход за зелеными насаждениями   </a:t>
          </a:r>
          <a:endParaRPr lang="ru-RU" sz="1400" kern="1200" dirty="0"/>
        </a:p>
      </dsp:txBody>
      <dsp:txXfrm rot="5400000">
        <a:off x="4807376" y="-1060948"/>
        <a:ext cx="287817" cy="7091318"/>
      </dsp:txXfrm>
    </dsp:sp>
    <dsp:sp modelId="{46860E6C-E7C8-4917-9CBE-F70D200959A4}">
      <dsp:nvSpPr>
        <dsp:cNvPr id="0" name=""/>
        <dsp:cNvSpPr/>
      </dsp:nvSpPr>
      <dsp:spPr>
        <a:xfrm>
          <a:off x="0" y="2280628"/>
          <a:ext cx="1405595" cy="3597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19,2</a:t>
          </a:r>
          <a:endParaRPr lang="ru-RU" sz="2800" kern="1200" dirty="0"/>
        </a:p>
      </dsp:txBody>
      <dsp:txXfrm>
        <a:off x="0" y="2280628"/>
        <a:ext cx="1405595" cy="359771"/>
      </dsp:txXfrm>
    </dsp:sp>
    <dsp:sp modelId="{A16D1710-2E26-40D8-BE8E-C8476D95A36A}">
      <dsp:nvSpPr>
        <dsp:cNvPr id="0" name=""/>
        <dsp:cNvSpPr/>
      </dsp:nvSpPr>
      <dsp:spPr>
        <a:xfrm rot="5400000">
          <a:off x="4807376" y="-683188"/>
          <a:ext cx="287817" cy="70913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Муниципальное задание СМБУ «Эзра» </a:t>
          </a:r>
          <a:endParaRPr lang="ru-RU" sz="1400" kern="1200" dirty="0"/>
        </a:p>
      </dsp:txBody>
      <dsp:txXfrm rot="5400000">
        <a:off x="4807376" y="-683188"/>
        <a:ext cx="287817" cy="7091318"/>
      </dsp:txXfrm>
    </dsp:sp>
    <dsp:sp modelId="{F55B6753-1506-4F42-ABF4-E0C2F1A31EAD}">
      <dsp:nvSpPr>
        <dsp:cNvPr id="0" name=""/>
        <dsp:cNvSpPr/>
      </dsp:nvSpPr>
      <dsp:spPr>
        <a:xfrm>
          <a:off x="0" y="2658388"/>
          <a:ext cx="1405595" cy="3597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15,3</a:t>
          </a:r>
          <a:endParaRPr lang="ru-RU" sz="2800" kern="1200" dirty="0"/>
        </a:p>
      </dsp:txBody>
      <dsp:txXfrm>
        <a:off x="0" y="2658388"/>
        <a:ext cx="1405595" cy="359771"/>
      </dsp:txXfrm>
    </dsp:sp>
    <dsp:sp modelId="{B1E99368-B8A9-496C-8B93-E4C2971D0CE5}">
      <dsp:nvSpPr>
        <dsp:cNvPr id="0" name=""/>
        <dsp:cNvSpPr/>
      </dsp:nvSpPr>
      <dsp:spPr>
        <a:xfrm rot="5400000">
          <a:off x="4807376" y="-305428"/>
          <a:ext cx="287817" cy="70913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Вывоз мусора </a:t>
          </a:r>
          <a:endParaRPr lang="ru-RU" sz="1400" kern="1200" dirty="0"/>
        </a:p>
      </dsp:txBody>
      <dsp:txXfrm rot="5400000">
        <a:off x="4807376" y="-305428"/>
        <a:ext cx="287817" cy="7091318"/>
      </dsp:txXfrm>
    </dsp:sp>
    <dsp:sp modelId="{010F5C00-B419-41B1-9026-E3101D5FD6A3}">
      <dsp:nvSpPr>
        <dsp:cNvPr id="0" name=""/>
        <dsp:cNvSpPr/>
      </dsp:nvSpPr>
      <dsp:spPr>
        <a:xfrm>
          <a:off x="0" y="3036148"/>
          <a:ext cx="1405595" cy="3597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10,0</a:t>
          </a:r>
          <a:endParaRPr lang="ru-RU" sz="2800" kern="1200" dirty="0"/>
        </a:p>
      </dsp:txBody>
      <dsp:txXfrm>
        <a:off x="0" y="3036148"/>
        <a:ext cx="1405595" cy="359771"/>
      </dsp:txXfrm>
    </dsp:sp>
    <dsp:sp modelId="{E8F74F3C-9947-45DE-8F37-1B78D709039E}">
      <dsp:nvSpPr>
        <dsp:cNvPr id="0" name=""/>
        <dsp:cNvSpPr/>
      </dsp:nvSpPr>
      <dsp:spPr>
        <a:xfrm rot="5400000">
          <a:off x="4807376" y="72331"/>
          <a:ext cx="287817" cy="70913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Содержание и капитальный ремонт тепловых и водопроводных сетей и дренажно-ливневой канализации</a:t>
          </a:r>
          <a:endParaRPr lang="ru-RU" sz="1400" kern="1200" dirty="0"/>
        </a:p>
      </dsp:txBody>
      <dsp:txXfrm rot="5400000">
        <a:off x="4807376" y="72331"/>
        <a:ext cx="287817" cy="7091318"/>
      </dsp:txXfrm>
    </dsp:sp>
    <dsp:sp modelId="{79F04A86-5647-47F9-8A59-9CB80542FB0E}">
      <dsp:nvSpPr>
        <dsp:cNvPr id="0" name=""/>
        <dsp:cNvSpPr/>
      </dsp:nvSpPr>
      <dsp:spPr>
        <a:xfrm>
          <a:off x="0" y="3413909"/>
          <a:ext cx="1405595" cy="3597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9,9</a:t>
          </a:r>
          <a:endParaRPr lang="ru-RU" sz="2800" kern="1200" dirty="0"/>
        </a:p>
      </dsp:txBody>
      <dsp:txXfrm>
        <a:off x="0" y="3413909"/>
        <a:ext cx="1405595" cy="359771"/>
      </dsp:txXfrm>
    </dsp:sp>
    <dsp:sp modelId="{D5FDA2E5-6182-4615-A2EE-A5FF0D75F25F}">
      <dsp:nvSpPr>
        <dsp:cNvPr id="0" name=""/>
        <dsp:cNvSpPr/>
      </dsp:nvSpPr>
      <dsp:spPr>
        <a:xfrm rot="5400000">
          <a:off x="4807376" y="450092"/>
          <a:ext cx="287817" cy="70913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Мероприятия по строительству объектов дорожного хозяйства</a:t>
          </a:r>
          <a:endParaRPr lang="ru-RU" sz="1400" kern="1200" dirty="0"/>
        </a:p>
      </dsp:txBody>
      <dsp:txXfrm rot="5400000">
        <a:off x="4807376" y="450092"/>
        <a:ext cx="287817" cy="7091318"/>
      </dsp:txXfrm>
    </dsp:sp>
    <dsp:sp modelId="{F67A3FB9-4D91-4A63-8F90-11C2766B2A89}">
      <dsp:nvSpPr>
        <dsp:cNvPr id="0" name=""/>
        <dsp:cNvSpPr/>
      </dsp:nvSpPr>
      <dsp:spPr>
        <a:xfrm>
          <a:off x="0" y="3791669"/>
          <a:ext cx="1405595" cy="3597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9,7</a:t>
          </a:r>
          <a:endParaRPr lang="ru-RU" sz="2800" kern="1200" dirty="0"/>
        </a:p>
      </dsp:txBody>
      <dsp:txXfrm>
        <a:off x="0" y="3791669"/>
        <a:ext cx="1405595" cy="359771"/>
      </dsp:txXfrm>
    </dsp:sp>
    <dsp:sp modelId="{AA81FAAE-AD76-4B4E-8B3C-ABD48930A01B}">
      <dsp:nvSpPr>
        <dsp:cNvPr id="0" name=""/>
        <dsp:cNvSpPr/>
      </dsp:nvSpPr>
      <dsp:spPr>
        <a:xfrm rot="5400000">
          <a:off x="4807376" y="827852"/>
          <a:ext cx="287817" cy="70913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Мероприятия по охране окружающей среды </a:t>
          </a:r>
          <a:endParaRPr lang="ru-RU" sz="1400" kern="1200" dirty="0"/>
        </a:p>
      </dsp:txBody>
      <dsp:txXfrm rot="5400000">
        <a:off x="4807376" y="827852"/>
        <a:ext cx="287817" cy="7091318"/>
      </dsp:txXfrm>
    </dsp:sp>
    <dsp:sp modelId="{AC3DA842-EA5C-4C88-AD02-E5FED6225008}">
      <dsp:nvSpPr>
        <dsp:cNvPr id="0" name=""/>
        <dsp:cNvSpPr/>
      </dsp:nvSpPr>
      <dsp:spPr>
        <a:xfrm>
          <a:off x="0" y="4169429"/>
          <a:ext cx="1405595" cy="3597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1,5</a:t>
          </a:r>
          <a:endParaRPr lang="ru-RU" sz="2800" kern="1200" dirty="0"/>
        </a:p>
      </dsp:txBody>
      <dsp:txXfrm>
        <a:off x="0" y="4169429"/>
        <a:ext cx="1405595" cy="359771"/>
      </dsp:txXfrm>
    </dsp:sp>
    <dsp:sp modelId="{A5BE7E48-9071-44FD-BD54-EA1E4ADA736B}">
      <dsp:nvSpPr>
        <dsp:cNvPr id="0" name=""/>
        <dsp:cNvSpPr/>
      </dsp:nvSpPr>
      <dsp:spPr>
        <a:xfrm rot="5400000">
          <a:off x="4807376" y="1205612"/>
          <a:ext cx="287817" cy="70913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Содержание бесхозных коммунальных сетей  </a:t>
          </a:r>
          <a:endParaRPr lang="ru-RU" sz="1400" kern="1200" dirty="0"/>
        </a:p>
      </dsp:txBody>
      <dsp:txXfrm rot="5400000">
        <a:off x="4807376" y="1205612"/>
        <a:ext cx="287817" cy="7091318"/>
      </dsp:txXfrm>
    </dsp:sp>
    <dsp:sp modelId="{6D7D5407-4DAF-4FE5-A909-0BD38C2DD535}">
      <dsp:nvSpPr>
        <dsp:cNvPr id="0" name=""/>
        <dsp:cNvSpPr/>
      </dsp:nvSpPr>
      <dsp:spPr>
        <a:xfrm>
          <a:off x="0" y="4547189"/>
          <a:ext cx="1405595" cy="3597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1,1</a:t>
          </a:r>
          <a:endParaRPr lang="ru-RU" sz="2800" kern="1200" dirty="0"/>
        </a:p>
      </dsp:txBody>
      <dsp:txXfrm>
        <a:off x="0" y="4547189"/>
        <a:ext cx="1405595" cy="359771"/>
      </dsp:txXfrm>
    </dsp:sp>
    <dsp:sp modelId="{2674FDCD-5D39-420A-AA39-C01F4D0BC4C5}">
      <dsp:nvSpPr>
        <dsp:cNvPr id="0" name=""/>
        <dsp:cNvSpPr/>
      </dsp:nvSpPr>
      <dsp:spPr>
        <a:xfrm rot="5400000">
          <a:off x="4807376" y="1582792"/>
          <a:ext cx="287817" cy="70913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ПИР на строительство дорог противопожарного назначения </a:t>
          </a:r>
          <a:endParaRPr lang="ru-RU" sz="1400" kern="1200" dirty="0"/>
        </a:p>
      </dsp:txBody>
      <dsp:txXfrm rot="5400000">
        <a:off x="4807376" y="1582792"/>
        <a:ext cx="287817" cy="7091318"/>
      </dsp:txXfrm>
    </dsp:sp>
    <dsp:sp modelId="{6FC69E1B-4040-41D6-9232-AE653A81CAB9}">
      <dsp:nvSpPr>
        <dsp:cNvPr id="0" name=""/>
        <dsp:cNvSpPr/>
      </dsp:nvSpPr>
      <dsp:spPr>
        <a:xfrm>
          <a:off x="0" y="4912588"/>
          <a:ext cx="1405595" cy="3597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0,5</a:t>
          </a:r>
          <a:endParaRPr lang="ru-RU" sz="2800" kern="1200" dirty="0"/>
        </a:p>
      </dsp:txBody>
      <dsp:txXfrm>
        <a:off x="0" y="4912588"/>
        <a:ext cx="1405595" cy="35977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99A8D0-52FB-4837-9E36-89B4E82A8C71}">
      <dsp:nvSpPr>
        <dsp:cNvPr id="0" name=""/>
        <dsp:cNvSpPr/>
      </dsp:nvSpPr>
      <dsp:spPr>
        <a:xfrm>
          <a:off x="0" y="1613450"/>
          <a:ext cx="6872701" cy="8750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Муниципальная поддержка малого и среднего предпринимательства </a:t>
          </a:r>
          <a:endParaRPr lang="ru-RU" sz="1800" kern="1200" dirty="0"/>
        </a:p>
      </dsp:txBody>
      <dsp:txXfrm>
        <a:off x="1099632" y="1613450"/>
        <a:ext cx="5773069" cy="875041"/>
      </dsp:txXfrm>
    </dsp:sp>
    <dsp:sp modelId="{93D428B6-0F22-4192-90CE-CCAA9BD0115B}">
      <dsp:nvSpPr>
        <dsp:cNvPr id="0" name=""/>
        <dsp:cNvSpPr/>
      </dsp:nvSpPr>
      <dsp:spPr>
        <a:xfrm>
          <a:off x="0" y="2621591"/>
          <a:ext cx="6928237" cy="9068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Муниципальная поддержка товаропроизводителей в </a:t>
          </a:r>
          <a:r>
            <a:rPr lang="ru-RU" sz="1800" kern="1200" smtClean="0"/>
            <a:t>сфере агропромышленного </a:t>
          </a:r>
          <a:r>
            <a:rPr lang="ru-RU" sz="1800" kern="1200" dirty="0" smtClean="0"/>
            <a:t>и </a:t>
          </a:r>
          <a:r>
            <a:rPr lang="ru-RU" sz="1800" kern="1200" dirty="0" err="1" smtClean="0"/>
            <a:t>рыбохозяйственного</a:t>
          </a:r>
          <a:r>
            <a:rPr lang="ru-RU" sz="1800" kern="1200" dirty="0" smtClean="0"/>
            <a:t> комплекса </a:t>
          </a:r>
          <a:endParaRPr lang="ru-RU" sz="1800" kern="1200" dirty="0"/>
        </a:p>
      </dsp:txBody>
      <dsp:txXfrm>
        <a:off x="1108517" y="2621591"/>
        <a:ext cx="5819719" cy="906804"/>
      </dsp:txXfrm>
    </dsp:sp>
    <dsp:sp modelId="{F0DD3B70-D7BE-47D4-B131-D216976B4C2D}">
      <dsp:nvSpPr>
        <dsp:cNvPr id="0" name=""/>
        <dsp:cNvSpPr/>
      </dsp:nvSpPr>
      <dsp:spPr>
        <a:xfrm>
          <a:off x="112282" y="8389"/>
          <a:ext cx="1732480" cy="16279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2,2</a:t>
          </a:r>
          <a:r>
            <a:rPr lang="ru-RU" sz="3100" kern="1200" dirty="0" smtClean="0"/>
            <a:t> </a:t>
          </a:r>
          <a:r>
            <a:rPr lang="ru-RU" sz="2000" kern="1200" dirty="0" smtClean="0"/>
            <a:t>млн.руб</a:t>
          </a:r>
          <a:r>
            <a:rPr lang="ru-RU" sz="3100" kern="1200" dirty="0" smtClean="0"/>
            <a:t>.</a:t>
          </a:r>
          <a:endParaRPr lang="ru-RU" sz="3100" kern="1200" dirty="0"/>
        </a:p>
      </dsp:txBody>
      <dsp:txXfrm>
        <a:off x="112282" y="8389"/>
        <a:ext cx="1732480" cy="162792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4001FD-2707-452D-B293-EF44E03A1F36}">
      <dsp:nvSpPr>
        <dsp:cNvPr id="0" name=""/>
        <dsp:cNvSpPr/>
      </dsp:nvSpPr>
      <dsp:spPr>
        <a:xfrm>
          <a:off x="0" y="538066"/>
          <a:ext cx="8208911" cy="8602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3" tIns="104140" rIns="637103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9 </a:t>
          </a:r>
          <a:r>
            <a:rPr lang="ru-RU" sz="900" kern="1200" dirty="0" err="1" smtClean="0"/>
            <a:t>мкр.проезд</a:t>
          </a:r>
          <a:r>
            <a:rPr lang="ru-RU" sz="900" kern="1200" dirty="0" smtClean="0"/>
            <a:t> от </a:t>
          </a:r>
          <a:r>
            <a:rPr lang="ru-RU" sz="900" kern="1200" dirty="0" err="1" smtClean="0"/>
            <a:t>шк</a:t>
          </a:r>
          <a:r>
            <a:rPr lang="ru-RU" sz="900" kern="1200" dirty="0" smtClean="0"/>
            <a:t>. № 3 до ул. </a:t>
          </a:r>
          <a:r>
            <a:rPr lang="ru-RU" sz="900" kern="1200" dirty="0" err="1" smtClean="0"/>
            <a:t>Кр</a:t>
          </a:r>
          <a:r>
            <a:rPr lang="ru-RU" sz="900" kern="1200" dirty="0" smtClean="0"/>
            <a:t>. Фортов мимо дома 9 по ул. </a:t>
          </a:r>
          <a:r>
            <a:rPr lang="ru-RU" sz="900" kern="1200" dirty="0" err="1" smtClean="0"/>
            <a:t>Кр.Фортов</a:t>
          </a:r>
          <a:r>
            <a:rPr lang="ru-RU" sz="900" kern="1200" dirty="0" smtClean="0"/>
            <a:t> дома № 7 по ул.                                                                                              Малая земля и домов №22-26 по ул. Солнечная (7,0 млн.руб.)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Освещение сквера ул.Солнечная 22-26 (3,1 млн.руб.)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От перекрестка ул. Молодежная и пр. Героев до дома 41 ул. Молодежная (0,3 млн.руб.)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ул. Солнечная от ул. Молодежная до пр. Александра Невского (0,05 млн.руб.)</a:t>
          </a:r>
          <a:endParaRPr lang="ru-RU" sz="900" kern="1200" dirty="0"/>
        </a:p>
      </dsp:txBody>
      <dsp:txXfrm>
        <a:off x="0" y="538066"/>
        <a:ext cx="8208911" cy="860281"/>
      </dsp:txXfrm>
    </dsp:sp>
    <dsp:sp modelId="{4C94E7B8-1E55-49C9-9612-5C121CCA8962}">
      <dsp:nvSpPr>
        <dsp:cNvPr id="0" name=""/>
        <dsp:cNvSpPr/>
      </dsp:nvSpPr>
      <dsp:spPr>
        <a:xfrm>
          <a:off x="410044" y="158318"/>
          <a:ext cx="5740626" cy="4487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ВЦП «Строительство и реконструкция сетей уличного и внутриквартального освещения СГО </a:t>
          </a:r>
          <a:r>
            <a:rPr lang="ru-RU" sz="1100" kern="1200" dirty="0" smtClean="0"/>
            <a:t> </a:t>
          </a:r>
          <a:endParaRPr lang="ru-RU" sz="1100" kern="1200" dirty="0"/>
        </a:p>
      </dsp:txBody>
      <dsp:txXfrm>
        <a:off x="410044" y="158318"/>
        <a:ext cx="5740626" cy="448763"/>
      </dsp:txXfrm>
    </dsp:sp>
    <dsp:sp modelId="{B12E9D20-4471-4B35-B911-0A2D7A8C459C}">
      <dsp:nvSpPr>
        <dsp:cNvPr id="0" name=""/>
        <dsp:cNvSpPr/>
      </dsp:nvSpPr>
      <dsp:spPr>
        <a:xfrm>
          <a:off x="0" y="1703804"/>
          <a:ext cx="8208911" cy="44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3" tIns="104140" rIns="637103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Строительство внутриквартальных проездов квартала ИЖС  в районе ГК "Искра» (7,2 млн.руб.)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Выполнение проектно- изыскательских работ по  объектам «Распределительные газопроводы» (0,2 млн.руб.)</a:t>
          </a:r>
          <a:endParaRPr lang="ru-RU" sz="900" kern="1200" dirty="0"/>
        </a:p>
      </dsp:txBody>
      <dsp:txXfrm>
        <a:off x="0" y="1703804"/>
        <a:ext cx="8208911" cy="441000"/>
      </dsp:txXfrm>
    </dsp:sp>
    <dsp:sp modelId="{18403F6F-0182-432F-BABC-B9EF2EA2E8B1}">
      <dsp:nvSpPr>
        <dsp:cNvPr id="0" name=""/>
        <dsp:cNvSpPr/>
      </dsp:nvSpPr>
      <dsp:spPr>
        <a:xfrm>
          <a:off x="410445" y="1456566"/>
          <a:ext cx="5746238" cy="3210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Коммунальное хозяйство</a:t>
          </a:r>
          <a:endParaRPr lang="ru-RU" sz="1100" kern="1200" dirty="0"/>
        </a:p>
      </dsp:txBody>
      <dsp:txXfrm>
        <a:off x="410445" y="1456566"/>
        <a:ext cx="5746238" cy="321037"/>
      </dsp:txXfrm>
    </dsp:sp>
    <dsp:sp modelId="{6F6C7B1D-9937-4460-AFC4-329AF2167409}">
      <dsp:nvSpPr>
        <dsp:cNvPr id="0" name=""/>
        <dsp:cNvSpPr/>
      </dsp:nvSpPr>
      <dsp:spPr>
        <a:xfrm>
          <a:off x="0" y="2303123"/>
          <a:ext cx="8208911" cy="59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3" tIns="104140" rIns="637103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Строительство светофорного поста: ул.Ал. Невского-  ул.П.Великого (5,0 млн.руб.)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Строительство светофорного поста: пр.Героев с ул. Ленинградская (2,6 млн.руб.)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Строительство дороги продолжение ул. Парковая до ул. </a:t>
          </a:r>
          <a:r>
            <a:rPr lang="ru-RU" sz="900" kern="1200" dirty="0" err="1" smtClean="0"/>
            <a:t>Кр</a:t>
          </a:r>
          <a:r>
            <a:rPr lang="ru-RU" sz="900" kern="1200" dirty="0" smtClean="0"/>
            <a:t>. Фортов в г. Сосновый Бор (2,1 млн.руб.)</a:t>
          </a:r>
          <a:endParaRPr lang="ru-RU" sz="900" kern="1200" dirty="0"/>
        </a:p>
      </dsp:txBody>
      <dsp:txXfrm>
        <a:off x="0" y="2303123"/>
        <a:ext cx="8208911" cy="598500"/>
      </dsp:txXfrm>
    </dsp:sp>
    <dsp:sp modelId="{863DD822-0AEF-4092-B82C-F7BBD9F55E78}">
      <dsp:nvSpPr>
        <dsp:cNvPr id="0" name=""/>
        <dsp:cNvSpPr/>
      </dsp:nvSpPr>
      <dsp:spPr>
        <a:xfrm>
          <a:off x="410445" y="2171804"/>
          <a:ext cx="5746238" cy="2196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Объекты</a:t>
          </a:r>
          <a:r>
            <a:rPr lang="ru-RU" sz="1050" b="1" kern="1200" dirty="0" smtClean="0"/>
            <a:t> дорожного хозяйства</a:t>
          </a:r>
          <a:endParaRPr lang="ru-RU" sz="1050" kern="1200" dirty="0"/>
        </a:p>
      </dsp:txBody>
      <dsp:txXfrm>
        <a:off x="410445" y="2171804"/>
        <a:ext cx="5746238" cy="219652"/>
      </dsp:txXfrm>
    </dsp:sp>
    <dsp:sp modelId="{D9F94182-B13B-4651-B229-D5F6CB02994E}">
      <dsp:nvSpPr>
        <dsp:cNvPr id="0" name=""/>
        <dsp:cNvSpPr/>
      </dsp:nvSpPr>
      <dsp:spPr>
        <a:xfrm>
          <a:off x="0" y="3207151"/>
          <a:ext cx="8208911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3" tIns="104140" rIns="637103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Строительство кладбища "Воронка-2« (9,0 млн.руб.)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Комплексное благоустройство двора между домами 22,24,26,28 по ул.Молодежная (1,9 млн.руб.)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Строительство детской игровой площадки: между домами 35,37 по ул.Солнечная (1,0 млн.руб.)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Разработка проектной документации на строительство детских игровых площадок: - во дворе д.№23,25 по ул.Комсомольской, м/у домами 16,18 по ул. Космонавтов, во дворе д.24 по ул.Космонавтов, во дворе д.26 по ул. Ленинградской, во дворе д.16,18,12 по ул. Молодежная (0,7 млн.руб.)</a:t>
          </a:r>
          <a:endParaRPr lang="ru-RU" sz="900" kern="1200" dirty="0"/>
        </a:p>
      </dsp:txBody>
      <dsp:txXfrm>
        <a:off x="0" y="3207151"/>
        <a:ext cx="8208911" cy="992250"/>
      </dsp:txXfrm>
    </dsp:sp>
    <dsp:sp modelId="{0E8BD12D-F6D0-438B-A302-E350948F3E86}">
      <dsp:nvSpPr>
        <dsp:cNvPr id="0" name=""/>
        <dsp:cNvSpPr/>
      </dsp:nvSpPr>
      <dsp:spPr>
        <a:xfrm>
          <a:off x="410445" y="2943156"/>
          <a:ext cx="5746238" cy="3377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Объекты благоустройства</a:t>
          </a:r>
          <a:endParaRPr lang="ru-RU" sz="1100" kern="1200" dirty="0"/>
        </a:p>
      </dsp:txBody>
      <dsp:txXfrm>
        <a:off x="410445" y="2943156"/>
        <a:ext cx="5746238" cy="337794"/>
      </dsp:txXfrm>
    </dsp:sp>
    <dsp:sp modelId="{9647D168-B511-479E-9DC9-F8456ACCA713}">
      <dsp:nvSpPr>
        <dsp:cNvPr id="0" name=""/>
        <dsp:cNvSpPr/>
      </dsp:nvSpPr>
      <dsp:spPr>
        <a:xfrm>
          <a:off x="0" y="4454407"/>
          <a:ext cx="8208911" cy="44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3" tIns="104140" rIns="637103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Строительство объекта "Репетиционный зал" МБОУ ДОД "Сосновоборская детская школа искусств «Балтика» (19,4 млн.руб.)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Разработка проектной документации на строительство городского музея в г. Сосновый Бор, </a:t>
          </a:r>
          <a:r>
            <a:rPr lang="ru-RU" sz="900" kern="1200" dirty="0" err="1" smtClean="0"/>
            <a:t>ул.Лениградская</a:t>
          </a:r>
          <a:r>
            <a:rPr lang="ru-RU" sz="900" kern="1200" dirty="0" smtClean="0"/>
            <a:t> в районе д.56-б (3,7 млн.руб.)</a:t>
          </a:r>
          <a:endParaRPr lang="ru-RU" sz="900" kern="1200" dirty="0"/>
        </a:p>
      </dsp:txBody>
      <dsp:txXfrm>
        <a:off x="0" y="4454407"/>
        <a:ext cx="8208911" cy="441000"/>
      </dsp:txXfrm>
    </dsp:sp>
    <dsp:sp modelId="{CC4C6F8B-FEFE-46F4-ADEC-E3C81B3E5E12}">
      <dsp:nvSpPr>
        <dsp:cNvPr id="0" name=""/>
        <dsp:cNvSpPr/>
      </dsp:nvSpPr>
      <dsp:spPr>
        <a:xfrm>
          <a:off x="410445" y="4226401"/>
          <a:ext cx="5746238" cy="3018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Объекты культуры</a:t>
          </a:r>
          <a:endParaRPr lang="ru-RU" sz="1100" kern="1200" dirty="0"/>
        </a:p>
      </dsp:txBody>
      <dsp:txXfrm>
        <a:off x="410445" y="4226401"/>
        <a:ext cx="5746238" cy="301806"/>
      </dsp:txXfrm>
    </dsp:sp>
    <dsp:sp modelId="{45F049CF-E585-48DB-A75C-41402D2BDC55}">
      <dsp:nvSpPr>
        <dsp:cNvPr id="0" name=""/>
        <dsp:cNvSpPr/>
      </dsp:nvSpPr>
      <dsp:spPr>
        <a:xfrm>
          <a:off x="0" y="5053309"/>
          <a:ext cx="8208911" cy="44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3" tIns="104140" rIns="637103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Оформление документации при вводе объектов в эксплуатацию (0,7 млн.руб.)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Резерв (0,5 млн.руб.)</a:t>
          </a:r>
          <a:endParaRPr lang="ru-RU" sz="900" kern="1200" dirty="0"/>
        </a:p>
      </dsp:txBody>
      <dsp:txXfrm>
        <a:off x="0" y="5053309"/>
        <a:ext cx="8208911" cy="441000"/>
      </dsp:txXfrm>
    </dsp:sp>
    <dsp:sp modelId="{85B5A1F0-109E-4B96-8540-3B2AE5942604}">
      <dsp:nvSpPr>
        <dsp:cNvPr id="0" name=""/>
        <dsp:cNvSpPr/>
      </dsp:nvSpPr>
      <dsp:spPr>
        <a:xfrm>
          <a:off x="410445" y="4922407"/>
          <a:ext cx="5746238" cy="204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Оплата прочих услуг (работ)</a:t>
          </a:r>
          <a:endParaRPr lang="ru-RU" sz="1100" kern="1200" dirty="0"/>
        </a:p>
      </dsp:txBody>
      <dsp:txXfrm>
        <a:off x="410445" y="4922407"/>
        <a:ext cx="5746238" cy="204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0.20738</cdr:x>
      <cdr:y>0.16019</cdr:y>
    </cdr:from>
    <cdr:to>
      <cdr:x>0.30573</cdr:x>
      <cdr:y>0.21282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97856" y="876636"/>
          <a:ext cx="757781" cy="288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Times New Roman"/>
            </a:defRPr>
          </a:lvl1pPr>
          <a:lvl2pPr marL="457200" indent="0">
            <a:defRPr sz="1100">
              <a:latin typeface="Times New Roman"/>
            </a:defRPr>
          </a:lvl2pPr>
          <a:lvl3pPr marL="914400" indent="0">
            <a:defRPr sz="1100">
              <a:latin typeface="Times New Roman"/>
            </a:defRPr>
          </a:lvl3pPr>
          <a:lvl4pPr marL="1371600" indent="0">
            <a:defRPr sz="1100">
              <a:latin typeface="Times New Roman"/>
            </a:defRPr>
          </a:lvl4pPr>
          <a:lvl5pPr marL="1828800" indent="0">
            <a:defRPr sz="1100">
              <a:latin typeface="Times New Roman"/>
            </a:defRPr>
          </a:lvl5pPr>
          <a:lvl6pPr marL="2286000" indent="0">
            <a:defRPr sz="1100">
              <a:latin typeface="Times New Roman"/>
            </a:defRPr>
          </a:lvl6pPr>
          <a:lvl7pPr marL="2743200" indent="0">
            <a:defRPr sz="1100">
              <a:latin typeface="Times New Roman"/>
            </a:defRPr>
          </a:lvl7pPr>
          <a:lvl8pPr marL="3200400" indent="0">
            <a:defRPr sz="1100">
              <a:latin typeface="Times New Roman"/>
            </a:defRPr>
          </a:lvl8pPr>
          <a:lvl9pPr marL="3657600" indent="0">
            <a:defRPr sz="1100">
              <a:latin typeface="Times New Roman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FF0000"/>
              </a:solidFill>
              <a:latin typeface="Times New Roman"/>
              <a:cs typeface="Times New Roman"/>
            </a:rPr>
            <a:t>▼4,9%</a:t>
          </a:r>
          <a:endParaRPr lang="ru-RU" sz="1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0.5968</cdr:x>
      <cdr:y>0.35599</cdr:y>
    </cdr:from>
    <cdr:to>
      <cdr:x>0.69879</cdr:x>
      <cdr:y>0.40862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598252" y="1948206"/>
          <a:ext cx="785818" cy="288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FF0000"/>
              </a:solidFill>
              <a:latin typeface="Times New Roman"/>
              <a:cs typeface="Times New Roman"/>
            </a:rPr>
            <a:t>▼2,3%</a:t>
          </a:r>
          <a:endParaRPr lang="ru-RU" sz="120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0.52252</cdr:x>
      <cdr:y>0.41333</cdr:y>
    </cdr:from>
    <cdr:to>
      <cdr:x>0.61287</cdr:x>
      <cdr:y>0.48182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176464" y="2232248"/>
          <a:ext cx="722158" cy="369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Times New Roman"/>
            </a:defRPr>
          </a:lvl1pPr>
          <a:lvl2pPr marL="457200" indent="0">
            <a:defRPr sz="1100">
              <a:latin typeface="Times New Roman"/>
            </a:defRPr>
          </a:lvl2pPr>
          <a:lvl3pPr marL="914400" indent="0">
            <a:defRPr sz="1100">
              <a:latin typeface="Times New Roman"/>
            </a:defRPr>
          </a:lvl3pPr>
          <a:lvl4pPr marL="1371600" indent="0">
            <a:defRPr sz="1100">
              <a:latin typeface="Times New Roman"/>
            </a:defRPr>
          </a:lvl4pPr>
          <a:lvl5pPr marL="1828800" indent="0">
            <a:defRPr sz="1100">
              <a:latin typeface="Times New Roman"/>
            </a:defRPr>
          </a:lvl5pPr>
          <a:lvl6pPr marL="2286000" indent="0">
            <a:defRPr sz="1100">
              <a:latin typeface="Times New Roman"/>
            </a:defRPr>
          </a:lvl6pPr>
          <a:lvl7pPr marL="2743200" indent="0">
            <a:defRPr sz="1100">
              <a:latin typeface="Times New Roman"/>
            </a:defRPr>
          </a:lvl7pPr>
          <a:lvl8pPr marL="3200400" indent="0">
            <a:defRPr sz="1100">
              <a:latin typeface="Times New Roman"/>
            </a:defRPr>
          </a:lvl8pPr>
          <a:lvl9pPr marL="3657600" indent="0">
            <a:defRPr sz="1100">
              <a:latin typeface="Times New Roman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006600"/>
              </a:solidFill>
              <a:cs typeface="Times New Roman"/>
            </a:rPr>
            <a:t>▲3,2</a:t>
          </a:r>
          <a:r>
            <a:rPr lang="ru-RU" sz="1200" b="1" dirty="0" smtClean="0">
              <a:solidFill>
                <a:srgbClr val="006600"/>
              </a:solidFill>
              <a:latin typeface="Times New Roman"/>
              <a:cs typeface="Times New Roman"/>
            </a:rPr>
            <a:t>%</a:t>
          </a:r>
          <a:endParaRPr lang="ru-RU" sz="1200" b="1" dirty="0">
            <a:solidFill>
              <a:srgbClr val="006600"/>
            </a:solidFill>
          </a:endParaRPr>
        </a:p>
      </cdr:txBody>
    </cdr:sp>
  </cdr:relSizeAnchor>
  <cdr:relSizeAnchor xmlns:cdr="http://schemas.openxmlformats.org/drawingml/2006/chartDrawing">
    <cdr:from>
      <cdr:x>0.72795</cdr:x>
      <cdr:y>0.16409</cdr:y>
    </cdr:from>
    <cdr:to>
      <cdr:x>0.81618</cdr:x>
      <cdr:y>0.23258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818398" y="874356"/>
          <a:ext cx="705213" cy="3649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Times New Roman"/>
            </a:defRPr>
          </a:lvl1pPr>
          <a:lvl2pPr marL="457200" indent="0">
            <a:defRPr sz="1100">
              <a:latin typeface="Times New Roman"/>
            </a:defRPr>
          </a:lvl2pPr>
          <a:lvl3pPr marL="914400" indent="0">
            <a:defRPr sz="1100">
              <a:latin typeface="Times New Roman"/>
            </a:defRPr>
          </a:lvl3pPr>
          <a:lvl4pPr marL="1371600" indent="0">
            <a:defRPr sz="1100">
              <a:latin typeface="Times New Roman"/>
            </a:defRPr>
          </a:lvl4pPr>
          <a:lvl5pPr marL="1828800" indent="0">
            <a:defRPr sz="1100">
              <a:latin typeface="Times New Roman"/>
            </a:defRPr>
          </a:lvl5pPr>
          <a:lvl6pPr marL="2286000" indent="0">
            <a:defRPr sz="1100">
              <a:latin typeface="Times New Roman"/>
            </a:defRPr>
          </a:lvl6pPr>
          <a:lvl7pPr marL="2743200" indent="0">
            <a:defRPr sz="1100">
              <a:latin typeface="Times New Roman"/>
            </a:defRPr>
          </a:lvl7pPr>
          <a:lvl8pPr marL="3200400" indent="0">
            <a:defRPr sz="1100">
              <a:latin typeface="Times New Roman"/>
            </a:defRPr>
          </a:lvl8pPr>
          <a:lvl9pPr marL="3657600" indent="0">
            <a:defRPr sz="1100">
              <a:latin typeface="Times New Roman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006600"/>
              </a:solidFill>
              <a:cs typeface="Times New Roman"/>
            </a:rPr>
            <a:t>▲0,7</a:t>
          </a:r>
          <a:r>
            <a:rPr lang="ru-RU" sz="1200" b="1" dirty="0" smtClean="0">
              <a:solidFill>
                <a:srgbClr val="006600"/>
              </a:solidFill>
              <a:latin typeface="Times New Roman"/>
              <a:cs typeface="Times New Roman"/>
            </a:rPr>
            <a:t>%</a:t>
          </a:r>
          <a:endParaRPr lang="ru-RU" sz="1200" b="1" dirty="0">
            <a:solidFill>
              <a:srgbClr val="006600"/>
            </a:solidFill>
          </a:endParaRPr>
        </a:p>
      </cdr:txBody>
    </cdr:sp>
  </cdr:relSizeAnchor>
  <cdr:relSizeAnchor xmlns:cdr="http://schemas.openxmlformats.org/drawingml/2006/chartDrawing">
    <cdr:from>
      <cdr:x>0.31532</cdr:x>
      <cdr:y>0.62667</cdr:y>
    </cdr:from>
    <cdr:to>
      <cdr:x>0.40567</cdr:x>
      <cdr:y>0.69516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520280" y="3384376"/>
          <a:ext cx="722158" cy="369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006600"/>
              </a:solidFill>
              <a:cs typeface="Times New Roman"/>
            </a:rPr>
            <a:t>▲2,6</a:t>
          </a:r>
          <a:r>
            <a:rPr lang="ru-RU" sz="1200" b="1" dirty="0" smtClean="0">
              <a:solidFill>
                <a:srgbClr val="006600"/>
              </a:solidFill>
              <a:latin typeface="Times New Roman"/>
              <a:cs typeface="Times New Roman"/>
            </a:rPr>
            <a:t>%</a:t>
          </a:r>
          <a:endParaRPr lang="ru-RU" sz="1200" b="1" dirty="0">
            <a:solidFill>
              <a:srgbClr val="0066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51725-ADCE-42F1-8E3F-0815D7A37CF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0A75D-7969-4AD0-908A-8C6DF8D47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9785" y="1901950"/>
            <a:ext cx="7772400" cy="16227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3887114"/>
            <a:ext cx="6400800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291130"/>
            <a:ext cx="8229600" cy="3918803"/>
          </a:xfrm>
        </p:spPr>
        <p:txBody>
          <a:bodyPr/>
          <a:lstStyle>
            <a:lvl1pPr>
              <a:defRPr sz="2800">
                <a:solidFill>
                  <a:srgbClr val="018ACF"/>
                </a:solidFill>
              </a:defRPr>
            </a:lvl1pPr>
            <a:lvl2pPr>
              <a:defRPr>
                <a:solidFill>
                  <a:srgbClr val="018ACF"/>
                </a:solidFill>
              </a:defRPr>
            </a:lvl2pPr>
            <a:lvl3pPr>
              <a:defRPr>
                <a:solidFill>
                  <a:srgbClr val="018ACF"/>
                </a:solidFill>
              </a:defRPr>
            </a:lvl3pPr>
            <a:lvl4pPr>
              <a:defRPr>
                <a:solidFill>
                  <a:srgbClr val="018ACF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18AC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27208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8AC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1901950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27208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8AC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1901950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Сосновоборский</a:t>
            </a:r>
            <a:br>
              <a:rPr lang="ru-RU" sz="4000" dirty="0" smtClean="0"/>
            </a:br>
            <a:r>
              <a:rPr lang="ru-RU" sz="4000" dirty="0" smtClean="0"/>
              <a:t> городской округ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7620" y="4143380"/>
            <a:ext cx="4977310" cy="221457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3200" dirty="0" smtClean="0"/>
              <a:t>Бюджет </a:t>
            </a:r>
            <a:r>
              <a:rPr lang="ru-RU" sz="3200" dirty="0" smtClean="0"/>
              <a:t>на 2016 год и на плановый период 2017 и 2018 годов </a:t>
            </a:r>
            <a:endParaRPr lang="en-US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6597352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1142976" y="1571612"/>
          <a:ext cx="770542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786710" cy="148708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Расчетная величина для расчета должностных окладов работников бюджетной сферы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8345" y="155679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руб.</a:t>
            </a:r>
            <a:endParaRPr lang="ru-RU" b="1" dirty="0"/>
          </a:p>
        </p:txBody>
      </p:sp>
      <p:sp>
        <p:nvSpPr>
          <p:cNvPr id="10" name="TextBox 1"/>
          <p:cNvSpPr txBox="1"/>
          <p:nvPr/>
        </p:nvSpPr>
        <p:spPr>
          <a:xfrm>
            <a:off x="2489506" y="4653136"/>
            <a:ext cx="858358" cy="29457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6600"/>
                </a:solidFill>
                <a:cs typeface="Times New Roman"/>
              </a:rPr>
              <a:t>▲</a:t>
            </a:r>
            <a:r>
              <a:rPr lang="ru-RU" sz="1400" b="1" dirty="0" smtClean="0">
                <a:solidFill>
                  <a:srgbClr val="006600"/>
                </a:solidFill>
                <a:latin typeface="Times New Roman"/>
                <a:cs typeface="Times New Roman"/>
              </a:rPr>
              <a:t>2,6%</a:t>
            </a:r>
            <a:endParaRPr lang="ru-RU" sz="1400" b="1" dirty="0">
              <a:solidFill>
                <a:srgbClr val="006600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4433722" y="4005064"/>
            <a:ext cx="858358" cy="29457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6600"/>
                </a:solidFill>
                <a:cs typeface="Times New Roman"/>
              </a:rPr>
              <a:t>▲</a:t>
            </a:r>
            <a:r>
              <a:rPr lang="ru-RU" sz="1400" b="1" dirty="0" smtClean="0">
                <a:solidFill>
                  <a:srgbClr val="006600"/>
                </a:solidFill>
                <a:latin typeface="Times New Roman"/>
                <a:cs typeface="Times New Roman"/>
              </a:rPr>
              <a:t>3,2%</a:t>
            </a:r>
            <a:endParaRPr lang="ru-RU" sz="1400" b="1" dirty="0">
              <a:solidFill>
                <a:srgbClr val="006600"/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6305930" y="3140968"/>
            <a:ext cx="858358" cy="29457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6600"/>
                </a:solidFill>
                <a:cs typeface="Times New Roman"/>
              </a:rPr>
              <a:t>▲</a:t>
            </a:r>
            <a:r>
              <a:rPr lang="ru-RU" sz="1400" b="1" dirty="0" smtClean="0">
                <a:solidFill>
                  <a:srgbClr val="006600"/>
                </a:solidFill>
                <a:latin typeface="Times New Roman"/>
                <a:cs typeface="Times New Roman"/>
              </a:rPr>
              <a:t>3,7%</a:t>
            </a:r>
            <a:endParaRPr lang="ru-RU" sz="1400" b="1" dirty="0">
              <a:solidFill>
                <a:srgbClr val="006600"/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1186484" y="5889494"/>
            <a:ext cx="3528392" cy="56384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/>
              <a:t>2015</a:t>
            </a:r>
          </a:p>
          <a:p>
            <a:pPr algn="ctr"/>
            <a:r>
              <a:rPr lang="ru-RU" sz="1600" b="1" dirty="0" smtClean="0"/>
              <a:t>год</a:t>
            </a:r>
            <a:endParaRPr lang="ru-RU" sz="1600" b="1" dirty="0"/>
          </a:p>
        </p:txBody>
      </p:sp>
      <p:sp>
        <p:nvSpPr>
          <p:cNvPr id="14" name="TextBox 1"/>
          <p:cNvSpPr txBox="1"/>
          <p:nvPr/>
        </p:nvSpPr>
        <p:spPr>
          <a:xfrm>
            <a:off x="4972128" y="5889494"/>
            <a:ext cx="3600400" cy="56384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/>
              <a:t>2016 </a:t>
            </a:r>
          </a:p>
          <a:p>
            <a:pPr algn="ctr"/>
            <a:r>
              <a:rPr lang="ru-RU" sz="1600" b="1" dirty="0" smtClean="0"/>
              <a:t>год</a:t>
            </a:r>
            <a:endParaRPr lang="ru-RU" sz="1600" b="1" dirty="0"/>
          </a:p>
        </p:txBody>
      </p:sp>
      <p:sp>
        <p:nvSpPr>
          <p:cNvPr id="15" name="TextBox 1"/>
          <p:cNvSpPr txBox="1"/>
          <p:nvPr/>
        </p:nvSpPr>
        <p:spPr>
          <a:xfrm>
            <a:off x="7231650" y="5241422"/>
            <a:ext cx="697936" cy="56384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/>
              <a:t>СЕНТ</a:t>
            </a:r>
            <a:endParaRPr lang="ru-RU" sz="1400" b="1" dirty="0"/>
          </a:p>
          <a:p>
            <a:pPr algn="ctr"/>
            <a:r>
              <a:rPr lang="ru-RU" sz="1400" b="1" dirty="0"/>
              <a:t>1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5517138" y="5241422"/>
            <a:ext cx="697936" cy="56384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/>
              <a:t>АПР</a:t>
            </a:r>
            <a:endParaRPr lang="ru-RU" sz="1400" b="1" dirty="0"/>
          </a:p>
          <a:p>
            <a:pPr algn="ctr"/>
            <a:r>
              <a:rPr lang="ru-RU" sz="1400" b="1" dirty="0"/>
              <a:t>1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3516874" y="5241422"/>
            <a:ext cx="697936" cy="56384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/>
              <a:t>СЕНТ</a:t>
            </a:r>
            <a:endParaRPr lang="ru-RU" sz="1400" b="1" dirty="0"/>
          </a:p>
          <a:p>
            <a:pPr algn="ctr"/>
            <a:r>
              <a:rPr lang="ru-RU" sz="1400" b="1" dirty="0"/>
              <a:t>1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1516610" y="5241422"/>
            <a:ext cx="697936" cy="56384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/>
              <a:t>АПР</a:t>
            </a:r>
            <a:endParaRPr lang="ru-RU" sz="1400" b="1" dirty="0"/>
          </a:p>
          <a:p>
            <a:pPr algn="ctr"/>
            <a:r>
              <a:rPr lang="ru-RU" sz="1400" b="1" dirty="0"/>
              <a:t>1</a:t>
            </a: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80920" cy="64807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Муниципальные программы 2016 года</a:t>
            </a:r>
            <a:endParaRPr lang="ru-RU" sz="2800" b="1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124744"/>
          <a:ext cx="813690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5"/>
          <p:cNvGrpSpPr/>
          <p:nvPr/>
        </p:nvGrpSpPr>
        <p:grpSpPr>
          <a:xfrm>
            <a:off x="683568" y="6165304"/>
            <a:ext cx="6872702" cy="288032"/>
            <a:chOff x="-72008" y="1613448"/>
            <a:chExt cx="6872702" cy="1225058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-72008" y="1613448"/>
              <a:ext cx="6872701" cy="1225058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Прямоугольник 47"/>
            <p:cNvSpPr/>
            <p:nvPr/>
          </p:nvSpPr>
          <p:spPr>
            <a:xfrm>
              <a:off x="1152128" y="1613448"/>
              <a:ext cx="5648566" cy="12250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/>
                <a:t>Информатизация </a:t>
              </a:r>
              <a:endParaRPr lang="ru-RU" sz="1600" kern="1200" dirty="0"/>
            </a:p>
          </p:txBody>
        </p:sp>
      </p:grpSp>
      <p:sp>
        <p:nvSpPr>
          <p:cNvPr id="49" name="Овал 48"/>
          <p:cNvSpPr/>
          <p:nvPr/>
        </p:nvSpPr>
        <p:spPr>
          <a:xfrm>
            <a:off x="7452320" y="6021288"/>
            <a:ext cx="115212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3,6</a:t>
            </a:r>
            <a:r>
              <a:rPr lang="ru-RU" sz="1600" dirty="0" smtClean="0"/>
              <a:t> </a:t>
            </a:r>
            <a:r>
              <a:rPr lang="ru-RU" sz="1200" dirty="0" smtClean="0"/>
              <a:t>млн.руб.</a:t>
            </a:r>
            <a:endParaRPr lang="ru-RU" sz="1200" dirty="0"/>
          </a:p>
        </p:txBody>
      </p:sp>
      <p:grpSp>
        <p:nvGrpSpPr>
          <p:cNvPr id="3" name="Группа 41"/>
          <p:cNvGrpSpPr/>
          <p:nvPr/>
        </p:nvGrpSpPr>
        <p:grpSpPr>
          <a:xfrm>
            <a:off x="683568" y="5733256"/>
            <a:ext cx="6872702" cy="360040"/>
            <a:chOff x="-72008" y="1613448"/>
            <a:chExt cx="6872702" cy="1225058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-72008" y="1613448"/>
              <a:ext cx="6872701" cy="1225058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Прямоугольник 43"/>
            <p:cNvSpPr/>
            <p:nvPr/>
          </p:nvSpPr>
          <p:spPr>
            <a:xfrm>
              <a:off x="1152128" y="1613448"/>
              <a:ext cx="5648566" cy="12250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/>
                <a:t>Организация питания учащихся СОШ  </a:t>
              </a:r>
              <a:endParaRPr lang="ru-RU" sz="1600" kern="1200" dirty="0"/>
            </a:p>
          </p:txBody>
        </p:sp>
      </p:grpSp>
      <p:sp>
        <p:nvSpPr>
          <p:cNvPr id="45" name="Овал 44"/>
          <p:cNvSpPr/>
          <p:nvPr/>
        </p:nvSpPr>
        <p:spPr>
          <a:xfrm>
            <a:off x="7452320" y="5589240"/>
            <a:ext cx="115212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4,2 </a:t>
            </a:r>
            <a:r>
              <a:rPr lang="ru-RU" sz="1200" dirty="0" smtClean="0"/>
              <a:t>млн.руб.</a:t>
            </a:r>
            <a:endParaRPr lang="ru-RU" sz="1200" dirty="0"/>
          </a:p>
        </p:txBody>
      </p:sp>
      <p:grpSp>
        <p:nvGrpSpPr>
          <p:cNvPr id="5" name="Группа 37"/>
          <p:cNvGrpSpPr/>
          <p:nvPr/>
        </p:nvGrpSpPr>
        <p:grpSpPr>
          <a:xfrm>
            <a:off x="683568" y="5229200"/>
            <a:ext cx="6872702" cy="432048"/>
            <a:chOff x="-72008" y="1613448"/>
            <a:chExt cx="6872702" cy="1225058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-72008" y="1613448"/>
              <a:ext cx="6872701" cy="1225058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Прямоугольник 39"/>
            <p:cNvSpPr/>
            <p:nvPr/>
          </p:nvSpPr>
          <p:spPr>
            <a:xfrm>
              <a:off x="1152128" y="1613448"/>
              <a:ext cx="5648566" cy="12250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/>
                <a:t>Социальная поддержка родителям детей льготных категорий в ДДУ</a:t>
              </a:r>
              <a:endParaRPr lang="ru-RU" sz="1600" kern="1200" dirty="0"/>
            </a:p>
          </p:txBody>
        </p:sp>
      </p:grpSp>
      <p:sp>
        <p:nvSpPr>
          <p:cNvPr id="41" name="Овал 40"/>
          <p:cNvSpPr/>
          <p:nvPr/>
        </p:nvSpPr>
        <p:spPr>
          <a:xfrm>
            <a:off x="7452320" y="5157192"/>
            <a:ext cx="115212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5,6</a:t>
            </a:r>
            <a:r>
              <a:rPr lang="ru-RU" sz="1600" dirty="0" smtClean="0"/>
              <a:t> </a:t>
            </a:r>
            <a:r>
              <a:rPr lang="ru-RU" sz="1200" dirty="0" smtClean="0"/>
              <a:t>млн.руб.</a:t>
            </a:r>
            <a:endParaRPr lang="ru-RU" sz="1200" dirty="0"/>
          </a:p>
        </p:txBody>
      </p:sp>
      <p:sp>
        <p:nvSpPr>
          <p:cNvPr id="4" name="Rectangle 1"/>
          <p:cNvSpPr txBox="1">
            <a:spLocks/>
          </p:cNvSpPr>
          <p:nvPr/>
        </p:nvSpPr>
        <p:spPr>
          <a:xfrm>
            <a:off x="683568" y="404664"/>
            <a:ext cx="7717160" cy="648072"/>
          </a:xfrm>
          <a:prstGeom prst="rect">
            <a:avLst/>
          </a:prstGeom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МП «Современное образование»</a:t>
            </a:r>
            <a:endParaRPr lang="en-US" sz="34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8" name="Группа 4"/>
          <p:cNvGrpSpPr/>
          <p:nvPr/>
        </p:nvGrpSpPr>
        <p:grpSpPr>
          <a:xfrm>
            <a:off x="651627" y="3861048"/>
            <a:ext cx="6872702" cy="432048"/>
            <a:chOff x="-72008" y="1460319"/>
            <a:chExt cx="6872702" cy="91879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72008" y="1460319"/>
              <a:ext cx="6872701" cy="918788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1184070" y="1460319"/>
              <a:ext cx="5616624" cy="9187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/>
                <a:t>Развитие материально-технической базы учреждений сферы образования  </a:t>
              </a:r>
              <a:endParaRPr lang="ru-RU" sz="1600" kern="1200" dirty="0"/>
            </a:p>
          </p:txBody>
        </p:sp>
      </p:grpSp>
      <p:grpSp>
        <p:nvGrpSpPr>
          <p:cNvPr id="11" name="Группа 7"/>
          <p:cNvGrpSpPr/>
          <p:nvPr/>
        </p:nvGrpSpPr>
        <p:grpSpPr>
          <a:xfrm>
            <a:off x="651627" y="4365104"/>
            <a:ext cx="6872701" cy="360040"/>
            <a:chOff x="144016" y="760285"/>
            <a:chExt cx="6872701" cy="87504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44016" y="760285"/>
              <a:ext cx="6872701" cy="875041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1400093" y="869665"/>
              <a:ext cx="5584683" cy="765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/>
                <a:t>Ремонт и обустройство территорий учреждений </a:t>
              </a:r>
              <a:endParaRPr lang="ru-RU" sz="1600" kern="1200" dirty="0"/>
            </a:p>
          </p:txBody>
        </p:sp>
      </p:grpSp>
      <p:grpSp>
        <p:nvGrpSpPr>
          <p:cNvPr id="14" name="Группа 10"/>
          <p:cNvGrpSpPr/>
          <p:nvPr/>
        </p:nvGrpSpPr>
        <p:grpSpPr>
          <a:xfrm>
            <a:off x="651627" y="2348880"/>
            <a:ext cx="6872701" cy="504056"/>
            <a:chOff x="144016" y="650905"/>
            <a:chExt cx="6872701" cy="875041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44016" y="650905"/>
              <a:ext cx="6872701" cy="875041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1400093" y="650905"/>
              <a:ext cx="5584683" cy="8750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/>
                <a:t>Фонд оплаты труда работников сферы образования</a:t>
              </a:r>
              <a:endParaRPr lang="ru-RU" sz="1600" kern="1200" dirty="0"/>
            </a:p>
          </p:txBody>
        </p:sp>
      </p:grpSp>
      <p:grpSp>
        <p:nvGrpSpPr>
          <p:cNvPr id="17" name="Группа 13"/>
          <p:cNvGrpSpPr/>
          <p:nvPr/>
        </p:nvGrpSpPr>
        <p:grpSpPr>
          <a:xfrm>
            <a:off x="683568" y="4797152"/>
            <a:ext cx="6912768" cy="360040"/>
            <a:chOff x="144016" y="900917"/>
            <a:chExt cx="6912768" cy="875041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44016" y="900917"/>
              <a:ext cx="6872701" cy="875041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1368152" y="900917"/>
              <a:ext cx="5688632" cy="8750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/>
                <a:t>Летнее оздоровление детей  </a:t>
              </a:r>
              <a:endParaRPr lang="ru-RU" sz="1600" kern="1200" dirty="0"/>
            </a:p>
          </p:txBody>
        </p:sp>
      </p:grpSp>
      <p:grpSp>
        <p:nvGrpSpPr>
          <p:cNvPr id="20" name="Группа 16"/>
          <p:cNvGrpSpPr/>
          <p:nvPr/>
        </p:nvGrpSpPr>
        <p:grpSpPr>
          <a:xfrm>
            <a:off x="651627" y="3356992"/>
            <a:ext cx="6872701" cy="432048"/>
            <a:chOff x="175957" y="907450"/>
            <a:chExt cx="6872701" cy="1030163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75957" y="907450"/>
              <a:ext cx="6872701" cy="1030163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1440160" y="907450"/>
              <a:ext cx="5472608" cy="10301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/>
                <a:t>Ремонты учреждений сферы образования  </a:t>
              </a:r>
              <a:endParaRPr lang="ru-RU" sz="1600" kern="1200" dirty="0"/>
            </a:p>
          </p:txBody>
        </p:sp>
      </p:grpSp>
      <p:grpSp>
        <p:nvGrpSpPr>
          <p:cNvPr id="25" name="Группа 19"/>
          <p:cNvGrpSpPr/>
          <p:nvPr/>
        </p:nvGrpSpPr>
        <p:grpSpPr>
          <a:xfrm>
            <a:off x="651627" y="2924944"/>
            <a:ext cx="6872701" cy="360040"/>
            <a:chOff x="144016" y="650905"/>
            <a:chExt cx="6872701" cy="87504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44016" y="650905"/>
              <a:ext cx="6872701" cy="875041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1400093" y="650905"/>
              <a:ext cx="5584683" cy="8750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/>
                <a:t>Прочие расходы в рамках муниципальных заданий</a:t>
              </a:r>
              <a:endParaRPr lang="ru-RU" sz="1600" kern="1200" dirty="0"/>
            </a:p>
          </p:txBody>
        </p:sp>
      </p:grpSp>
      <p:sp>
        <p:nvSpPr>
          <p:cNvPr id="23" name="Овал 22"/>
          <p:cNvSpPr/>
          <p:nvPr/>
        </p:nvSpPr>
        <p:spPr>
          <a:xfrm>
            <a:off x="7452320" y="4725144"/>
            <a:ext cx="115212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13,2</a:t>
            </a:r>
            <a:r>
              <a:rPr lang="ru-RU" sz="1600" dirty="0" smtClean="0"/>
              <a:t> </a:t>
            </a:r>
            <a:r>
              <a:rPr lang="ru-RU" sz="1200" dirty="0" smtClean="0"/>
              <a:t>млн.руб.</a:t>
            </a:r>
            <a:endParaRPr lang="ru-RU" sz="1200" dirty="0"/>
          </a:p>
        </p:txBody>
      </p:sp>
      <p:sp>
        <p:nvSpPr>
          <p:cNvPr id="24" name="Овал 23"/>
          <p:cNvSpPr/>
          <p:nvPr/>
        </p:nvSpPr>
        <p:spPr>
          <a:xfrm>
            <a:off x="7452320" y="4293096"/>
            <a:ext cx="115212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16,7 </a:t>
            </a:r>
            <a:r>
              <a:rPr lang="ru-RU" sz="1200" dirty="0" smtClean="0"/>
              <a:t>млн.руб.</a:t>
            </a:r>
            <a:endParaRPr lang="ru-RU" sz="1200" dirty="0"/>
          </a:p>
        </p:txBody>
      </p:sp>
      <p:sp>
        <p:nvSpPr>
          <p:cNvPr id="28" name="Овал 27"/>
          <p:cNvSpPr/>
          <p:nvPr/>
        </p:nvSpPr>
        <p:spPr>
          <a:xfrm>
            <a:off x="7452320" y="3789040"/>
            <a:ext cx="115212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21,2 </a:t>
            </a:r>
            <a:r>
              <a:rPr lang="ru-RU" sz="1200" dirty="0" smtClean="0"/>
              <a:t>млн.руб.</a:t>
            </a:r>
            <a:endParaRPr lang="ru-RU" sz="1200" dirty="0"/>
          </a:p>
        </p:txBody>
      </p:sp>
      <p:sp>
        <p:nvSpPr>
          <p:cNvPr id="29" name="Овал 28"/>
          <p:cNvSpPr/>
          <p:nvPr/>
        </p:nvSpPr>
        <p:spPr>
          <a:xfrm>
            <a:off x="7452320" y="3284984"/>
            <a:ext cx="115212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35,9</a:t>
            </a:r>
            <a:r>
              <a:rPr lang="ru-RU" sz="1600" dirty="0" smtClean="0"/>
              <a:t> </a:t>
            </a:r>
            <a:r>
              <a:rPr lang="ru-RU" sz="1200" dirty="0" smtClean="0"/>
              <a:t>млн.руб.</a:t>
            </a:r>
            <a:endParaRPr lang="ru-RU" sz="1200" dirty="0"/>
          </a:p>
        </p:txBody>
      </p:sp>
      <p:sp>
        <p:nvSpPr>
          <p:cNvPr id="30" name="Овал 29"/>
          <p:cNvSpPr/>
          <p:nvPr/>
        </p:nvSpPr>
        <p:spPr>
          <a:xfrm>
            <a:off x="7452320" y="2780928"/>
            <a:ext cx="115212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127,3</a:t>
            </a:r>
            <a:r>
              <a:rPr lang="ru-RU" sz="1600" dirty="0" smtClean="0"/>
              <a:t> </a:t>
            </a:r>
            <a:r>
              <a:rPr lang="ru-RU" sz="1200" dirty="0" smtClean="0"/>
              <a:t>млн.руб.</a:t>
            </a:r>
            <a:endParaRPr lang="ru-RU" sz="1200" dirty="0"/>
          </a:p>
        </p:txBody>
      </p:sp>
      <p:sp>
        <p:nvSpPr>
          <p:cNvPr id="31" name="Овал 30"/>
          <p:cNvSpPr/>
          <p:nvPr/>
        </p:nvSpPr>
        <p:spPr>
          <a:xfrm>
            <a:off x="7452320" y="2276872"/>
            <a:ext cx="115212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145,9 </a:t>
            </a:r>
            <a:r>
              <a:rPr lang="ru-RU" sz="1200" dirty="0" smtClean="0"/>
              <a:t>млн.руб.</a:t>
            </a:r>
            <a:endParaRPr lang="ru-RU" sz="1200" dirty="0"/>
          </a:p>
        </p:txBody>
      </p:sp>
      <p:sp>
        <p:nvSpPr>
          <p:cNvPr id="35" name="Стрелка углом 34"/>
          <p:cNvSpPr/>
          <p:nvPr/>
        </p:nvSpPr>
        <p:spPr>
          <a:xfrm rot="5400000">
            <a:off x="7812360" y="1772816"/>
            <a:ext cx="432048" cy="43204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Стрелка вправо 35"/>
          <p:cNvSpPr/>
          <p:nvPr/>
        </p:nvSpPr>
        <p:spPr>
          <a:xfrm>
            <a:off x="1979712" y="1628800"/>
            <a:ext cx="86409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3059832" y="1628801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том числе, за счет средств местного бюджета</a:t>
            </a:r>
            <a:endParaRPr lang="ru-RU" sz="1600" dirty="0"/>
          </a:p>
        </p:txBody>
      </p:sp>
      <p:grpSp>
        <p:nvGrpSpPr>
          <p:cNvPr id="32" name="Группа 24"/>
          <p:cNvGrpSpPr/>
          <p:nvPr/>
        </p:nvGrpSpPr>
        <p:grpSpPr>
          <a:xfrm>
            <a:off x="539552" y="1124744"/>
            <a:ext cx="1584176" cy="1368152"/>
            <a:chOff x="112282" y="8389"/>
            <a:chExt cx="1732480" cy="1627928"/>
          </a:xfrm>
        </p:grpSpPr>
        <p:sp>
          <p:nvSpPr>
            <p:cNvPr id="26" name="Овал 25"/>
            <p:cNvSpPr/>
            <p:nvPr/>
          </p:nvSpPr>
          <p:spPr>
            <a:xfrm>
              <a:off x="112282" y="8389"/>
              <a:ext cx="1732480" cy="162792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Овал 4"/>
            <p:cNvSpPr/>
            <p:nvPr/>
          </p:nvSpPr>
          <p:spPr>
            <a:xfrm>
              <a:off x="256298" y="224413"/>
              <a:ext cx="1437813" cy="1296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dirty="0" smtClean="0"/>
                <a:t>952,3</a:t>
              </a:r>
              <a:r>
                <a:rPr lang="ru-RU" kern="1200" dirty="0" smtClean="0"/>
                <a:t> </a:t>
              </a:r>
              <a:r>
                <a:rPr lang="ru-RU" sz="2000" kern="1200" dirty="0" smtClean="0"/>
                <a:t>млн.руб</a:t>
              </a:r>
              <a:r>
                <a:rPr lang="ru-RU" sz="3100" kern="1200" dirty="0" smtClean="0"/>
                <a:t>.</a:t>
              </a:r>
              <a:endParaRPr lang="ru-RU" sz="3100" kern="1200" dirty="0"/>
            </a:p>
          </p:txBody>
        </p:sp>
      </p:grpSp>
      <p:grpSp>
        <p:nvGrpSpPr>
          <p:cNvPr id="38" name="Группа 31"/>
          <p:cNvGrpSpPr/>
          <p:nvPr/>
        </p:nvGrpSpPr>
        <p:grpSpPr>
          <a:xfrm>
            <a:off x="6372200" y="1196752"/>
            <a:ext cx="1440160" cy="1296144"/>
            <a:chOff x="112282" y="8389"/>
            <a:chExt cx="1732480" cy="1627928"/>
          </a:xfrm>
        </p:grpSpPr>
        <p:sp>
          <p:nvSpPr>
            <p:cNvPr id="33" name="Овал 32"/>
            <p:cNvSpPr/>
            <p:nvPr/>
          </p:nvSpPr>
          <p:spPr>
            <a:xfrm>
              <a:off x="112282" y="8389"/>
              <a:ext cx="1732480" cy="162792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Овал 4"/>
            <p:cNvSpPr/>
            <p:nvPr/>
          </p:nvSpPr>
          <p:spPr>
            <a:xfrm>
              <a:off x="256298" y="224413"/>
              <a:ext cx="1437813" cy="1296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dirty="0" smtClean="0"/>
                <a:t>373,6</a:t>
              </a:r>
              <a:r>
                <a:rPr lang="ru-RU" kern="1200" dirty="0" smtClean="0"/>
                <a:t> </a:t>
              </a:r>
              <a:r>
                <a:rPr lang="ru-RU" sz="2000" kern="1200" dirty="0" smtClean="0"/>
                <a:t>млн.руб</a:t>
              </a:r>
              <a:r>
                <a:rPr lang="ru-RU" sz="3100" kern="1200" dirty="0" smtClean="0"/>
                <a:t>.</a:t>
              </a:r>
              <a:endParaRPr lang="ru-RU" sz="31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/>
          </p:cNvSpPr>
          <p:nvPr/>
        </p:nvSpPr>
        <p:spPr>
          <a:xfrm>
            <a:off x="683568" y="260648"/>
            <a:ext cx="7488832" cy="1008112"/>
          </a:xfrm>
          <a:prstGeom prst="rect">
            <a:avLst/>
          </a:prstGeom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Ремонты учреждений образования на 2016 год</a:t>
            </a:r>
            <a:endParaRPr lang="en-US" sz="32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539552" y="1484784"/>
          <a:ext cx="79200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6300192" y="692696"/>
            <a:ext cx="1584176" cy="100811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35,9  </a:t>
            </a:r>
            <a:r>
              <a:rPr lang="ru-RU" sz="1600" dirty="0" smtClean="0"/>
              <a:t>млн.руб.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/>
          </p:cNvSpPr>
          <p:nvPr/>
        </p:nvSpPr>
        <p:spPr>
          <a:xfrm>
            <a:off x="467544" y="404664"/>
            <a:ext cx="7128792" cy="1152128"/>
          </a:xfrm>
          <a:prstGeom prst="rect">
            <a:avLst/>
          </a:prstGeom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Благоустройство территории учреждений образования на 2016 год</a:t>
            </a:r>
            <a:endParaRPr lang="en-US" sz="28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539552" y="1772816"/>
          <a:ext cx="7920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7020272" y="764704"/>
            <a:ext cx="1656184" cy="93610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16,7  </a:t>
            </a:r>
            <a:r>
              <a:rPr lang="ru-RU" sz="1600" dirty="0" smtClean="0"/>
              <a:t>млн.руб.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60232" y="2780928"/>
            <a:ext cx="1296144" cy="2880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1,5 </a:t>
            </a:r>
            <a:r>
              <a:rPr lang="ru-RU" sz="1200" dirty="0" smtClean="0"/>
              <a:t>млн.руб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60232" y="3284984"/>
            <a:ext cx="1296144" cy="2880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1,5 </a:t>
            </a:r>
            <a:r>
              <a:rPr lang="ru-RU" sz="1200" dirty="0" smtClean="0"/>
              <a:t>млн.руб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60232" y="3717032"/>
            <a:ext cx="1296144" cy="2880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2,8 </a:t>
            </a:r>
            <a:r>
              <a:rPr lang="ru-RU" sz="1200" dirty="0" smtClean="0"/>
              <a:t>млн.руб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60232" y="4221088"/>
            <a:ext cx="1296144" cy="2880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2,9 </a:t>
            </a:r>
            <a:r>
              <a:rPr lang="ru-RU" sz="1200" dirty="0" smtClean="0"/>
              <a:t>млн.руб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60232" y="4653136"/>
            <a:ext cx="1296144" cy="2880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2,5  </a:t>
            </a:r>
            <a:r>
              <a:rPr lang="ru-RU" sz="1200" dirty="0" smtClean="0"/>
              <a:t>млн.руб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60232" y="5157192"/>
            <a:ext cx="1296144" cy="2880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2,7 </a:t>
            </a:r>
            <a:r>
              <a:rPr lang="ru-RU" sz="1200" dirty="0" smtClean="0"/>
              <a:t>млн.руб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60232" y="5661248"/>
            <a:ext cx="1296144" cy="2880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1,4 </a:t>
            </a:r>
            <a:r>
              <a:rPr lang="ru-RU" sz="1200" dirty="0" smtClean="0"/>
              <a:t>млн.руб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60232" y="6093296"/>
            <a:ext cx="1296144" cy="2880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1,4 </a:t>
            </a:r>
            <a:r>
              <a:rPr lang="ru-RU" sz="1200" dirty="0" smtClean="0"/>
              <a:t>млн.руб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/>
          </p:cNvSpPr>
          <p:nvPr/>
        </p:nvSpPr>
        <p:spPr>
          <a:xfrm>
            <a:off x="971600" y="620688"/>
            <a:ext cx="7639000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МП «Культура»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/>
        </p:nvGraphicFramePr>
        <p:xfrm>
          <a:off x="611560" y="1340768"/>
          <a:ext cx="80772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7308304" y="4869160"/>
            <a:ext cx="129614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7,1 </a:t>
            </a:r>
            <a:r>
              <a:rPr lang="ru-RU" sz="1400" dirty="0" smtClean="0"/>
              <a:t>млн.руб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6" name="Овал 5"/>
          <p:cNvSpPr/>
          <p:nvPr/>
        </p:nvSpPr>
        <p:spPr>
          <a:xfrm>
            <a:off x="7236296" y="4005064"/>
            <a:ext cx="151216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50,0</a:t>
            </a:r>
            <a:r>
              <a:rPr lang="ru-RU" sz="2800" dirty="0" smtClean="0"/>
              <a:t> </a:t>
            </a:r>
            <a:r>
              <a:rPr lang="ru-RU" sz="1600" dirty="0" smtClean="0"/>
              <a:t>млн.руб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7164288" y="3140968"/>
            <a:ext cx="158417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114,8</a:t>
            </a:r>
            <a:r>
              <a:rPr lang="ru-RU" sz="2800" dirty="0" smtClean="0"/>
              <a:t> </a:t>
            </a:r>
            <a:r>
              <a:rPr lang="ru-RU" sz="1600" dirty="0" smtClean="0"/>
              <a:t>млн.руб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/>
          </p:cNvSpPr>
          <p:nvPr/>
        </p:nvSpPr>
        <p:spPr>
          <a:xfrm>
            <a:off x="971600" y="476672"/>
            <a:ext cx="7717160" cy="1080120"/>
          </a:xfrm>
          <a:prstGeom prst="rect">
            <a:avLst/>
          </a:prstGeom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МП «Физическая культура, спорт и молодежная политика»</a:t>
            </a:r>
            <a:endParaRPr lang="en-US" sz="32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651627" y="4848584"/>
            <a:ext cx="6872702" cy="524632"/>
            <a:chOff x="-72008" y="1569694"/>
            <a:chExt cx="6872702" cy="80941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-72008" y="1569694"/>
              <a:ext cx="6872701" cy="809412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1184070" y="1613451"/>
              <a:ext cx="5616624" cy="7656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/>
                <a:t>Работа с подростками и молодежью </a:t>
              </a:r>
              <a:endParaRPr lang="ru-RU" sz="1600" kern="1200" dirty="0"/>
            </a:p>
          </p:txBody>
        </p:sp>
      </p:grpSp>
      <p:grpSp>
        <p:nvGrpSpPr>
          <p:cNvPr id="3" name="Группа 12"/>
          <p:cNvGrpSpPr/>
          <p:nvPr/>
        </p:nvGrpSpPr>
        <p:grpSpPr>
          <a:xfrm>
            <a:off x="651627" y="2708920"/>
            <a:ext cx="6872701" cy="504056"/>
            <a:chOff x="144016" y="650905"/>
            <a:chExt cx="6872701" cy="875041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44016" y="650905"/>
              <a:ext cx="6872701" cy="875041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1400093" y="650905"/>
              <a:ext cx="5584683" cy="8750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/>
                <a:t>Фонд оплаты труда работникам сферы физической культуры, спорта и молодежной политики </a:t>
              </a:r>
              <a:endParaRPr lang="ru-RU" sz="1600" kern="1200" dirty="0"/>
            </a:p>
          </p:txBody>
        </p:sp>
      </p:grpSp>
      <p:grpSp>
        <p:nvGrpSpPr>
          <p:cNvPr id="4" name="Группа 15"/>
          <p:cNvGrpSpPr/>
          <p:nvPr/>
        </p:nvGrpSpPr>
        <p:grpSpPr>
          <a:xfrm>
            <a:off x="683568" y="5589240"/>
            <a:ext cx="6912768" cy="576064"/>
            <a:chOff x="144016" y="900917"/>
            <a:chExt cx="6912768" cy="875041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44016" y="900917"/>
              <a:ext cx="6872701" cy="875041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1368152" y="900917"/>
              <a:ext cx="5688632" cy="8750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/>
                <a:t>Физкультурно-оздоровительные и спортивно-массовые мероприятия </a:t>
              </a:r>
              <a:endParaRPr lang="ru-RU" sz="1600" dirty="0"/>
            </a:p>
          </p:txBody>
        </p:sp>
      </p:grpSp>
      <p:grpSp>
        <p:nvGrpSpPr>
          <p:cNvPr id="5" name="Группа 18"/>
          <p:cNvGrpSpPr/>
          <p:nvPr/>
        </p:nvGrpSpPr>
        <p:grpSpPr>
          <a:xfrm>
            <a:off x="651627" y="4141079"/>
            <a:ext cx="6872701" cy="512057"/>
            <a:chOff x="175957" y="1036220"/>
            <a:chExt cx="6872701" cy="1030163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75957" y="1036220"/>
              <a:ext cx="6872701" cy="1030163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1440160" y="1052317"/>
              <a:ext cx="5472608" cy="10140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lvl="0"/>
              <a:r>
                <a:rPr lang="ru-RU" sz="1600" dirty="0" smtClean="0"/>
                <a:t>Прочие расходы в рамках муниципальных </a:t>
              </a:r>
            </a:p>
            <a:p>
              <a:pPr lvl="0"/>
              <a:r>
                <a:rPr lang="ru-RU" sz="1600" dirty="0" smtClean="0"/>
                <a:t>заданий</a:t>
              </a:r>
            </a:p>
          </p:txBody>
        </p:sp>
      </p:grpSp>
      <p:sp>
        <p:nvSpPr>
          <p:cNvPr id="25" name="Овал 24"/>
          <p:cNvSpPr/>
          <p:nvPr/>
        </p:nvSpPr>
        <p:spPr>
          <a:xfrm>
            <a:off x="7380312" y="5589240"/>
            <a:ext cx="115212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4,1 </a:t>
            </a:r>
            <a:r>
              <a:rPr lang="ru-RU" sz="1200" dirty="0" smtClean="0"/>
              <a:t>млн.руб.</a:t>
            </a:r>
            <a:endParaRPr lang="ru-RU" sz="1200" dirty="0"/>
          </a:p>
        </p:txBody>
      </p:sp>
      <p:sp>
        <p:nvSpPr>
          <p:cNvPr id="27" name="Овал 26"/>
          <p:cNvSpPr/>
          <p:nvPr/>
        </p:nvSpPr>
        <p:spPr>
          <a:xfrm>
            <a:off x="7380312" y="4797152"/>
            <a:ext cx="115212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6,3 </a:t>
            </a:r>
            <a:r>
              <a:rPr lang="ru-RU" sz="1200" dirty="0" smtClean="0"/>
              <a:t>млн.руб.</a:t>
            </a:r>
            <a:endParaRPr lang="ru-RU" sz="1200" dirty="0"/>
          </a:p>
        </p:txBody>
      </p:sp>
      <p:sp>
        <p:nvSpPr>
          <p:cNvPr id="28" name="Овал 27"/>
          <p:cNvSpPr/>
          <p:nvPr/>
        </p:nvSpPr>
        <p:spPr>
          <a:xfrm>
            <a:off x="7380312" y="4077072"/>
            <a:ext cx="115212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7,0 </a:t>
            </a:r>
            <a:r>
              <a:rPr lang="ru-RU" sz="1200" dirty="0" smtClean="0"/>
              <a:t>млн.руб.</a:t>
            </a:r>
            <a:endParaRPr lang="ru-RU" sz="1200" dirty="0"/>
          </a:p>
        </p:txBody>
      </p:sp>
      <p:sp>
        <p:nvSpPr>
          <p:cNvPr id="30" name="Овал 29"/>
          <p:cNvSpPr/>
          <p:nvPr/>
        </p:nvSpPr>
        <p:spPr>
          <a:xfrm>
            <a:off x="7380312" y="2564904"/>
            <a:ext cx="115212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20,8 </a:t>
            </a:r>
            <a:r>
              <a:rPr lang="ru-RU" sz="1200" dirty="0" smtClean="0"/>
              <a:t>млн.руб.</a:t>
            </a:r>
            <a:endParaRPr lang="ru-RU" sz="1200" dirty="0"/>
          </a:p>
        </p:txBody>
      </p:sp>
      <p:grpSp>
        <p:nvGrpSpPr>
          <p:cNvPr id="10" name="Группа 30"/>
          <p:cNvGrpSpPr/>
          <p:nvPr/>
        </p:nvGrpSpPr>
        <p:grpSpPr>
          <a:xfrm>
            <a:off x="539552" y="1484784"/>
            <a:ext cx="1656184" cy="1296144"/>
            <a:chOff x="112282" y="8389"/>
            <a:chExt cx="1732480" cy="1627928"/>
          </a:xfrm>
        </p:grpSpPr>
        <p:sp>
          <p:nvSpPr>
            <p:cNvPr id="32" name="Овал 31"/>
            <p:cNvSpPr/>
            <p:nvPr/>
          </p:nvSpPr>
          <p:spPr>
            <a:xfrm>
              <a:off x="112282" y="8389"/>
              <a:ext cx="1732480" cy="162792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Овал 4"/>
            <p:cNvSpPr/>
            <p:nvPr/>
          </p:nvSpPr>
          <p:spPr>
            <a:xfrm>
              <a:off x="256298" y="224413"/>
              <a:ext cx="1437813" cy="1296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dirty="0" smtClean="0"/>
                <a:t>46,7</a:t>
              </a:r>
              <a:r>
                <a:rPr lang="ru-RU" kern="1200" dirty="0" smtClean="0"/>
                <a:t> </a:t>
              </a:r>
              <a:r>
                <a:rPr lang="ru-RU" sz="2000" kern="1200" dirty="0" smtClean="0"/>
                <a:t>млн.руб</a:t>
              </a:r>
              <a:r>
                <a:rPr lang="ru-RU" sz="3100" kern="1200" dirty="0" smtClean="0"/>
                <a:t>.</a:t>
              </a:r>
              <a:endParaRPr lang="ru-RU" sz="3100" kern="1200" dirty="0"/>
            </a:p>
          </p:txBody>
        </p:sp>
      </p:grpSp>
      <p:grpSp>
        <p:nvGrpSpPr>
          <p:cNvPr id="31" name="Группа 6"/>
          <p:cNvGrpSpPr/>
          <p:nvPr/>
        </p:nvGrpSpPr>
        <p:grpSpPr>
          <a:xfrm>
            <a:off x="651626" y="3408422"/>
            <a:ext cx="6872702" cy="524634"/>
            <a:chOff x="-72008" y="1569692"/>
            <a:chExt cx="6872702" cy="809419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-72008" y="1569692"/>
              <a:ext cx="6872701" cy="809412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Прямоугольник 34"/>
            <p:cNvSpPr/>
            <p:nvPr/>
          </p:nvSpPr>
          <p:spPr>
            <a:xfrm>
              <a:off x="1184070" y="1613451"/>
              <a:ext cx="5616624" cy="7656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/>
                <a:t>Развитие материально-технической базы (ремонт и установка спортивных сооружений)  </a:t>
              </a:r>
              <a:endParaRPr lang="ru-RU" sz="1600" kern="1200" dirty="0"/>
            </a:p>
          </p:txBody>
        </p:sp>
      </p:grpSp>
      <p:sp>
        <p:nvSpPr>
          <p:cNvPr id="29" name="Овал 28"/>
          <p:cNvSpPr/>
          <p:nvPr/>
        </p:nvSpPr>
        <p:spPr>
          <a:xfrm>
            <a:off x="7380312" y="3356992"/>
            <a:ext cx="115212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8,5</a:t>
            </a:r>
            <a:r>
              <a:rPr lang="ru-RU" sz="1600" dirty="0" smtClean="0"/>
              <a:t> </a:t>
            </a:r>
            <a:r>
              <a:rPr lang="ru-RU" sz="1200" dirty="0" smtClean="0"/>
              <a:t>млн.руб.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 txBox="1">
            <a:spLocks/>
          </p:cNvSpPr>
          <p:nvPr/>
        </p:nvSpPr>
        <p:spPr>
          <a:xfrm>
            <a:off x="827584" y="476672"/>
            <a:ext cx="7848872" cy="1008112"/>
          </a:xfrm>
          <a:prstGeom prst="rect">
            <a:avLst/>
          </a:prstGeom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МП «Медико-социальная поддержка отдельных категорий граждан»</a:t>
            </a:r>
            <a:endParaRPr lang="en-US" sz="30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2" name="Группа 14"/>
          <p:cNvGrpSpPr/>
          <p:nvPr/>
        </p:nvGrpSpPr>
        <p:grpSpPr>
          <a:xfrm>
            <a:off x="651627" y="5733256"/>
            <a:ext cx="6872702" cy="576064"/>
            <a:chOff x="-72008" y="1569694"/>
            <a:chExt cx="6872702" cy="80941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-72008" y="1569694"/>
              <a:ext cx="6872701" cy="809412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1184070" y="1613451"/>
              <a:ext cx="5616624" cy="7656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/>
                <a:t>Финансовая поддержка общественных организаций ветеранов и инвалидов </a:t>
              </a:r>
              <a:endParaRPr lang="ru-RU" sz="1600" kern="1200" dirty="0"/>
            </a:p>
          </p:txBody>
        </p:sp>
      </p:grpSp>
      <p:grpSp>
        <p:nvGrpSpPr>
          <p:cNvPr id="3" name="Группа 17"/>
          <p:cNvGrpSpPr/>
          <p:nvPr/>
        </p:nvGrpSpPr>
        <p:grpSpPr>
          <a:xfrm>
            <a:off x="651627" y="3717032"/>
            <a:ext cx="6872701" cy="504056"/>
            <a:chOff x="144016" y="635279"/>
            <a:chExt cx="6872701" cy="87504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44016" y="635279"/>
              <a:ext cx="6872701" cy="875041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1400093" y="635281"/>
              <a:ext cx="5584683" cy="875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/>
                <a:t>Формирование доступной среды жизнедеятельности  для инвалидов </a:t>
              </a:r>
            </a:p>
          </p:txBody>
        </p:sp>
      </p:grpSp>
      <p:grpSp>
        <p:nvGrpSpPr>
          <p:cNvPr id="4" name="Группа 20"/>
          <p:cNvGrpSpPr/>
          <p:nvPr/>
        </p:nvGrpSpPr>
        <p:grpSpPr>
          <a:xfrm>
            <a:off x="651627" y="3068960"/>
            <a:ext cx="6872701" cy="504056"/>
            <a:chOff x="144016" y="650905"/>
            <a:chExt cx="6872701" cy="875041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44016" y="650905"/>
              <a:ext cx="6872701" cy="875041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1400093" y="650905"/>
              <a:ext cx="5584683" cy="8750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/>
                <a:t>«Защита»</a:t>
              </a:r>
              <a:endParaRPr lang="ru-RU" sz="1600" kern="1200" dirty="0"/>
            </a:p>
          </p:txBody>
        </p:sp>
      </p:grpSp>
      <p:grpSp>
        <p:nvGrpSpPr>
          <p:cNvPr id="5" name="Группа 26"/>
          <p:cNvGrpSpPr/>
          <p:nvPr/>
        </p:nvGrpSpPr>
        <p:grpSpPr>
          <a:xfrm>
            <a:off x="651627" y="5085184"/>
            <a:ext cx="6872701" cy="504056"/>
            <a:chOff x="175957" y="907450"/>
            <a:chExt cx="6872701" cy="1030163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75957" y="907450"/>
              <a:ext cx="6872701" cy="1030163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Прямоугольник 28"/>
            <p:cNvSpPr/>
            <p:nvPr/>
          </p:nvSpPr>
          <p:spPr>
            <a:xfrm>
              <a:off x="1440160" y="907450"/>
              <a:ext cx="5472608" cy="10301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/>
                <a:t>Работа с детьми, находящимися в социально опасном положении </a:t>
              </a:r>
              <a:endParaRPr lang="ru-RU" sz="1600" dirty="0"/>
            </a:p>
          </p:txBody>
        </p:sp>
      </p:grpSp>
      <p:grpSp>
        <p:nvGrpSpPr>
          <p:cNvPr id="6" name="Группа 29"/>
          <p:cNvGrpSpPr/>
          <p:nvPr/>
        </p:nvGrpSpPr>
        <p:grpSpPr>
          <a:xfrm>
            <a:off x="651627" y="4365104"/>
            <a:ext cx="6872701" cy="576064"/>
            <a:chOff x="144016" y="650905"/>
            <a:chExt cx="6872701" cy="875041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144016" y="650905"/>
              <a:ext cx="6872701" cy="875041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Прямоугольник 31"/>
            <p:cNvSpPr/>
            <p:nvPr/>
          </p:nvSpPr>
          <p:spPr>
            <a:xfrm>
              <a:off x="1400093" y="650905"/>
              <a:ext cx="5584683" cy="8750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/>
                <a:t>«Здравоохранение» </a:t>
              </a:r>
              <a:endParaRPr lang="ru-RU" sz="1600" kern="1200" dirty="0"/>
            </a:p>
          </p:txBody>
        </p:sp>
      </p:grpSp>
      <p:sp>
        <p:nvSpPr>
          <p:cNvPr id="34" name="Овал 33"/>
          <p:cNvSpPr/>
          <p:nvPr/>
        </p:nvSpPr>
        <p:spPr>
          <a:xfrm>
            <a:off x="7452320" y="3645024"/>
            <a:ext cx="115212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8,1 </a:t>
            </a:r>
            <a:r>
              <a:rPr lang="ru-RU" sz="1200" dirty="0" smtClean="0"/>
              <a:t>млн.руб.</a:t>
            </a:r>
            <a:endParaRPr lang="ru-RU" sz="1200" dirty="0"/>
          </a:p>
        </p:txBody>
      </p:sp>
      <p:sp>
        <p:nvSpPr>
          <p:cNvPr id="35" name="Овал 34"/>
          <p:cNvSpPr/>
          <p:nvPr/>
        </p:nvSpPr>
        <p:spPr>
          <a:xfrm>
            <a:off x="7452320" y="5733256"/>
            <a:ext cx="115212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1,0</a:t>
            </a:r>
            <a:r>
              <a:rPr lang="ru-RU" sz="1600" dirty="0" smtClean="0"/>
              <a:t> </a:t>
            </a:r>
            <a:r>
              <a:rPr lang="ru-RU" sz="1200" dirty="0" smtClean="0"/>
              <a:t>млн.руб.</a:t>
            </a:r>
            <a:endParaRPr lang="ru-RU" sz="1200" dirty="0"/>
          </a:p>
        </p:txBody>
      </p:sp>
      <p:sp>
        <p:nvSpPr>
          <p:cNvPr id="36" name="Овал 35"/>
          <p:cNvSpPr/>
          <p:nvPr/>
        </p:nvSpPr>
        <p:spPr>
          <a:xfrm>
            <a:off x="7452320" y="5085184"/>
            <a:ext cx="115212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2,3 </a:t>
            </a:r>
            <a:r>
              <a:rPr lang="ru-RU" sz="1200" dirty="0" smtClean="0"/>
              <a:t>млн.руб.</a:t>
            </a:r>
            <a:endParaRPr lang="ru-RU" sz="1200" dirty="0"/>
          </a:p>
        </p:txBody>
      </p:sp>
      <p:sp>
        <p:nvSpPr>
          <p:cNvPr id="37" name="Овал 36"/>
          <p:cNvSpPr/>
          <p:nvPr/>
        </p:nvSpPr>
        <p:spPr>
          <a:xfrm>
            <a:off x="7452320" y="4365104"/>
            <a:ext cx="115212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4,0 </a:t>
            </a:r>
            <a:r>
              <a:rPr lang="ru-RU" sz="1200" dirty="0" smtClean="0"/>
              <a:t>млн.руб.</a:t>
            </a:r>
            <a:endParaRPr lang="ru-RU" sz="1200" dirty="0"/>
          </a:p>
        </p:txBody>
      </p:sp>
      <p:sp>
        <p:nvSpPr>
          <p:cNvPr id="38" name="Овал 37"/>
          <p:cNvSpPr/>
          <p:nvPr/>
        </p:nvSpPr>
        <p:spPr>
          <a:xfrm>
            <a:off x="7452320" y="2924944"/>
            <a:ext cx="115212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8,2 </a:t>
            </a:r>
            <a:r>
              <a:rPr lang="ru-RU" sz="1200" dirty="0" smtClean="0"/>
              <a:t>млн.руб.</a:t>
            </a:r>
            <a:endParaRPr lang="ru-RU" sz="1200" dirty="0"/>
          </a:p>
        </p:txBody>
      </p:sp>
      <p:sp>
        <p:nvSpPr>
          <p:cNvPr id="39" name="Стрелка углом 38"/>
          <p:cNvSpPr/>
          <p:nvPr/>
        </p:nvSpPr>
        <p:spPr>
          <a:xfrm rot="5400000">
            <a:off x="7711851" y="2425448"/>
            <a:ext cx="432048" cy="43204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Стрелка вправо 39"/>
          <p:cNvSpPr/>
          <p:nvPr/>
        </p:nvSpPr>
        <p:spPr>
          <a:xfrm>
            <a:off x="2123728" y="2060848"/>
            <a:ext cx="86409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3131840" y="2060849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том числе, за счет средств местного бюджета</a:t>
            </a:r>
            <a:endParaRPr lang="ru-RU" sz="1600" dirty="0"/>
          </a:p>
        </p:txBody>
      </p:sp>
      <p:grpSp>
        <p:nvGrpSpPr>
          <p:cNvPr id="7" name="Группа 41"/>
          <p:cNvGrpSpPr/>
          <p:nvPr/>
        </p:nvGrpSpPr>
        <p:grpSpPr>
          <a:xfrm>
            <a:off x="611560" y="1556792"/>
            <a:ext cx="1584176" cy="1368152"/>
            <a:chOff x="112282" y="8389"/>
            <a:chExt cx="1732480" cy="1627928"/>
          </a:xfrm>
        </p:grpSpPr>
        <p:sp>
          <p:nvSpPr>
            <p:cNvPr id="43" name="Овал 42"/>
            <p:cNvSpPr/>
            <p:nvPr/>
          </p:nvSpPr>
          <p:spPr>
            <a:xfrm>
              <a:off x="112282" y="8389"/>
              <a:ext cx="1732480" cy="162792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Овал 4"/>
            <p:cNvSpPr/>
            <p:nvPr/>
          </p:nvSpPr>
          <p:spPr>
            <a:xfrm>
              <a:off x="256298" y="224413"/>
              <a:ext cx="1437813" cy="1296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dirty="0" smtClean="0"/>
                <a:t>334,3</a:t>
              </a:r>
              <a:r>
                <a:rPr lang="ru-RU" kern="1200" dirty="0" smtClean="0"/>
                <a:t> </a:t>
              </a:r>
              <a:r>
                <a:rPr lang="ru-RU" sz="2000" kern="1200" dirty="0" smtClean="0"/>
                <a:t>млн.руб</a:t>
              </a:r>
              <a:r>
                <a:rPr lang="ru-RU" sz="3100" kern="1200" dirty="0" smtClean="0"/>
                <a:t>.</a:t>
              </a:r>
              <a:endParaRPr lang="ru-RU" sz="3100" kern="1200" dirty="0"/>
            </a:p>
          </p:txBody>
        </p:sp>
      </p:grpSp>
      <p:grpSp>
        <p:nvGrpSpPr>
          <p:cNvPr id="8" name="Группа 44"/>
          <p:cNvGrpSpPr/>
          <p:nvPr/>
        </p:nvGrpSpPr>
        <p:grpSpPr>
          <a:xfrm>
            <a:off x="6372200" y="1628800"/>
            <a:ext cx="1440160" cy="1296144"/>
            <a:chOff x="112282" y="8389"/>
            <a:chExt cx="1732480" cy="1627928"/>
          </a:xfrm>
        </p:grpSpPr>
        <p:sp>
          <p:nvSpPr>
            <p:cNvPr id="46" name="Овал 45"/>
            <p:cNvSpPr/>
            <p:nvPr/>
          </p:nvSpPr>
          <p:spPr>
            <a:xfrm>
              <a:off x="112282" y="8389"/>
              <a:ext cx="1732480" cy="162792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Овал 4"/>
            <p:cNvSpPr/>
            <p:nvPr/>
          </p:nvSpPr>
          <p:spPr>
            <a:xfrm>
              <a:off x="256298" y="224413"/>
              <a:ext cx="1437813" cy="1296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dirty="0" smtClean="0"/>
                <a:t>23,6</a:t>
              </a:r>
              <a:r>
                <a:rPr lang="ru-RU" kern="1200" dirty="0" smtClean="0"/>
                <a:t> </a:t>
              </a:r>
              <a:r>
                <a:rPr lang="ru-RU" sz="2000" kern="1200" dirty="0" smtClean="0"/>
                <a:t>млн.руб</a:t>
              </a:r>
              <a:r>
                <a:rPr lang="ru-RU" sz="3100" kern="1200" dirty="0" smtClean="0"/>
                <a:t>.</a:t>
              </a:r>
              <a:endParaRPr lang="ru-RU" sz="31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/>
          </p:cNvSpPr>
          <p:nvPr/>
        </p:nvSpPr>
        <p:spPr>
          <a:xfrm>
            <a:off x="611560" y="476672"/>
            <a:ext cx="7344816" cy="648072"/>
          </a:xfrm>
          <a:prstGeom prst="rect">
            <a:avLst/>
          </a:prstGeom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МП «Городское хозяйство»</a:t>
            </a:r>
            <a:endParaRPr lang="en-US" sz="32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9" name="Схема 58"/>
          <p:cNvGraphicFramePr/>
          <p:nvPr/>
        </p:nvGraphicFramePr>
        <p:xfrm>
          <a:off x="395536" y="1397000"/>
          <a:ext cx="8496944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5" name="Группа 2"/>
          <p:cNvGrpSpPr/>
          <p:nvPr/>
        </p:nvGrpSpPr>
        <p:grpSpPr>
          <a:xfrm>
            <a:off x="7308304" y="1196752"/>
            <a:ext cx="1440160" cy="1152128"/>
            <a:chOff x="112282" y="8389"/>
            <a:chExt cx="1732480" cy="1627928"/>
          </a:xfrm>
        </p:grpSpPr>
        <p:sp>
          <p:nvSpPr>
            <p:cNvPr id="4" name="Овал 3"/>
            <p:cNvSpPr/>
            <p:nvPr/>
          </p:nvSpPr>
          <p:spPr>
            <a:xfrm>
              <a:off x="112282" y="8389"/>
              <a:ext cx="1732480" cy="162792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Овал 4"/>
            <p:cNvSpPr/>
            <p:nvPr/>
          </p:nvSpPr>
          <p:spPr>
            <a:xfrm>
              <a:off x="359779" y="279710"/>
              <a:ext cx="1352217" cy="11548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 smtClean="0"/>
                <a:t>313,3</a:t>
              </a:r>
              <a:r>
                <a:rPr lang="ru-RU" sz="1600" kern="1200" dirty="0" smtClean="0"/>
                <a:t> млн.руб</a:t>
              </a:r>
              <a:r>
                <a:rPr lang="ru-RU" sz="2400" kern="1200" dirty="0" smtClean="0"/>
                <a:t>.</a:t>
              </a:r>
              <a:endParaRPr lang="ru-RU" sz="28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Ремонт асфальтобетонного покрытия </a:t>
            </a:r>
          </a:p>
          <a:p>
            <a:pPr lvl="0"/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улиц города </a:t>
            </a:r>
          </a:p>
        </p:txBody>
      </p:sp>
      <p:pic>
        <p:nvPicPr>
          <p:cNvPr id="7" name="Рисунок 6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4221088"/>
            <a:ext cx="379899" cy="3194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1" name="Рисунок 10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653136"/>
            <a:ext cx="144016" cy="1210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95536" y="1484784"/>
          <a:ext cx="3672408" cy="4752528"/>
        </p:xfrm>
        <a:graphic>
          <a:graphicData uri="http://schemas.openxmlformats.org/drawingml/2006/table">
            <a:tbl>
              <a:tblPr/>
              <a:tblGrid>
                <a:gridCol w="3672408"/>
              </a:tblGrid>
              <a:tr h="12961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 У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ширение автомобильной дороги по ул. Космонавтов у перекрестка с ул. Солнечной;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281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 У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часток автомобильной дороги по ул. Молодежная от ул. Солнечная до ул. Парковая (мкр.10);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281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 У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часток автомобильной дороги по ул. Парковая (мкр.10) от ул. Молодежная до ул. Красных Фортов);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5" name="Рисунок 14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653136"/>
            <a:ext cx="144016" cy="1210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6" name="Рисунок 15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437112"/>
            <a:ext cx="144016" cy="1210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268760"/>
            <a:ext cx="4214503" cy="529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1268760"/>
            <a:ext cx="1578867" cy="1327537"/>
          </a:xfrm>
          <a:prstGeom prst="rect">
            <a:avLst/>
          </a:prstGeom>
        </p:spPr>
      </p:pic>
      <p:pic>
        <p:nvPicPr>
          <p:cNvPr id="8" name="Рисунок 7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6000768"/>
            <a:ext cx="562384" cy="4728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3" name="Рисунок 12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428736"/>
            <a:ext cx="562384" cy="47286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611560" y="332656"/>
            <a:ext cx="8146678" cy="864096"/>
          </a:xfrm>
          <a:prstGeom prst="rect">
            <a:avLst/>
          </a:prstGeom>
        </p:spPr>
        <p:txBody>
          <a:bodyPr vert="horz" rtlCol="0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Основные параметры бюджета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одержимое 5"/>
          <p:cNvGraphicFramePr>
            <a:graphicFrameLocks/>
          </p:cNvGraphicFramePr>
          <p:nvPr/>
        </p:nvGraphicFramePr>
        <p:xfrm>
          <a:off x="642910" y="1571612"/>
          <a:ext cx="8143933" cy="511497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59701"/>
                <a:gridCol w="1305515"/>
                <a:gridCol w="1305515"/>
                <a:gridCol w="1243349"/>
                <a:gridCol w="1429853"/>
              </a:tblGrid>
              <a:tr h="63463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Показатели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2015</a:t>
                      </a:r>
                      <a:r>
                        <a:rPr lang="ru-RU" sz="1600" baseline="0" dirty="0" smtClean="0"/>
                        <a:t> год</a:t>
                      </a:r>
                      <a:endParaRPr lang="ru-RU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2016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1600" baseline="0" dirty="0" smtClean="0"/>
                        <a:t>2017 г</a:t>
                      </a:r>
                      <a:r>
                        <a:rPr lang="ru-RU" sz="1600" dirty="0" smtClean="0"/>
                        <a:t>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2018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год</a:t>
                      </a:r>
                    </a:p>
                  </a:txBody>
                  <a:tcPr anchor="ctr"/>
                </a:tc>
              </a:tr>
              <a:tr h="50837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Доходы всего, в том числе: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2 252 519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2 233 898,4</a:t>
                      </a:r>
                      <a:endParaRPr lang="ru-RU" sz="160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2 316 858,6</a:t>
                      </a:r>
                      <a:endParaRPr lang="ru-RU" sz="160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2 332 724,7</a:t>
                      </a:r>
                      <a:endParaRPr lang="ru-RU" sz="160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719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собственные доходы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1 338 663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solidFill>
                            <a:schemeClr val="tx1"/>
                          </a:solidFill>
                        </a:rPr>
                        <a:t>1 273 749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solidFill>
                            <a:schemeClr val="tx1"/>
                          </a:solidFill>
                        </a:rPr>
                        <a:t>1 344 311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solidFill>
                            <a:schemeClr val="tx1"/>
                          </a:solidFill>
                        </a:rPr>
                        <a:t>1 382 718</a:t>
                      </a:r>
                    </a:p>
                  </a:txBody>
                  <a:tcPr anchor="ctr"/>
                </a:tc>
              </a:tr>
              <a:tr h="35719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безвозмездные поступления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913 856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solidFill>
                            <a:schemeClr val="tx1"/>
                          </a:solidFill>
                        </a:rPr>
                        <a:t>960 149,4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solidFill>
                            <a:schemeClr val="tx1"/>
                          </a:solidFill>
                        </a:rPr>
                        <a:t>972 547,6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solidFill>
                            <a:schemeClr val="tx1"/>
                          </a:solidFill>
                        </a:rPr>
                        <a:t>950 006,7</a:t>
                      </a:r>
                    </a:p>
                  </a:txBody>
                  <a:tcPr anchor="ctr"/>
                </a:tc>
              </a:tr>
              <a:tr h="6169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Расходы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2 238 852</a:t>
                      </a:r>
                      <a:endParaRPr lang="ru-RU" sz="1600" i="1" kern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2 233 898,4</a:t>
                      </a:r>
                      <a:endParaRPr lang="ru-RU" sz="160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2 316 858,6</a:t>
                      </a:r>
                      <a:endParaRPr lang="ru-RU" sz="160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2 332 724,7</a:t>
                      </a:r>
                      <a:endParaRPr lang="ru-RU" sz="160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2861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ПРОФИЦИТ (+),  ДЕФИЦИТ (-)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hangingPunct="1"/>
                      <a:r>
                        <a:rPr lang="ru-RU" sz="1600" kern="1200" dirty="0" smtClean="0"/>
                        <a:t>+13 667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hangingPunct="1"/>
                      <a:r>
                        <a:rPr lang="ru-RU" sz="1600" kern="1200" dirty="0" smtClean="0"/>
                        <a:t>0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hangingPunct="1"/>
                      <a:r>
                        <a:rPr lang="ru-RU" sz="1600" kern="1200" dirty="0" smtClean="0"/>
                        <a:t>0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hangingPunct="1"/>
                      <a:r>
                        <a:rPr lang="ru-RU" sz="1600" kern="1200" dirty="0" smtClean="0"/>
                        <a:t>0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984294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Верхний предел муниципального внутреннего</a:t>
                      </a:r>
                      <a:r>
                        <a:rPr lang="ru-RU" sz="1600" baseline="0" dirty="0" smtClean="0"/>
                        <a:t> долга СГО в течение года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2 000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2 000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2 000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2276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Верхний предел муниципального внутреннего</a:t>
                      </a:r>
                      <a:r>
                        <a:rPr lang="ru-RU" sz="1600" baseline="0" dirty="0" smtClean="0"/>
                        <a:t> долга СГО на 1 января следующего года 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00958" y="1142984"/>
            <a:ext cx="1058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тыс. руб.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/>
          </p:cNvSpPr>
          <p:nvPr/>
        </p:nvSpPr>
        <p:spPr>
          <a:xfrm>
            <a:off x="1043608" y="548680"/>
            <a:ext cx="7645152" cy="1008112"/>
          </a:xfrm>
          <a:prstGeom prst="rect">
            <a:avLst/>
          </a:prstGeom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МП «Управление муниципальным имуществом»</a:t>
            </a:r>
            <a:endParaRPr lang="en-US" sz="32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83568" y="2924944"/>
            <a:ext cx="6872701" cy="792088"/>
            <a:chOff x="144016" y="650905"/>
            <a:chExt cx="6872701" cy="87504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44016" y="650905"/>
              <a:ext cx="6872701" cy="875041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Прямоугольник 4"/>
            <p:cNvSpPr/>
            <p:nvPr/>
          </p:nvSpPr>
          <p:spPr>
            <a:xfrm>
              <a:off x="1368152" y="760285"/>
              <a:ext cx="5616624" cy="765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Капитальный ремонт, содержание и создание инфраструктуры объектов муниципальной собственности </a:t>
              </a:r>
              <a:endParaRPr lang="ru-RU" kern="12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83568" y="4797152"/>
            <a:ext cx="6872701" cy="864096"/>
            <a:chOff x="144016" y="1315288"/>
            <a:chExt cx="6872701" cy="102088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44016" y="1347697"/>
              <a:ext cx="6872701" cy="87504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1440160" y="1315288"/>
              <a:ext cx="5472608" cy="10208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Постановка на кадастровый учет и оценка объектов муниципальной собственности </a:t>
              </a:r>
              <a:endParaRPr lang="ru-RU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83568" y="4005064"/>
            <a:ext cx="6872701" cy="576064"/>
            <a:chOff x="144016" y="650905"/>
            <a:chExt cx="6872701" cy="87504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44016" y="650905"/>
              <a:ext cx="6872701" cy="875041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1440160" y="650905"/>
              <a:ext cx="5544616" cy="8750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Муниципальное задание СМБУ «СФИ»</a:t>
              </a:r>
              <a:endParaRPr lang="ru-RU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39552" y="1556792"/>
            <a:ext cx="1584176" cy="1512168"/>
            <a:chOff x="112282" y="8389"/>
            <a:chExt cx="1732480" cy="1627928"/>
          </a:xfrm>
        </p:grpSpPr>
        <p:sp>
          <p:nvSpPr>
            <p:cNvPr id="13" name="Овал 12"/>
            <p:cNvSpPr/>
            <p:nvPr/>
          </p:nvSpPr>
          <p:spPr>
            <a:xfrm>
              <a:off x="112282" y="8389"/>
              <a:ext cx="1732480" cy="162792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Овал 4"/>
            <p:cNvSpPr/>
            <p:nvPr/>
          </p:nvSpPr>
          <p:spPr>
            <a:xfrm>
              <a:off x="256298" y="224413"/>
              <a:ext cx="1437813" cy="1296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kern="1200" dirty="0" smtClean="0"/>
                <a:t>20,1</a:t>
              </a:r>
              <a:r>
                <a:rPr lang="ru-RU" sz="2000" kern="1200" dirty="0" smtClean="0"/>
                <a:t> млн.руб</a:t>
              </a:r>
              <a:r>
                <a:rPr lang="ru-RU" sz="3100" kern="1200" dirty="0" smtClean="0"/>
                <a:t>.</a:t>
              </a:r>
              <a:endParaRPr lang="ru-RU" sz="3100" kern="1200" dirty="0"/>
            </a:p>
          </p:txBody>
        </p:sp>
      </p:grpSp>
      <p:sp>
        <p:nvSpPr>
          <p:cNvPr id="15" name="Овал 14"/>
          <p:cNvSpPr/>
          <p:nvPr/>
        </p:nvSpPr>
        <p:spPr>
          <a:xfrm>
            <a:off x="7452320" y="4797152"/>
            <a:ext cx="115212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2,5</a:t>
            </a:r>
            <a:r>
              <a:rPr lang="ru-RU" sz="1600" dirty="0" smtClean="0"/>
              <a:t> </a:t>
            </a:r>
            <a:r>
              <a:rPr lang="ru-RU" sz="1200" dirty="0" smtClean="0"/>
              <a:t>млн.руб.</a:t>
            </a:r>
            <a:endParaRPr lang="ru-RU" sz="1200" dirty="0"/>
          </a:p>
        </p:txBody>
      </p:sp>
      <p:sp>
        <p:nvSpPr>
          <p:cNvPr id="16" name="Овал 15"/>
          <p:cNvSpPr/>
          <p:nvPr/>
        </p:nvSpPr>
        <p:spPr>
          <a:xfrm>
            <a:off x="7380312" y="3861048"/>
            <a:ext cx="122413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6,1 </a:t>
            </a:r>
            <a:r>
              <a:rPr lang="ru-RU" sz="1200" dirty="0" smtClean="0"/>
              <a:t>млн.руб.</a:t>
            </a:r>
            <a:endParaRPr lang="ru-RU" sz="1200" dirty="0"/>
          </a:p>
        </p:txBody>
      </p:sp>
      <p:sp>
        <p:nvSpPr>
          <p:cNvPr id="17" name="Овал 16"/>
          <p:cNvSpPr/>
          <p:nvPr/>
        </p:nvSpPr>
        <p:spPr>
          <a:xfrm>
            <a:off x="7380312" y="2852936"/>
            <a:ext cx="122413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11,5 </a:t>
            </a:r>
            <a:r>
              <a:rPr lang="ru-RU" sz="1200" dirty="0" smtClean="0"/>
              <a:t>млн.руб.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683568" y="4437112"/>
            <a:ext cx="6872701" cy="648072"/>
            <a:chOff x="0" y="1504070"/>
            <a:chExt cx="6872701" cy="984421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1504070"/>
              <a:ext cx="6872701" cy="875041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1296144" y="1504070"/>
              <a:ext cx="5504549" cy="9844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/>
                <a:t>Приобретение и обслуживание информационно-аналитических систем  </a:t>
              </a:r>
              <a:endParaRPr lang="ru-RU" sz="1600" dirty="0"/>
            </a:p>
          </p:txBody>
        </p:sp>
      </p:grpSp>
      <p:sp>
        <p:nvSpPr>
          <p:cNvPr id="6" name="Rectangle 1"/>
          <p:cNvSpPr txBox="1">
            <a:spLocks/>
          </p:cNvSpPr>
          <p:nvPr/>
        </p:nvSpPr>
        <p:spPr>
          <a:xfrm>
            <a:off x="827584" y="404664"/>
            <a:ext cx="7861176" cy="1080120"/>
          </a:xfrm>
          <a:prstGeom prst="rect">
            <a:avLst/>
          </a:prstGeom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МП «Развитие информационного общества»</a:t>
            </a:r>
            <a:endParaRPr lang="en-US" sz="36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3" name="Группа 16"/>
          <p:cNvGrpSpPr/>
          <p:nvPr/>
        </p:nvGrpSpPr>
        <p:grpSpPr>
          <a:xfrm>
            <a:off x="683568" y="5157192"/>
            <a:ext cx="6872701" cy="576064"/>
            <a:chOff x="144016" y="760285"/>
            <a:chExt cx="6872701" cy="875041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44016" y="760285"/>
              <a:ext cx="6872701" cy="875041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1512168" y="869665"/>
              <a:ext cx="5472608" cy="765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/>
                <a:t>Развитие технологической инфраструктуры </a:t>
              </a:r>
              <a:endParaRPr lang="ru-RU" sz="1600" kern="1200" dirty="0"/>
            </a:p>
          </p:txBody>
        </p:sp>
      </p:grpSp>
      <p:grpSp>
        <p:nvGrpSpPr>
          <p:cNvPr id="4" name="Группа 20"/>
          <p:cNvGrpSpPr/>
          <p:nvPr/>
        </p:nvGrpSpPr>
        <p:grpSpPr>
          <a:xfrm>
            <a:off x="683568" y="2348880"/>
            <a:ext cx="6872701" cy="576064"/>
            <a:chOff x="144016" y="650905"/>
            <a:chExt cx="6872701" cy="875041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44016" y="650905"/>
              <a:ext cx="6872701" cy="875041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1440160" y="760285"/>
              <a:ext cx="5544616" cy="765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/>
                <a:t>Организация освещения деятельности органов местного самоуправления в СМИ</a:t>
              </a:r>
              <a:endParaRPr lang="ru-RU" sz="1600" kern="1200" dirty="0"/>
            </a:p>
          </p:txBody>
        </p:sp>
      </p:grpSp>
      <p:grpSp>
        <p:nvGrpSpPr>
          <p:cNvPr id="5" name="Группа 23"/>
          <p:cNvGrpSpPr/>
          <p:nvPr/>
        </p:nvGrpSpPr>
        <p:grpSpPr>
          <a:xfrm>
            <a:off x="683568" y="5877272"/>
            <a:ext cx="6912768" cy="504056"/>
            <a:chOff x="144016" y="900917"/>
            <a:chExt cx="6912768" cy="875041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44016" y="900917"/>
              <a:ext cx="6872701" cy="875041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Прямоугольник 25"/>
            <p:cNvSpPr/>
            <p:nvPr/>
          </p:nvSpPr>
          <p:spPr>
            <a:xfrm>
              <a:off x="1512168" y="900917"/>
              <a:ext cx="5544616" cy="8750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/>
                <a:t>Выпуск и распространение полиграфической продукции </a:t>
              </a:r>
              <a:endParaRPr lang="ru-RU" sz="1600" kern="1200" dirty="0"/>
            </a:p>
          </p:txBody>
        </p:sp>
      </p:grpSp>
      <p:grpSp>
        <p:nvGrpSpPr>
          <p:cNvPr id="8" name="Группа 29"/>
          <p:cNvGrpSpPr/>
          <p:nvPr/>
        </p:nvGrpSpPr>
        <p:grpSpPr>
          <a:xfrm>
            <a:off x="683568" y="3068960"/>
            <a:ext cx="6872701" cy="504056"/>
            <a:chOff x="144016" y="650905"/>
            <a:chExt cx="6872701" cy="875041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144016" y="650905"/>
              <a:ext cx="6872701" cy="875041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Прямоугольник 31"/>
            <p:cNvSpPr/>
            <p:nvPr/>
          </p:nvSpPr>
          <p:spPr>
            <a:xfrm>
              <a:off x="1440160" y="650905"/>
              <a:ext cx="5544616" cy="8750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/>
                <a:t>Организация радиовещания </a:t>
              </a:r>
              <a:endParaRPr lang="ru-RU" sz="1600" kern="1200" dirty="0"/>
            </a:p>
          </p:txBody>
        </p:sp>
      </p:grpSp>
      <p:sp>
        <p:nvSpPr>
          <p:cNvPr id="34" name="Овал 33"/>
          <p:cNvSpPr/>
          <p:nvPr/>
        </p:nvSpPr>
        <p:spPr>
          <a:xfrm>
            <a:off x="7452320" y="5733256"/>
            <a:ext cx="115212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0,2</a:t>
            </a:r>
            <a:r>
              <a:rPr lang="ru-RU" sz="1600" dirty="0" smtClean="0"/>
              <a:t> </a:t>
            </a:r>
            <a:r>
              <a:rPr lang="ru-RU" sz="1200" dirty="0" smtClean="0"/>
              <a:t>млн.руб.</a:t>
            </a:r>
            <a:endParaRPr lang="ru-RU" sz="1200" dirty="0"/>
          </a:p>
        </p:txBody>
      </p:sp>
      <p:sp>
        <p:nvSpPr>
          <p:cNvPr id="36" name="Овал 35"/>
          <p:cNvSpPr/>
          <p:nvPr/>
        </p:nvSpPr>
        <p:spPr>
          <a:xfrm>
            <a:off x="7452320" y="5085184"/>
            <a:ext cx="115212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0,9</a:t>
            </a:r>
            <a:r>
              <a:rPr lang="ru-RU" sz="1600" dirty="0" smtClean="0"/>
              <a:t> </a:t>
            </a:r>
            <a:r>
              <a:rPr lang="ru-RU" sz="1200" dirty="0" smtClean="0"/>
              <a:t>млн.руб.</a:t>
            </a:r>
            <a:endParaRPr lang="ru-RU" sz="1200" dirty="0"/>
          </a:p>
        </p:txBody>
      </p:sp>
      <p:grpSp>
        <p:nvGrpSpPr>
          <p:cNvPr id="9" name="Группа 9"/>
          <p:cNvGrpSpPr/>
          <p:nvPr/>
        </p:nvGrpSpPr>
        <p:grpSpPr>
          <a:xfrm>
            <a:off x="395536" y="1340768"/>
            <a:ext cx="1656184" cy="1368152"/>
            <a:chOff x="112282" y="8389"/>
            <a:chExt cx="1732480" cy="1627928"/>
          </a:xfrm>
        </p:grpSpPr>
        <p:sp>
          <p:nvSpPr>
            <p:cNvPr id="11" name="Овал 10"/>
            <p:cNvSpPr/>
            <p:nvPr/>
          </p:nvSpPr>
          <p:spPr>
            <a:xfrm>
              <a:off x="112282" y="8389"/>
              <a:ext cx="1732480" cy="162792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Овал 4"/>
            <p:cNvSpPr/>
            <p:nvPr/>
          </p:nvSpPr>
          <p:spPr>
            <a:xfrm>
              <a:off x="256298" y="224413"/>
              <a:ext cx="1437813" cy="1296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kern="1200" dirty="0" smtClean="0"/>
                <a:t>14,2</a:t>
              </a:r>
              <a:r>
                <a:rPr lang="ru-RU" sz="2000" kern="1200" dirty="0" smtClean="0"/>
                <a:t> млн.руб</a:t>
              </a:r>
              <a:r>
                <a:rPr lang="ru-RU" sz="3100" kern="1200" dirty="0" smtClean="0"/>
                <a:t>.</a:t>
              </a:r>
              <a:endParaRPr lang="ru-RU" sz="3100" kern="1200" dirty="0"/>
            </a:p>
          </p:txBody>
        </p:sp>
      </p:grpSp>
      <p:sp>
        <p:nvSpPr>
          <p:cNvPr id="37" name="Овал 36"/>
          <p:cNvSpPr/>
          <p:nvPr/>
        </p:nvSpPr>
        <p:spPr>
          <a:xfrm>
            <a:off x="7452320" y="4365104"/>
            <a:ext cx="115212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1,6</a:t>
            </a:r>
            <a:r>
              <a:rPr lang="ru-RU" sz="1600" dirty="0" smtClean="0"/>
              <a:t> </a:t>
            </a:r>
            <a:r>
              <a:rPr lang="ru-RU" sz="1200" dirty="0" smtClean="0"/>
              <a:t>млн.руб.</a:t>
            </a:r>
            <a:endParaRPr lang="ru-RU" sz="1200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683568" y="3717032"/>
            <a:ext cx="6872701" cy="576064"/>
            <a:chOff x="144016" y="650905"/>
            <a:chExt cx="6872701" cy="875041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144016" y="650905"/>
              <a:ext cx="6872701" cy="875041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Прямоугольник 38"/>
            <p:cNvSpPr/>
            <p:nvPr/>
          </p:nvSpPr>
          <p:spPr>
            <a:xfrm>
              <a:off x="1440160" y="650905"/>
              <a:ext cx="5544616" cy="8750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/>
                <a:t>Формирование единого информационного пространства в сфере управления муниципальными финансами  </a:t>
              </a:r>
              <a:endParaRPr lang="ru-RU" sz="1600" kern="1200" dirty="0"/>
            </a:p>
          </p:txBody>
        </p:sp>
      </p:grpSp>
      <p:sp>
        <p:nvSpPr>
          <p:cNvPr id="33" name="Овал 32"/>
          <p:cNvSpPr/>
          <p:nvPr/>
        </p:nvSpPr>
        <p:spPr>
          <a:xfrm>
            <a:off x="7452320" y="3573016"/>
            <a:ext cx="115212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2,2</a:t>
            </a:r>
            <a:r>
              <a:rPr lang="ru-RU" sz="1600" dirty="0" smtClean="0"/>
              <a:t> </a:t>
            </a:r>
            <a:r>
              <a:rPr lang="ru-RU" sz="1200" dirty="0" smtClean="0"/>
              <a:t>млн.руб.</a:t>
            </a:r>
            <a:endParaRPr lang="ru-RU" sz="1200" dirty="0"/>
          </a:p>
        </p:txBody>
      </p:sp>
      <p:sp>
        <p:nvSpPr>
          <p:cNvPr id="16" name="Овал 15"/>
          <p:cNvSpPr/>
          <p:nvPr/>
        </p:nvSpPr>
        <p:spPr>
          <a:xfrm>
            <a:off x="7452320" y="2924944"/>
            <a:ext cx="115212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3,7</a:t>
            </a:r>
            <a:r>
              <a:rPr lang="ru-RU" sz="1600" dirty="0" smtClean="0"/>
              <a:t> </a:t>
            </a:r>
            <a:r>
              <a:rPr lang="ru-RU" sz="1200" dirty="0" smtClean="0"/>
              <a:t>млн.руб.</a:t>
            </a:r>
            <a:endParaRPr lang="ru-RU" sz="1200" dirty="0"/>
          </a:p>
        </p:txBody>
      </p:sp>
      <p:sp>
        <p:nvSpPr>
          <p:cNvPr id="35" name="Овал 34"/>
          <p:cNvSpPr/>
          <p:nvPr/>
        </p:nvSpPr>
        <p:spPr>
          <a:xfrm>
            <a:off x="7452320" y="2204864"/>
            <a:ext cx="115212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5,6 </a:t>
            </a:r>
            <a:r>
              <a:rPr lang="ru-RU" sz="1200" dirty="0" smtClean="0"/>
              <a:t>млн.руб.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/>
        </p:nvSpPr>
        <p:spPr>
          <a:xfrm>
            <a:off x="1043608" y="548680"/>
            <a:ext cx="7645152" cy="720080"/>
          </a:xfrm>
          <a:prstGeom prst="rect">
            <a:avLst/>
          </a:prstGeom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МП «Жилище»</a:t>
            </a:r>
            <a:endParaRPr lang="en-US" sz="36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683568" y="2708920"/>
            <a:ext cx="6872701" cy="864096"/>
            <a:chOff x="144016" y="650905"/>
            <a:chExt cx="6872701" cy="87504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44016" y="650905"/>
              <a:ext cx="6872701" cy="875041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1440160" y="723825"/>
              <a:ext cx="5544616" cy="8021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Обеспечение жилыми помещениями работников бюджетной сферы </a:t>
              </a:r>
              <a:endParaRPr lang="ru-RU" kern="1200" dirty="0"/>
            </a:p>
          </p:txBody>
        </p:sp>
      </p:grpSp>
      <p:grpSp>
        <p:nvGrpSpPr>
          <p:cNvPr id="3" name="Группа 14"/>
          <p:cNvGrpSpPr/>
          <p:nvPr/>
        </p:nvGrpSpPr>
        <p:grpSpPr>
          <a:xfrm>
            <a:off x="683568" y="4869160"/>
            <a:ext cx="6872701" cy="864096"/>
            <a:chOff x="144016" y="880468"/>
            <a:chExt cx="6872701" cy="113431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44016" y="880468"/>
              <a:ext cx="6872701" cy="1134312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1440160" y="993898"/>
              <a:ext cx="5472608" cy="10208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Обеспечение жильем молодежи 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(</a:t>
              </a:r>
              <a:r>
                <a:rPr lang="ru-RU" dirty="0" err="1" smtClean="0"/>
                <a:t>софинансирование</a:t>
              </a:r>
              <a:r>
                <a:rPr lang="ru-RU" dirty="0" smtClean="0"/>
                <a:t> в доле местного бюджета)  </a:t>
              </a:r>
              <a:endParaRPr lang="ru-RU" kern="1200" dirty="0"/>
            </a:p>
          </p:txBody>
        </p:sp>
      </p:grpSp>
      <p:grpSp>
        <p:nvGrpSpPr>
          <p:cNvPr id="4" name="Группа 17"/>
          <p:cNvGrpSpPr/>
          <p:nvPr/>
        </p:nvGrpSpPr>
        <p:grpSpPr>
          <a:xfrm>
            <a:off x="683568" y="3789040"/>
            <a:ext cx="6872701" cy="936104"/>
            <a:chOff x="144016" y="577985"/>
            <a:chExt cx="6872701" cy="947961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44016" y="577985"/>
              <a:ext cx="6872701" cy="875041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1440160" y="577985"/>
              <a:ext cx="5544616" cy="9479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Поддержка граждан, нуждающихся в улучшении жилищных условий, на основе принципов ипотечного кредитования</a:t>
              </a:r>
              <a:endParaRPr lang="ru-RU" kern="1200" dirty="0"/>
            </a:p>
          </p:txBody>
        </p:sp>
      </p:grpSp>
      <p:grpSp>
        <p:nvGrpSpPr>
          <p:cNvPr id="6" name="Группа 22"/>
          <p:cNvGrpSpPr/>
          <p:nvPr/>
        </p:nvGrpSpPr>
        <p:grpSpPr>
          <a:xfrm>
            <a:off x="539552" y="1412776"/>
            <a:ext cx="1656184" cy="1512168"/>
            <a:chOff x="112282" y="8389"/>
            <a:chExt cx="1732480" cy="1627928"/>
          </a:xfrm>
        </p:grpSpPr>
        <p:sp>
          <p:nvSpPr>
            <p:cNvPr id="24" name="Овал 23"/>
            <p:cNvSpPr/>
            <p:nvPr/>
          </p:nvSpPr>
          <p:spPr>
            <a:xfrm>
              <a:off x="112282" y="8389"/>
              <a:ext cx="1732480" cy="162792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Овал 4"/>
            <p:cNvSpPr/>
            <p:nvPr/>
          </p:nvSpPr>
          <p:spPr>
            <a:xfrm>
              <a:off x="256298" y="224413"/>
              <a:ext cx="1437813" cy="1296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kern="1200" dirty="0" smtClean="0"/>
                <a:t>9,4 </a:t>
              </a:r>
              <a:r>
                <a:rPr lang="ru-RU" sz="2000" kern="1200" dirty="0" smtClean="0"/>
                <a:t>млн.руб</a:t>
              </a:r>
              <a:r>
                <a:rPr lang="ru-RU" sz="3100" kern="1200" dirty="0" smtClean="0"/>
                <a:t>.</a:t>
              </a:r>
              <a:endParaRPr lang="ru-RU" sz="3100" kern="1200" dirty="0"/>
            </a:p>
          </p:txBody>
        </p:sp>
      </p:grpSp>
      <p:sp>
        <p:nvSpPr>
          <p:cNvPr id="27" name="Овал 26"/>
          <p:cNvSpPr/>
          <p:nvPr/>
        </p:nvSpPr>
        <p:spPr>
          <a:xfrm>
            <a:off x="7308304" y="3717032"/>
            <a:ext cx="122413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3,1</a:t>
            </a:r>
            <a:r>
              <a:rPr lang="ru-RU" sz="1600" dirty="0" smtClean="0"/>
              <a:t> </a:t>
            </a:r>
            <a:r>
              <a:rPr lang="ru-RU" sz="1200" dirty="0" smtClean="0"/>
              <a:t>млн.руб.</a:t>
            </a:r>
            <a:endParaRPr lang="ru-RU" sz="1200" dirty="0"/>
          </a:p>
        </p:txBody>
      </p:sp>
      <p:sp>
        <p:nvSpPr>
          <p:cNvPr id="28" name="Овал 27"/>
          <p:cNvSpPr/>
          <p:nvPr/>
        </p:nvSpPr>
        <p:spPr>
          <a:xfrm>
            <a:off x="7380312" y="4869160"/>
            <a:ext cx="115212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1,8</a:t>
            </a:r>
            <a:r>
              <a:rPr lang="ru-RU" sz="1600" dirty="0" smtClean="0"/>
              <a:t> </a:t>
            </a:r>
            <a:r>
              <a:rPr lang="ru-RU" sz="1200" dirty="0" smtClean="0"/>
              <a:t>млн.руб.</a:t>
            </a:r>
            <a:endParaRPr lang="ru-RU" sz="1200" dirty="0"/>
          </a:p>
        </p:txBody>
      </p:sp>
      <p:sp>
        <p:nvSpPr>
          <p:cNvPr id="29" name="Овал 28"/>
          <p:cNvSpPr/>
          <p:nvPr/>
        </p:nvSpPr>
        <p:spPr>
          <a:xfrm>
            <a:off x="7236296" y="2564904"/>
            <a:ext cx="129614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4,5</a:t>
            </a:r>
            <a:r>
              <a:rPr lang="ru-RU" sz="1600" dirty="0" smtClean="0"/>
              <a:t> </a:t>
            </a:r>
            <a:r>
              <a:rPr lang="ru-RU" sz="1200" dirty="0" smtClean="0"/>
              <a:t>млн.руб.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683568" y="5661248"/>
            <a:ext cx="6872702" cy="432048"/>
            <a:chOff x="-72008" y="1613448"/>
            <a:chExt cx="6872702" cy="1225058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-72008" y="1613448"/>
              <a:ext cx="6872701" cy="1225058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1152128" y="1613448"/>
              <a:ext cx="5648566" cy="12250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/>
                <a:t>Фонд финансовых и нематериальных ресурсов </a:t>
              </a:r>
            </a:p>
          </p:txBody>
        </p:sp>
      </p:grpSp>
      <p:sp>
        <p:nvSpPr>
          <p:cNvPr id="13" name="Овал 12"/>
          <p:cNvSpPr/>
          <p:nvPr/>
        </p:nvSpPr>
        <p:spPr>
          <a:xfrm>
            <a:off x="7452320" y="5589240"/>
            <a:ext cx="115212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0,1 </a:t>
            </a:r>
            <a:r>
              <a:rPr lang="ru-RU" sz="1200" dirty="0" smtClean="0"/>
              <a:t>млн.руб.</a:t>
            </a:r>
            <a:endParaRPr lang="ru-RU" sz="1200" dirty="0"/>
          </a:p>
        </p:txBody>
      </p:sp>
      <p:sp>
        <p:nvSpPr>
          <p:cNvPr id="14" name="Rectangle 1"/>
          <p:cNvSpPr txBox="1">
            <a:spLocks/>
          </p:cNvSpPr>
          <p:nvPr/>
        </p:nvSpPr>
        <p:spPr>
          <a:xfrm>
            <a:off x="971600" y="836712"/>
            <a:ext cx="7717160" cy="720080"/>
          </a:xfrm>
          <a:prstGeom prst="rect">
            <a:avLst/>
          </a:prstGeom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МП «Безопасность жизнедеятельности населения»</a:t>
            </a:r>
            <a:endParaRPr lang="en-US" sz="32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3" name="Группа 14"/>
          <p:cNvGrpSpPr/>
          <p:nvPr/>
        </p:nvGrpSpPr>
        <p:grpSpPr>
          <a:xfrm>
            <a:off x="651627" y="5064608"/>
            <a:ext cx="6872702" cy="380616"/>
            <a:chOff x="-72008" y="1569694"/>
            <a:chExt cx="6872702" cy="80941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-72008" y="1569694"/>
              <a:ext cx="6872701" cy="809412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1184070" y="1613451"/>
              <a:ext cx="5616624" cy="7656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/>
                <a:t>Обеспечение безопасности людей на водных объектах  </a:t>
              </a:r>
              <a:endParaRPr lang="ru-RU" sz="1600" kern="1200" dirty="0"/>
            </a:p>
          </p:txBody>
        </p:sp>
      </p:grpSp>
      <p:grpSp>
        <p:nvGrpSpPr>
          <p:cNvPr id="5" name="Группа 20"/>
          <p:cNvGrpSpPr/>
          <p:nvPr/>
        </p:nvGrpSpPr>
        <p:grpSpPr>
          <a:xfrm>
            <a:off x="651627" y="2924944"/>
            <a:ext cx="6872701" cy="504056"/>
            <a:chOff x="144016" y="650905"/>
            <a:chExt cx="6872701" cy="875041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44016" y="650905"/>
              <a:ext cx="6872701" cy="875041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1400093" y="650905"/>
              <a:ext cx="5584683" cy="8750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/>
                <a:t>Автоматизированная система «Безопасный город» </a:t>
              </a:r>
              <a:endParaRPr lang="ru-RU" sz="1600" kern="1200" dirty="0"/>
            </a:p>
          </p:txBody>
        </p:sp>
      </p:grpSp>
      <p:grpSp>
        <p:nvGrpSpPr>
          <p:cNvPr id="7" name="Группа 26"/>
          <p:cNvGrpSpPr/>
          <p:nvPr/>
        </p:nvGrpSpPr>
        <p:grpSpPr>
          <a:xfrm>
            <a:off x="651627" y="4365104"/>
            <a:ext cx="6872701" cy="432048"/>
            <a:chOff x="175957" y="907450"/>
            <a:chExt cx="6872701" cy="1030163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75957" y="907450"/>
              <a:ext cx="6872701" cy="1030163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Прямоугольник 28"/>
            <p:cNvSpPr/>
            <p:nvPr/>
          </p:nvSpPr>
          <p:spPr>
            <a:xfrm>
              <a:off x="1440160" y="907450"/>
              <a:ext cx="5472608" cy="10301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/>
                <a:t>Техническое обслуживание пожарных гидрантов </a:t>
              </a:r>
              <a:endParaRPr lang="ru-RU" sz="1600" kern="1200" dirty="0"/>
            </a:p>
          </p:txBody>
        </p:sp>
      </p:grpSp>
      <p:grpSp>
        <p:nvGrpSpPr>
          <p:cNvPr id="8" name="Группа 29"/>
          <p:cNvGrpSpPr/>
          <p:nvPr/>
        </p:nvGrpSpPr>
        <p:grpSpPr>
          <a:xfrm>
            <a:off x="651627" y="3645024"/>
            <a:ext cx="6872701" cy="504056"/>
            <a:chOff x="144016" y="650905"/>
            <a:chExt cx="6872701" cy="1225057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144016" y="650905"/>
              <a:ext cx="6872701" cy="1225057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Прямоугольник 31"/>
            <p:cNvSpPr/>
            <p:nvPr/>
          </p:nvSpPr>
          <p:spPr>
            <a:xfrm>
              <a:off x="1400093" y="650905"/>
              <a:ext cx="5584683" cy="1225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/>
                <a:t>Создание запасов материально-технических, медицинских и иных средств </a:t>
              </a:r>
              <a:endParaRPr lang="ru-RU" sz="1600" kern="1200" dirty="0"/>
            </a:p>
          </p:txBody>
        </p:sp>
      </p:grpSp>
      <p:sp>
        <p:nvSpPr>
          <p:cNvPr id="35" name="Овал 34"/>
          <p:cNvSpPr/>
          <p:nvPr/>
        </p:nvSpPr>
        <p:spPr>
          <a:xfrm>
            <a:off x="7452320" y="4941168"/>
            <a:ext cx="115212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0,9 </a:t>
            </a:r>
            <a:r>
              <a:rPr lang="ru-RU" sz="1200" dirty="0" smtClean="0"/>
              <a:t>млн.руб.</a:t>
            </a:r>
            <a:endParaRPr lang="ru-RU" sz="1200" dirty="0"/>
          </a:p>
        </p:txBody>
      </p:sp>
      <p:sp>
        <p:nvSpPr>
          <p:cNvPr id="36" name="Овал 35"/>
          <p:cNvSpPr/>
          <p:nvPr/>
        </p:nvSpPr>
        <p:spPr>
          <a:xfrm>
            <a:off x="7452320" y="4293096"/>
            <a:ext cx="115212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1,1 </a:t>
            </a:r>
            <a:r>
              <a:rPr lang="ru-RU" sz="1200" dirty="0" smtClean="0"/>
              <a:t>млн.руб.</a:t>
            </a:r>
            <a:endParaRPr lang="ru-RU" sz="1200" dirty="0"/>
          </a:p>
        </p:txBody>
      </p:sp>
      <p:sp>
        <p:nvSpPr>
          <p:cNvPr id="37" name="Овал 36"/>
          <p:cNvSpPr/>
          <p:nvPr/>
        </p:nvSpPr>
        <p:spPr>
          <a:xfrm>
            <a:off x="7452320" y="3573016"/>
            <a:ext cx="115212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1,5</a:t>
            </a:r>
            <a:r>
              <a:rPr lang="ru-RU" sz="1600" dirty="0" smtClean="0"/>
              <a:t> </a:t>
            </a:r>
            <a:r>
              <a:rPr lang="ru-RU" sz="1200" dirty="0" smtClean="0"/>
              <a:t>млн.руб.</a:t>
            </a:r>
            <a:endParaRPr lang="ru-RU" sz="1200" dirty="0"/>
          </a:p>
        </p:txBody>
      </p:sp>
      <p:sp>
        <p:nvSpPr>
          <p:cNvPr id="38" name="Овал 37"/>
          <p:cNvSpPr/>
          <p:nvPr/>
        </p:nvSpPr>
        <p:spPr>
          <a:xfrm>
            <a:off x="7452320" y="2780928"/>
            <a:ext cx="115212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2,7 </a:t>
            </a:r>
            <a:r>
              <a:rPr lang="ru-RU" sz="1200" dirty="0" smtClean="0"/>
              <a:t>млн.руб.</a:t>
            </a:r>
            <a:endParaRPr lang="ru-RU" sz="1200" dirty="0"/>
          </a:p>
        </p:txBody>
      </p:sp>
      <p:grpSp>
        <p:nvGrpSpPr>
          <p:cNvPr id="9" name="Группа 41"/>
          <p:cNvGrpSpPr/>
          <p:nvPr/>
        </p:nvGrpSpPr>
        <p:grpSpPr>
          <a:xfrm>
            <a:off x="539552" y="1628800"/>
            <a:ext cx="1656184" cy="1296144"/>
            <a:chOff x="112282" y="8389"/>
            <a:chExt cx="1732480" cy="1627928"/>
          </a:xfrm>
        </p:grpSpPr>
        <p:sp>
          <p:nvSpPr>
            <p:cNvPr id="43" name="Овал 42"/>
            <p:cNvSpPr/>
            <p:nvPr/>
          </p:nvSpPr>
          <p:spPr>
            <a:xfrm>
              <a:off x="112282" y="8389"/>
              <a:ext cx="1732480" cy="162792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Овал 4"/>
            <p:cNvSpPr/>
            <p:nvPr/>
          </p:nvSpPr>
          <p:spPr>
            <a:xfrm>
              <a:off x="256298" y="224413"/>
              <a:ext cx="1437813" cy="1296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dirty="0" smtClean="0"/>
                <a:t>6,3</a:t>
              </a:r>
              <a:r>
                <a:rPr lang="ru-RU" kern="1200" dirty="0" smtClean="0"/>
                <a:t> </a:t>
              </a:r>
              <a:r>
                <a:rPr lang="ru-RU" sz="2000" kern="1200" dirty="0" smtClean="0"/>
                <a:t>млн.руб</a:t>
              </a:r>
              <a:r>
                <a:rPr lang="ru-RU" sz="3100" kern="1200" dirty="0" smtClean="0"/>
                <a:t>.</a:t>
              </a:r>
              <a:endParaRPr lang="ru-RU" sz="31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855024" cy="108012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МП «Стимулирование экономической активности»</a:t>
            </a:r>
            <a:endParaRPr lang="en-US" sz="36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077200" cy="441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Овал 5"/>
          <p:cNvSpPr/>
          <p:nvPr/>
        </p:nvSpPr>
        <p:spPr>
          <a:xfrm>
            <a:off x="7092280" y="3284984"/>
            <a:ext cx="151216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1,8</a:t>
            </a:r>
            <a:r>
              <a:rPr lang="ru-RU" dirty="0" smtClean="0"/>
              <a:t> </a:t>
            </a:r>
            <a:r>
              <a:rPr lang="ru-RU" sz="1600" dirty="0" smtClean="0"/>
              <a:t>млн.руб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7092280" y="4365104"/>
            <a:ext cx="151216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0,4</a:t>
            </a:r>
            <a:r>
              <a:rPr lang="ru-RU" dirty="0" smtClean="0"/>
              <a:t> </a:t>
            </a:r>
            <a:r>
              <a:rPr lang="ru-RU" sz="1600" dirty="0" smtClean="0"/>
              <a:t>млн.руб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03648" y="260649"/>
            <a:ext cx="7135329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Адресная программа на 2016 год                                                                                                                                                                                            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187624" y="332656"/>
          <a:ext cx="7956376" cy="6264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95536" y="188640"/>
            <a:ext cx="7632848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Объекты адресной инвестиционной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программы на 2016 год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467544" y="1052736"/>
          <a:ext cx="820891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7668344" y="1556792"/>
            <a:ext cx="93610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10,5 </a:t>
            </a:r>
            <a:r>
              <a:rPr lang="ru-RU" sz="1200" dirty="0" smtClean="0"/>
              <a:t>млн.руб.</a:t>
            </a:r>
            <a:endParaRPr lang="ru-RU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68344" y="2564904"/>
            <a:ext cx="93610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7,4 </a:t>
            </a:r>
            <a:r>
              <a:rPr lang="ru-RU" sz="1200" dirty="0" smtClean="0"/>
              <a:t>млн.руб.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668344" y="3284984"/>
            <a:ext cx="93610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9,7 </a:t>
            </a:r>
            <a:r>
              <a:rPr lang="ru-RU" sz="1200" dirty="0" smtClean="0"/>
              <a:t>млн.руб.</a:t>
            </a:r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668344" y="4221088"/>
            <a:ext cx="93610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12,6 </a:t>
            </a:r>
            <a:r>
              <a:rPr lang="ru-RU" sz="1200" dirty="0" smtClean="0"/>
              <a:t>млн.руб.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12360" y="5301208"/>
            <a:ext cx="80047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23,1 </a:t>
            </a:r>
            <a:r>
              <a:rPr lang="ru-RU" sz="1100" dirty="0" smtClean="0"/>
              <a:t>млн.руб.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12360" y="6021288"/>
            <a:ext cx="80047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1,2 </a:t>
            </a:r>
            <a:r>
              <a:rPr lang="ru-RU" sz="1100" dirty="0" smtClean="0"/>
              <a:t>млн.руб.</a:t>
            </a:r>
            <a:endParaRPr lang="ru-RU" sz="1400" dirty="0"/>
          </a:p>
        </p:txBody>
      </p:sp>
      <p:sp>
        <p:nvSpPr>
          <p:cNvPr id="11" name="Овал 10"/>
          <p:cNvSpPr/>
          <p:nvPr/>
        </p:nvSpPr>
        <p:spPr>
          <a:xfrm>
            <a:off x="6876256" y="404664"/>
            <a:ext cx="1584176" cy="86409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64,5 </a:t>
            </a:r>
            <a:r>
              <a:rPr lang="ru-RU" sz="1600" dirty="0" smtClean="0"/>
              <a:t>млн.руб.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6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Строительство и реконструкция сетей уличного и внутриквартального освещения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484785"/>
            <a:ext cx="2880320" cy="4896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На 2016 год:</a:t>
            </a:r>
          </a:p>
          <a:p>
            <a:pPr lvl="0"/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  9 </a:t>
            </a:r>
            <a:r>
              <a:rPr lang="ru-RU" sz="1600" dirty="0" err="1" smtClean="0"/>
              <a:t>мкр.проезд</a:t>
            </a:r>
            <a:r>
              <a:rPr lang="ru-RU" sz="1600" dirty="0" smtClean="0"/>
              <a:t> от </a:t>
            </a:r>
            <a:r>
              <a:rPr lang="ru-RU" sz="1600" dirty="0" err="1" smtClean="0"/>
              <a:t>шк</a:t>
            </a:r>
            <a:r>
              <a:rPr lang="ru-RU" sz="1600" dirty="0" smtClean="0"/>
              <a:t>. № 3 до ул. </a:t>
            </a:r>
            <a:r>
              <a:rPr lang="ru-RU" sz="1600" dirty="0" err="1" smtClean="0"/>
              <a:t>Кр</a:t>
            </a:r>
            <a:r>
              <a:rPr lang="ru-RU" sz="1600" dirty="0" smtClean="0"/>
              <a:t>. Фортов мимо дома 9 по ул. </a:t>
            </a:r>
            <a:r>
              <a:rPr lang="ru-RU" sz="1600" dirty="0" err="1" smtClean="0"/>
              <a:t>Кр.Фортов</a:t>
            </a:r>
            <a:r>
              <a:rPr lang="ru-RU" sz="1600" dirty="0" smtClean="0"/>
              <a:t> дома № 7 по ул.                                                                                              Малая земля и домов №22-26 по ул. Солнечная </a:t>
            </a:r>
          </a:p>
          <a:p>
            <a:pPr lvl="0"/>
            <a:endParaRPr lang="ru-RU" sz="1600" dirty="0" smtClean="0"/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  Освещение сквера ул.Солнечная 22-26</a:t>
            </a:r>
          </a:p>
          <a:p>
            <a:pPr lvl="0"/>
            <a:endParaRPr lang="ru-RU" sz="1600" dirty="0" smtClean="0"/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  От перекрестка ул. Молодежная и пр. Героев до дома 41 ул.Молодежная</a:t>
            </a:r>
          </a:p>
          <a:p>
            <a:pPr lvl="0"/>
            <a:endParaRPr lang="ru-RU" sz="1600" dirty="0" smtClean="0"/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  ул. Солнечная от ул. Молодежная до пр. Александра Невского</a:t>
            </a:r>
          </a:p>
          <a:p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484784"/>
            <a:ext cx="5084926" cy="497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344816" cy="115212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Структура собственных доходов бюджета 2016 года</a:t>
            </a:r>
            <a:endParaRPr lang="ru-RU" sz="1100" b="1" dirty="0">
              <a:solidFill>
                <a:schemeClr val="tx2"/>
              </a:solidFill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259632" y="1428736"/>
          <a:ext cx="7416824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7"/>
          <p:cNvSpPr txBox="1">
            <a:spLocks/>
          </p:cNvSpPr>
          <p:nvPr/>
        </p:nvSpPr>
        <p:spPr>
          <a:xfrm>
            <a:off x="1403648" y="188640"/>
            <a:ext cx="7488832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Динамика доходов бюджета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259632" y="980728"/>
          <a:ext cx="770485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4286248" y="1857364"/>
            <a:ext cx="773918" cy="31768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006600"/>
                </a:solidFill>
                <a:cs typeface="Times New Roman"/>
              </a:rPr>
              <a:t>▲</a:t>
            </a:r>
            <a:r>
              <a:rPr lang="ru-RU" sz="1200" b="1" dirty="0" smtClean="0">
                <a:solidFill>
                  <a:srgbClr val="006600"/>
                </a:solidFill>
                <a:latin typeface="Times New Roman"/>
                <a:cs typeface="Times New Roman"/>
              </a:rPr>
              <a:t>5,5%</a:t>
            </a:r>
            <a:endParaRPr lang="ru-RU" sz="1200" b="1" dirty="0">
              <a:solidFill>
                <a:srgbClr val="006600"/>
              </a:solidFill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5786446" y="1571612"/>
            <a:ext cx="773918" cy="31768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006600"/>
                </a:solidFill>
                <a:cs typeface="Times New Roman"/>
              </a:rPr>
              <a:t>▲</a:t>
            </a:r>
            <a:r>
              <a:rPr lang="ru-RU" sz="1200" b="1" dirty="0" smtClean="0">
                <a:solidFill>
                  <a:srgbClr val="006600"/>
                </a:solidFill>
                <a:latin typeface="Times New Roman"/>
                <a:cs typeface="Times New Roman"/>
              </a:rPr>
              <a:t>2,9%</a:t>
            </a:r>
            <a:endParaRPr lang="ru-RU" sz="1200" b="1" dirty="0">
              <a:solidFill>
                <a:srgbClr val="006600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6444208" y="836712"/>
            <a:ext cx="1377355" cy="31768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/>
              <a:t>млн.руб. </a:t>
            </a:r>
            <a:endParaRPr lang="ru-RU" sz="1800" b="1" dirty="0"/>
          </a:p>
        </p:txBody>
      </p:sp>
      <p:sp>
        <p:nvSpPr>
          <p:cNvPr id="7" name="TextBox 1"/>
          <p:cNvSpPr txBox="1"/>
          <p:nvPr/>
        </p:nvSpPr>
        <p:spPr>
          <a:xfrm>
            <a:off x="3071802" y="3000372"/>
            <a:ext cx="773918" cy="31768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006600"/>
                </a:solidFill>
                <a:cs typeface="Times New Roman"/>
              </a:rPr>
              <a:t>▲</a:t>
            </a:r>
            <a:r>
              <a:rPr lang="ru-RU" sz="1200" b="1" dirty="0" smtClean="0">
                <a:solidFill>
                  <a:srgbClr val="006600"/>
                </a:solidFill>
                <a:latin typeface="Times New Roman"/>
                <a:cs typeface="Times New Roman"/>
              </a:rPr>
              <a:t>5,1%</a:t>
            </a:r>
            <a:endParaRPr lang="ru-RU" sz="1200" b="1" dirty="0">
              <a:solidFill>
                <a:srgbClr val="006600"/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4500562" y="2857496"/>
            <a:ext cx="773918" cy="31768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006600"/>
                </a:solidFill>
                <a:cs typeface="Times New Roman"/>
              </a:rPr>
              <a:t>▲</a:t>
            </a:r>
            <a:r>
              <a:rPr lang="ru-RU" sz="1200" b="1" dirty="0" smtClean="0">
                <a:solidFill>
                  <a:srgbClr val="006600"/>
                </a:solidFill>
                <a:latin typeface="Times New Roman"/>
                <a:cs typeface="Times New Roman"/>
              </a:rPr>
              <a:t>1,3%</a:t>
            </a:r>
            <a:endParaRPr lang="ru-RU" sz="12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7"/>
          <p:cNvSpPr>
            <a:spLocks noGrp="1"/>
          </p:cNvSpPr>
          <p:nvPr>
            <p:ph type="title"/>
          </p:nvPr>
        </p:nvSpPr>
        <p:spPr>
          <a:xfrm>
            <a:off x="539552" y="521297"/>
            <a:ext cx="8136904" cy="93610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Динамика поступления основных налоговых и неналоговых доходов </a:t>
            </a:r>
            <a:endParaRPr lang="ru-RU" sz="1400" b="1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79512" y="1385393"/>
          <a:ext cx="8784976" cy="5472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76672"/>
            <a:ext cx="7632848" cy="108012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Основные принципы формирования бюджета</a:t>
            </a:r>
            <a:endParaRPr lang="ru-RU" sz="40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11560" y="1556792"/>
          <a:ext cx="79928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7"/>
          <p:cNvSpPr txBox="1">
            <a:spLocks/>
          </p:cNvSpPr>
          <p:nvPr/>
        </p:nvSpPr>
        <p:spPr>
          <a:xfrm>
            <a:off x="539552" y="548680"/>
            <a:ext cx="7992888" cy="8640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Динамика расходов бюджета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39552" y="1268760"/>
          <a:ext cx="799288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split orient="vert"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501136" cy="9361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Структура расходов бюджета</a:t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chemeClr val="tx2"/>
                </a:solidFill>
              </a:rPr>
              <a:t> 2016 года</a:t>
            </a:r>
            <a:endParaRPr lang="ru-RU" sz="3600" dirty="0">
              <a:solidFill>
                <a:schemeClr val="tx2"/>
              </a:solidFill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689720" y="1136526"/>
          <a:ext cx="8208912" cy="546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46636" cy="122413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Расходы на социально-культурную сферу в 2016 году</a:t>
            </a:r>
            <a:endParaRPr lang="ru-RU" sz="3600" b="1" dirty="0"/>
          </a:p>
        </p:txBody>
      </p:sp>
      <p:sp>
        <p:nvSpPr>
          <p:cNvPr id="5" name="Овал 4"/>
          <p:cNvSpPr/>
          <p:nvPr/>
        </p:nvSpPr>
        <p:spPr>
          <a:xfrm>
            <a:off x="5220072" y="1556792"/>
            <a:ext cx="3419872" cy="10801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Всего расходов бюджета на 2016 год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2233,9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млн.руб.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940152" y="3861048"/>
            <a:ext cx="2448272" cy="16561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Расходы на социально-культурную  сферу,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1 595,2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млн.руб.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(71,4%)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444208" y="2780928"/>
            <a:ext cx="1440160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 том числе</a:t>
            </a:r>
            <a:r>
              <a:rPr lang="ru-RU" sz="1200" dirty="0" smtClean="0"/>
              <a:t>:</a:t>
            </a:r>
            <a:endParaRPr lang="ru-RU" sz="1200" dirty="0"/>
          </a:p>
        </p:txBody>
      </p:sp>
      <p:sp>
        <p:nvSpPr>
          <p:cNvPr id="8" name="Стрелка вниз 7"/>
          <p:cNvSpPr/>
          <p:nvPr/>
        </p:nvSpPr>
        <p:spPr>
          <a:xfrm rot="5400000">
            <a:off x="4590002" y="4059070"/>
            <a:ext cx="1440160" cy="10441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dirty="0" smtClean="0"/>
              <a:t>В том числе</a:t>
            </a:r>
            <a:r>
              <a:rPr lang="ru-RU" sz="1200" dirty="0" smtClean="0"/>
              <a:t>:</a:t>
            </a:r>
            <a:endParaRPr lang="ru-RU" sz="1200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539552" y="1700808"/>
          <a:ext cx="489654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2314</TotalTime>
  <Words>1806</Words>
  <Application>Microsoft Office PowerPoint</Application>
  <PresentationFormat>Экран (4:3)</PresentationFormat>
  <Paragraphs>392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Сосновоборский  городской округ </vt:lpstr>
      <vt:lpstr>Слайд 2</vt:lpstr>
      <vt:lpstr>Структура собственных доходов бюджета 2016 года</vt:lpstr>
      <vt:lpstr>Слайд 4</vt:lpstr>
      <vt:lpstr>Динамика поступления основных налоговых и неналоговых доходов </vt:lpstr>
      <vt:lpstr>Основные принципы формирования бюджета</vt:lpstr>
      <vt:lpstr>Слайд 7</vt:lpstr>
      <vt:lpstr>Структура расходов бюджета  2016 года</vt:lpstr>
      <vt:lpstr>Расходы на социально-культурную сферу в 2016 году</vt:lpstr>
      <vt:lpstr>Расчетная величина для расчета должностных окладов работников бюджетной сферы</vt:lpstr>
      <vt:lpstr>Муниципальные программы 2016 года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МП «Стимулирование экономической активности»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КФ-Попова Т.Р.</cp:lastModifiedBy>
  <cp:revision>104</cp:revision>
  <dcterms:created xsi:type="dcterms:W3CDTF">2013-08-21T19:17:07Z</dcterms:created>
  <dcterms:modified xsi:type="dcterms:W3CDTF">2015-12-11T07:16:04Z</dcterms:modified>
</cp:coreProperties>
</file>